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3"/>
  </p:notesMasterIdLst>
  <p:sldIdLst>
    <p:sldId id="256" r:id="rId2"/>
    <p:sldId id="262" r:id="rId3"/>
    <p:sldId id="271" r:id="rId4"/>
    <p:sldId id="265" r:id="rId5"/>
    <p:sldId id="264" r:id="rId6"/>
    <p:sldId id="266" r:id="rId7"/>
    <p:sldId id="267" r:id="rId8"/>
    <p:sldId id="268" r:id="rId9"/>
    <p:sldId id="270" r:id="rId10"/>
    <p:sldId id="269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39" autoAdjust="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sady:ČR – obyvatelstvo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Autor:Mgr. Jana Strejčková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listopad/2013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Autor:Mgr. Jana Strejčková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listopad/2013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sady:ČR – obyvatelstvo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9.3.2014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9.3.2014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9.3.2014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9.3.2014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9.3.2014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9.3.2014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="" xmlns:p14="http://schemas.microsoft.com/office/powerpoint/2010/main" val="2973920029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=""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Materiál slouží k výkladu a opakování tématu Obyvatelstvo ČR.</a:t>
            </a:r>
          </a:p>
          <a:p>
            <a:r>
              <a:rPr lang="cs-CZ" dirty="0" smtClean="0"/>
              <a:t>Je určen pro žáky 4. ročníku.</a:t>
            </a:r>
          </a:p>
          <a:p>
            <a:r>
              <a:rPr lang="cs-CZ" dirty="0" smtClean="0"/>
              <a:t>Časová dotace 25minut.</a:t>
            </a:r>
          </a:p>
          <a:p>
            <a:r>
              <a:rPr lang="cs-CZ" dirty="0" smtClean="0"/>
              <a:t> Snímek4 – 7 výkladová část (počet, rozdíl velkoměsto/město…) by měla žáky dovést k uvědomění, že občané ČR mohou mít rozdílnou řeč, kulturu, ale </a:t>
            </a:r>
            <a:r>
              <a:rPr lang="cs-CZ" dirty="0" smtClean="0"/>
              <a:t>i stejná </a:t>
            </a:r>
            <a:r>
              <a:rPr lang="cs-CZ" dirty="0" smtClean="0"/>
              <a:t>práva! </a:t>
            </a:r>
          </a:p>
          <a:p>
            <a:r>
              <a:rPr lang="cs-CZ" dirty="0" smtClean="0"/>
              <a:t>Snímek 8-dvě kontrolní otázky, děti odpovědí, pak se kliknutím na otázku objeví správná odpověď. Snímek 9 – žáci si zde </a:t>
            </a:r>
            <a:r>
              <a:rPr lang="cs-CZ" dirty="0" smtClean="0"/>
              <a:t>hravou </a:t>
            </a:r>
            <a:r>
              <a:rPr lang="cs-CZ" dirty="0" smtClean="0"/>
              <a:t>formou mohou vyzkoušet zda rozluští a správně přiřadí jazyk k národnosti (velká vzájemná podoba). Kontrola </a:t>
            </a:r>
            <a:r>
              <a:rPr lang="cs-CZ" dirty="0" smtClean="0"/>
              <a:t>správnosti - kliknutím </a:t>
            </a:r>
            <a:r>
              <a:rPr lang="cs-CZ" dirty="0" smtClean="0"/>
              <a:t>myší na pozdrav se políčko </a:t>
            </a:r>
            <a:r>
              <a:rPr lang="cs-CZ" dirty="0" smtClean="0"/>
              <a:t>zařadí </a:t>
            </a:r>
            <a:r>
              <a:rPr lang="cs-CZ" dirty="0" smtClean="0"/>
              <a:t>ke správné národnosti.</a:t>
            </a:r>
          </a:p>
          <a:p>
            <a:r>
              <a:rPr lang="cs-CZ" dirty="0" smtClean="0"/>
              <a:t>Materiál slouží k interaktivní výuce.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39552" y="2708920"/>
            <a:ext cx="6696744" cy="12024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/>
              <a:t>OBYVATELSTVO ČR</a:t>
            </a:r>
            <a:endParaRPr lang="cs-CZ" sz="6000" dirty="0"/>
          </a:p>
        </p:txBody>
      </p:sp>
      <p:pic>
        <p:nvPicPr>
          <p:cNvPr id="1028" name="Picture 4" descr="C:\Users\baudyš\AppData\Local\Microsoft\Windows\Temporary Internet Files\Content.IE5\TCCF7NND\MP9004223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653136"/>
            <a:ext cx="3096344" cy="2063423"/>
          </a:xfrm>
          <a:prstGeom prst="rect">
            <a:avLst/>
          </a:prstGeom>
          <a:noFill/>
        </p:spPr>
      </p:pic>
      <p:pic>
        <p:nvPicPr>
          <p:cNvPr id="1029" name="Picture 5" descr="C:\Users\baudyš\AppData\Local\Microsoft\Windows\Temporary Internet Files\Content.IE5\4AZ0HYIR\MP90044251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4293096"/>
            <a:ext cx="1709936" cy="2564904"/>
          </a:xfrm>
          <a:prstGeom prst="rect">
            <a:avLst/>
          </a:prstGeom>
          <a:noFill/>
        </p:spPr>
      </p:pic>
      <p:pic>
        <p:nvPicPr>
          <p:cNvPr id="1030" name="Picture 6" descr="C:\Users\baudyš\AppData\Local\Microsoft\Windows\Temporary Internet Files\Content.IE5\OFZNDV5K\MP90042774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188640"/>
            <a:ext cx="1763461" cy="2204864"/>
          </a:xfrm>
          <a:prstGeom prst="rect">
            <a:avLst/>
          </a:prstGeom>
          <a:noFill/>
        </p:spPr>
      </p:pic>
      <p:pic>
        <p:nvPicPr>
          <p:cNvPr id="1032" name="Picture 8" descr="C:\Users\baudyš\AppData\Local\Microsoft\Windows\Temporary Internet Files\Content.IE5\TCCF7NND\MP90042258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4725144"/>
            <a:ext cx="1322656" cy="1988840"/>
          </a:xfrm>
          <a:prstGeom prst="rect">
            <a:avLst/>
          </a:prstGeom>
          <a:noFill/>
        </p:spPr>
      </p:pic>
      <p:pic>
        <p:nvPicPr>
          <p:cNvPr id="1033" name="Picture 9" descr="C:\Users\baudyš\AppData\Local\Microsoft\Windows\Temporary Internet Files\Content.IE5\4AZ0HYIR\MP900442498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4058255"/>
            <a:ext cx="1922313" cy="279974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C:\Users\baudyš\AppData\Local\Microsoft\Windows\Temporary Internet Files\Content.IE5\67HZ3ROC\MP90007885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01644" y="1916832"/>
            <a:ext cx="1942356" cy="13101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3" name="Picture 9" descr="C:\Users\baudyš\AppData\Local\Microsoft\Windows\Temporary Internet Files\Content.IE5\07WXUHWB\MP90040007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4582954"/>
            <a:ext cx="2843808" cy="22750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11560" y="476672"/>
            <a:ext cx="7996100" cy="830997"/>
          </a:xfrm>
          <a:prstGeom prst="rect">
            <a:avLst/>
          </a:prstGeom>
          <a:solidFill>
            <a:schemeClr val="accent5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Obyvatelstvo České republiky</a:t>
            </a:r>
            <a:endParaRPr lang="cs-CZ" sz="4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3528" y="1484784"/>
            <a:ext cx="8081058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5"/>
                </a:solidFill>
              </a:rPr>
              <a:t>V ČR žije 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</a:rPr>
              <a:t>více než </a:t>
            </a:r>
            <a:r>
              <a:rPr lang="cs-CZ" sz="3600" b="1" u="sng" dirty="0" smtClean="0">
                <a:solidFill>
                  <a:schemeClr val="accent5">
                    <a:lumMod val="50000"/>
                  </a:schemeClr>
                </a:solidFill>
              </a:rPr>
              <a:t>10 milionů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</a:rPr>
              <a:t> (</a:t>
            </a:r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přesněji 10,5mil.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</a:rPr>
              <a:t>)</a:t>
            </a:r>
          </a:p>
          <a:p>
            <a:r>
              <a:rPr lang="cs-CZ" sz="3600" b="1" dirty="0" smtClean="0">
                <a:solidFill>
                  <a:schemeClr val="accent5"/>
                </a:solidFill>
              </a:rPr>
              <a:t>obyvatel.</a:t>
            </a:r>
          </a:p>
          <a:p>
            <a:endParaRPr lang="cs-CZ" sz="2400" b="1" dirty="0" smtClean="0">
              <a:solidFill>
                <a:schemeClr val="accent5"/>
              </a:solidFill>
            </a:endParaRPr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3528" y="3717032"/>
            <a:ext cx="666836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</a:rPr>
              <a:t>Většina obyvatel žije ve městech.</a:t>
            </a:r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1520" y="2996952"/>
            <a:ext cx="79223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ČR patří ke středně zalidněným státům.</a:t>
            </a:r>
          </a:p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51520" y="4509120"/>
            <a:ext cx="6974986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</a:rPr>
              <a:t>Města s vysokým počtem obyvatel</a:t>
            </a:r>
          </a:p>
          <a:p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(</a:t>
            </a:r>
            <a:r>
              <a:rPr lang="cs-CZ" sz="2400" b="1" dirty="0" smtClean="0">
                <a:solidFill>
                  <a:srgbClr val="FF0000"/>
                </a:solidFill>
              </a:rPr>
              <a:t>více než 100 000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)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</a:rPr>
              <a:t>se nazývají </a:t>
            </a:r>
          </a:p>
          <a:p>
            <a:r>
              <a:rPr lang="cs-CZ" sz="5400" b="1" dirty="0" smtClean="0">
                <a:solidFill>
                  <a:schemeClr val="accent4">
                    <a:lumMod val="75000"/>
                  </a:schemeClr>
                </a:solidFill>
              </a:rPr>
              <a:t>velkoměsta.</a:t>
            </a:r>
            <a:endParaRPr lang="cs-CZ" sz="54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123728" y="404664"/>
            <a:ext cx="3246145" cy="769441"/>
          </a:xfrm>
          <a:prstGeom prst="rect">
            <a:avLst/>
          </a:prstGeom>
          <a:solidFill>
            <a:schemeClr val="accent5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Velkoměsto?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55776" y="1268760"/>
            <a:ext cx="6264857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=….město, které má více než 100 000 obyvatel</a:t>
            </a:r>
            <a:endParaRPr lang="cs-CZ" sz="2400" b="1" dirty="0"/>
          </a:p>
        </p:txBody>
      </p:sp>
      <p:pic>
        <p:nvPicPr>
          <p:cNvPr id="2050" name="Picture 2" descr="C:\Users\baudyš\AppData\Local\Microsoft\Windows\Temporary Internet Files\Content.IE5\67HZ3ROC\MC90015778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1815998" cy="18050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ovéPole 8"/>
          <p:cNvSpPr txBox="1"/>
          <p:nvPr/>
        </p:nvSpPr>
        <p:spPr>
          <a:xfrm>
            <a:off x="251520" y="2060848"/>
            <a:ext cx="6552728" cy="153888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Naším jediným </a:t>
            </a:r>
            <a:r>
              <a:rPr lang="cs-CZ" sz="2800" b="1" dirty="0" smtClean="0">
                <a:solidFill>
                  <a:srgbClr val="FF0000"/>
                </a:solidFill>
              </a:rPr>
              <a:t>světovým velkoměstem 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je </a:t>
            </a:r>
            <a:r>
              <a:rPr lang="cs-CZ" sz="4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Praha</a:t>
            </a:r>
          </a:p>
          <a:p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5436096" y="2636912"/>
            <a:ext cx="3218656" cy="156247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…má 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přes 1 milion 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obyvatel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3528" y="4365104"/>
            <a:ext cx="7868699" cy="150810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Mezi </a:t>
            </a:r>
            <a:r>
              <a:rPr lang="cs-CZ" sz="2800" b="1" dirty="0" smtClean="0"/>
              <a:t>další velkoměsta </a:t>
            </a:r>
            <a:r>
              <a:rPr lang="cs-CZ" sz="2800" dirty="0" smtClean="0"/>
              <a:t>patří:</a:t>
            </a:r>
          </a:p>
          <a:p>
            <a:r>
              <a:rPr lang="cs-CZ" sz="2800" dirty="0" smtClean="0"/>
              <a:t> </a:t>
            </a:r>
            <a:r>
              <a:rPr lang="cs-CZ" sz="3200" b="1" dirty="0" smtClean="0"/>
              <a:t>Brno, Ostrava, Plzeň, </a:t>
            </a:r>
          </a:p>
          <a:p>
            <a:r>
              <a:rPr lang="cs-CZ" sz="3200" b="1" dirty="0" smtClean="0"/>
              <a:t>Olomouc a Liberec</a:t>
            </a:r>
            <a:endParaRPr lang="cs-CZ" sz="3200" b="1" dirty="0"/>
          </a:p>
        </p:txBody>
      </p:sp>
      <p:sp>
        <p:nvSpPr>
          <p:cNvPr id="11" name="Elipsa 10"/>
          <p:cNvSpPr/>
          <p:nvPr/>
        </p:nvSpPr>
        <p:spPr>
          <a:xfrm>
            <a:off x="5076056" y="5085184"/>
            <a:ext cx="3888432" cy="155679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…mají 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přes 1OO tisíc 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obyvatel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13" name="Skupina 12"/>
          <p:cNvGrpSpPr/>
          <p:nvPr/>
        </p:nvGrpSpPr>
        <p:grpSpPr>
          <a:xfrm>
            <a:off x="107504" y="6021288"/>
            <a:ext cx="5571723" cy="836712"/>
            <a:chOff x="107504" y="6021288"/>
            <a:chExt cx="5571723" cy="836712"/>
          </a:xfrm>
        </p:grpSpPr>
        <p:sp>
          <p:nvSpPr>
            <p:cNvPr id="12" name="TextovéPole 11"/>
            <p:cNvSpPr txBox="1"/>
            <p:nvPr/>
          </p:nvSpPr>
          <p:spPr>
            <a:xfrm>
              <a:off x="467544" y="6334780"/>
              <a:ext cx="521168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C00000"/>
                  </a:solidFill>
                </a:rPr>
                <a:t>Dokážeš najít města na mapě ČR?</a:t>
              </a:r>
              <a:endParaRPr lang="cs-CZ" sz="2800" b="1" dirty="0">
                <a:solidFill>
                  <a:srgbClr val="C00000"/>
                </a:solidFill>
              </a:endParaRPr>
            </a:p>
          </p:txBody>
        </p:sp>
        <p:pic>
          <p:nvPicPr>
            <p:cNvPr id="1026" name="Picture 2" descr="C:\Users\baudyš\AppData\Local\Microsoft\Windows\Temporary Internet Files\Content.IE5\TCCF7NND\MC900441902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7504" y="6021288"/>
              <a:ext cx="577594" cy="682501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9" grpId="0" animBg="1"/>
      <p:bldP spid="8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3074" name="Picture 2" descr="Geografie, Evropa, Mapa, &amp;Ccaron;esky, Republika, Fyzické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3" y="764704"/>
            <a:ext cx="8936170" cy="5040560"/>
          </a:xfrm>
          <a:prstGeom prst="rect">
            <a:avLst/>
          </a:prstGeom>
          <a:noFill/>
        </p:spPr>
      </p:pic>
      <p:sp>
        <p:nvSpPr>
          <p:cNvPr id="12" name="Násobení 11"/>
          <p:cNvSpPr/>
          <p:nvPr/>
        </p:nvSpPr>
        <p:spPr>
          <a:xfrm>
            <a:off x="6660232" y="3789040"/>
            <a:ext cx="288032" cy="338336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Násobení 16"/>
          <p:cNvSpPr/>
          <p:nvPr/>
        </p:nvSpPr>
        <p:spPr>
          <a:xfrm>
            <a:off x="7956376" y="3212976"/>
            <a:ext cx="288032" cy="338336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Násobení 17"/>
          <p:cNvSpPr/>
          <p:nvPr/>
        </p:nvSpPr>
        <p:spPr>
          <a:xfrm>
            <a:off x="5796136" y="4437112"/>
            <a:ext cx="288032" cy="338336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Násobení 18"/>
          <p:cNvSpPr/>
          <p:nvPr/>
        </p:nvSpPr>
        <p:spPr>
          <a:xfrm>
            <a:off x="3851920" y="1268760"/>
            <a:ext cx="288032" cy="338336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Násobení 19"/>
          <p:cNvSpPr/>
          <p:nvPr/>
        </p:nvSpPr>
        <p:spPr>
          <a:xfrm>
            <a:off x="2843808" y="2420888"/>
            <a:ext cx="576064" cy="482352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Násobení 20"/>
          <p:cNvSpPr/>
          <p:nvPr/>
        </p:nvSpPr>
        <p:spPr>
          <a:xfrm>
            <a:off x="1619672" y="3068960"/>
            <a:ext cx="288032" cy="338336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5076056" y="620688"/>
            <a:ext cx="3166251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rtlCol="0">
            <a:spAutoFit/>
          </a:bodyPr>
          <a:lstStyle/>
          <a:p>
            <a:r>
              <a:rPr lang="cs-CZ" sz="2400" dirty="0" smtClean="0"/>
              <a:t>Mapa ČR-</a:t>
            </a:r>
            <a:r>
              <a:rPr lang="cs-CZ" sz="2800" b="1" dirty="0" smtClean="0"/>
              <a:t>velkoměsta</a:t>
            </a:r>
            <a:endParaRPr lang="cs-CZ" sz="2800" b="1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3563888" y="1916832"/>
            <a:ext cx="49584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Úředním jazykem v ČR je </a:t>
            </a:r>
            <a:r>
              <a:rPr lang="cs-CZ" sz="2400" b="1" dirty="0" smtClean="0">
                <a:solidFill>
                  <a:srgbClr val="FF0000"/>
                </a:solidFill>
              </a:rPr>
              <a:t>český jazyk</a:t>
            </a:r>
            <a:r>
              <a:rPr lang="cs-CZ" sz="2400" dirty="0" smtClean="0">
                <a:solidFill>
                  <a:srgbClr val="FF0000"/>
                </a:solidFill>
              </a:rPr>
              <a:t>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2123728" y="548680"/>
            <a:ext cx="6359433" cy="14465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Obyvatelstvo</a:t>
            </a:r>
            <a:r>
              <a:rPr lang="cs-CZ" sz="2400" dirty="0" smtClean="0"/>
              <a:t> našeho státu tvoří převážně </a:t>
            </a:r>
          </a:p>
          <a:p>
            <a:pPr algn="ctr"/>
            <a:r>
              <a:rPr lang="cs-CZ" sz="3200" b="1" u="sng" dirty="0" smtClean="0"/>
              <a:t>Češi, Moravané a Slezané, </a:t>
            </a:r>
          </a:p>
          <a:p>
            <a:r>
              <a:rPr lang="cs-CZ" sz="2400" dirty="0" smtClean="0"/>
              <a:t>tedy lidé české, moravské  a slezské národnosti.</a:t>
            </a:r>
            <a:endParaRPr lang="cs-CZ" sz="2400" b="1" dirty="0"/>
          </a:p>
        </p:txBody>
      </p:sp>
      <p:pic>
        <p:nvPicPr>
          <p:cNvPr id="21508" name="Picture 4" descr="C:\Users\baudyš\AppData\Local\Microsoft\Windows\Temporary Internet Files\Content.IE5\67HZ3ROC\MP90044250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60648"/>
            <a:ext cx="1440160" cy="230899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ovéPole 4"/>
          <p:cNvSpPr txBox="1"/>
          <p:nvPr/>
        </p:nvSpPr>
        <p:spPr>
          <a:xfrm>
            <a:off x="467544" y="2492896"/>
            <a:ext cx="8281434" cy="181588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Dále pak lidé, kteří patří k </a:t>
            </a:r>
            <a:r>
              <a:rPr lang="cs-CZ" sz="2400" b="1" i="1" u="sng" dirty="0" smtClean="0">
                <a:solidFill>
                  <a:schemeClr val="accent2">
                    <a:lumMod val="75000"/>
                  </a:schemeClr>
                </a:solidFill>
              </a:rPr>
              <a:t>národnostním menšinám </a:t>
            </a:r>
            <a:r>
              <a:rPr lang="cs-CZ" sz="2400" b="1" i="1" dirty="0" smtClean="0">
                <a:solidFill>
                  <a:schemeClr val="accent2">
                    <a:lumMod val="75000"/>
                  </a:schemeClr>
                </a:solidFill>
              </a:rPr>
              <a:t>= </a:t>
            </a:r>
            <a:r>
              <a:rPr lang="cs-CZ" sz="2400" i="1" dirty="0" smtClean="0">
                <a:solidFill>
                  <a:schemeClr val="accent2">
                    <a:lumMod val="75000"/>
                  </a:schemeClr>
                </a:solidFill>
              </a:rPr>
              <a:t>příslušníci</a:t>
            </a:r>
          </a:p>
          <a:p>
            <a:r>
              <a:rPr lang="cs-CZ" sz="2400" i="1" dirty="0" smtClean="0">
                <a:solidFill>
                  <a:schemeClr val="accent2">
                    <a:lumMod val="75000"/>
                  </a:schemeClr>
                </a:solidFill>
              </a:rPr>
              <a:t>jiných národností s nimiž žijeme ve společném státě,</a:t>
            </a:r>
            <a:r>
              <a:rPr lang="cs-CZ" sz="2400" dirty="0" smtClean="0"/>
              <a:t> </a:t>
            </a:r>
          </a:p>
          <a:p>
            <a:r>
              <a:rPr lang="cs-CZ" sz="3200" b="1" dirty="0" smtClean="0"/>
              <a:t>Slováci, Poláci, Romové, Ukrajinci, Vietnamci, </a:t>
            </a:r>
          </a:p>
          <a:p>
            <a:r>
              <a:rPr lang="cs-CZ" sz="3200" b="1" dirty="0" smtClean="0"/>
              <a:t>Němci a </a:t>
            </a:r>
            <a:r>
              <a:rPr lang="cs-CZ" sz="2400" b="1" dirty="0" smtClean="0"/>
              <a:t>další</a:t>
            </a:r>
            <a:r>
              <a:rPr lang="cs-CZ" sz="2400" dirty="0" smtClean="0"/>
              <a:t>….</a:t>
            </a:r>
            <a:endParaRPr lang="cs-CZ" sz="2400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03848" y="5517232"/>
            <a:ext cx="4742004" cy="89255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Všichni obyvatelé našeho státu </a:t>
            </a:r>
          </a:p>
          <a:p>
            <a:r>
              <a:rPr lang="cs-CZ" sz="2400" b="1" dirty="0" smtClean="0"/>
              <a:t>mají </a:t>
            </a:r>
            <a:r>
              <a:rPr lang="cs-CZ" sz="2800" b="1" dirty="0" smtClean="0"/>
              <a:t>stejná práva a povinnosti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1027" name="Picture 3" descr="C:\Users\baudyš\AppData\Local\Microsoft\Windows\Temporary Internet Files\Content.IE5\MUYP6MID\MC9002171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4797152"/>
            <a:ext cx="1810512" cy="1762963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2411760" y="4149080"/>
            <a:ext cx="63802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Hovoří svým vlastním jazykem….i pro ně je však</a:t>
            </a:r>
          </a:p>
          <a:p>
            <a:pPr algn="r"/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úředním jazykem čeština.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" grpId="0" animBg="1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Skupina 12"/>
          <p:cNvGrpSpPr/>
          <p:nvPr/>
        </p:nvGrpSpPr>
        <p:grpSpPr>
          <a:xfrm>
            <a:off x="1691680" y="188640"/>
            <a:ext cx="7200800" cy="2484856"/>
            <a:chOff x="1691680" y="188640"/>
            <a:chExt cx="7200800" cy="2484856"/>
          </a:xfrm>
        </p:grpSpPr>
        <p:sp>
          <p:nvSpPr>
            <p:cNvPr id="7" name="Obláček 6"/>
            <p:cNvSpPr/>
            <p:nvPr/>
          </p:nvSpPr>
          <p:spPr>
            <a:xfrm>
              <a:off x="1691680" y="188640"/>
              <a:ext cx="7200800" cy="2484856"/>
            </a:xfrm>
            <a:prstGeom prst="cloudCallout">
              <a:avLst>
                <a:gd name="adj1" fmla="val -68320"/>
                <a:gd name="adj2" fmla="val -43680"/>
              </a:avLst>
            </a:prstGeom>
            <a:solidFill>
              <a:schemeClr val="accent5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800" b="1" dirty="0" smtClean="0"/>
                <a:t>Víš, </a:t>
              </a:r>
              <a:r>
                <a:rPr lang="cs-CZ" sz="2800" b="1" dirty="0" smtClean="0"/>
                <a:t>kolik je v České republice úředních jazyků?</a:t>
              </a:r>
              <a:endParaRPr lang="cs-CZ" sz="2800" b="1" dirty="0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1979712" y="1700808"/>
              <a:ext cx="149592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Klikni sem</a:t>
              </a:r>
              <a:endParaRPr lang="cs-CZ" sz="2400" dirty="0"/>
            </a:p>
          </p:txBody>
        </p:sp>
      </p:grp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8" name="Vývojový diagram: spojka 7"/>
          <p:cNvSpPr/>
          <p:nvPr/>
        </p:nvSpPr>
        <p:spPr>
          <a:xfrm>
            <a:off x="6588224" y="1412776"/>
            <a:ext cx="1105272" cy="103326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/>
              <a:t>1</a:t>
            </a:r>
            <a:endParaRPr lang="cs-CZ" sz="7200" dirty="0"/>
          </a:p>
        </p:txBody>
      </p:sp>
      <p:sp>
        <p:nvSpPr>
          <p:cNvPr id="10" name="Vývojový diagram: spojka 9"/>
          <p:cNvSpPr/>
          <p:nvPr/>
        </p:nvSpPr>
        <p:spPr>
          <a:xfrm>
            <a:off x="3563888" y="4509120"/>
            <a:ext cx="1897360" cy="153732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český jazyk</a:t>
            </a:r>
            <a:endParaRPr lang="cs-CZ" sz="3200" b="1" dirty="0"/>
          </a:p>
        </p:txBody>
      </p:sp>
      <p:grpSp>
        <p:nvGrpSpPr>
          <p:cNvPr id="14" name="Skupina 13"/>
          <p:cNvGrpSpPr/>
          <p:nvPr/>
        </p:nvGrpSpPr>
        <p:grpSpPr>
          <a:xfrm>
            <a:off x="323528" y="3429000"/>
            <a:ext cx="4464496" cy="1692768"/>
            <a:chOff x="323528" y="3429000"/>
            <a:chExt cx="4464496" cy="1692768"/>
          </a:xfrm>
        </p:grpSpPr>
        <p:sp>
          <p:nvSpPr>
            <p:cNvPr id="9" name="Obláček 8"/>
            <p:cNvSpPr/>
            <p:nvPr/>
          </p:nvSpPr>
          <p:spPr>
            <a:xfrm>
              <a:off x="323528" y="3429000"/>
              <a:ext cx="4464496" cy="1692768"/>
            </a:xfrm>
            <a:prstGeom prst="cloudCallout">
              <a:avLst>
                <a:gd name="adj1" fmla="val -54329"/>
                <a:gd name="adj2" fmla="val 82757"/>
              </a:avLst>
            </a:prstGeom>
            <a:solidFill>
              <a:schemeClr val="accent4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800" b="1" dirty="0" smtClean="0"/>
                <a:t>Které to jsou?</a:t>
              </a:r>
              <a:endParaRPr lang="cs-CZ" sz="2800" b="1" dirty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1691680" y="4581128"/>
              <a:ext cx="149592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Klikni sem</a:t>
              </a:r>
              <a:endParaRPr lang="cs-CZ" sz="2400" dirty="0"/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403648" y="260648"/>
            <a:ext cx="7479933" cy="83099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Říkali jsme si, že lidé patřící k menšinám obyvatel žijících </a:t>
            </a:r>
          </a:p>
          <a:p>
            <a:r>
              <a:rPr lang="cs-CZ" sz="2400" dirty="0" smtClean="0"/>
              <a:t>v naší republice  mají svůj vlastní jazyk.</a:t>
            </a:r>
            <a:endParaRPr lang="cs-CZ" sz="2400" dirty="0"/>
          </a:p>
        </p:txBody>
      </p:sp>
      <p:sp>
        <p:nvSpPr>
          <p:cNvPr id="6" name="Zaoblený obdélník 5"/>
          <p:cNvSpPr/>
          <p:nvPr/>
        </p:nvSpPr>
        <p:spPr>
          <a:xfrm>
            <a:off x="539552" y="1916832"/>
            <a:ext cx="2160240" cy="72008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Lácho</a:t>
            </a:r>
            <a:r>
              <a:rPr lang="cs-CZ" sz="2400" dirty="0" smtClean="0"/>
              <a:t> </a:t>
            </a:r>
            <a:r>
              <a:rPr lang="cs-CZ" sz="2400" dirty="0" err="1" smtClean="0"/>
              <a:t>dives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1619672" y="2708920"/>
            <a:ext cx="2160240" cy="698376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Guten</a:t>
            </a:r>
            <a:r>
              <a:rPr lang="cs-CZ" sz="2400" dirty="0" smtClean="0"/>
              <a:t> </a:t>
            </a:r>
            <a:r>
              <a:rPr lang="cs-CZ" sz="2400" dirty="0" err="1" smtClean="0"/>
              <a:t>Tag</a:t>
            </a:r>
            <a:r>
              <a:rPr lang="cs-CZ" sz="2400" dirty="0" smtClean="0"/>
              <a:t>!</a:t>
            </a:r>
            <a:endParaRPr lang="cs-CZ" sz="2400" dirty="0"/>
          </a:p>
        </p:txBody>
      </p:sp>
      <p:sp>
        <p:nvSpPr>
          <p:cNvPr id="8" name="Zaoblený obdélník 7"/>
          <p:cNvSpPr/>
          <p:nvPr/>
        </p:nvSpPr>
        <p:spPr>
          <a:xfrm>
            <a:off x="107504" y="3501008"/>
            <a:ext cx="1944216" cy="770384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Dóbryj</a:t>
            </a:r>
            <a:r>
              <a:rPr lang="cs-CZ" sz="2400" dirty="0" smtClean="0"/>
              <a:t> </a:t>
            </a:r>
            <a:r>
              <a:rPr lang="cs-CZ" sz="2400" dirty="0" err="1" smtClean="0"/>
              <a:t>deň</a:t>
            </a:r>
            <a:r>
              <a:rPr lang="cs-CZ" sz="2400" dirty="0" smtClean="0"/>
              <a:t>!</a:t>
            </a:r>
            <a:endParaRPr lang="cs-CZ" sz="2400" dirty="0"/>
          </a:p>
        </p:txBody>
      </p:sp>
      <p:sp>
        <p:nvSpPr>
          <p:cNvPr id="10" name="Zaoblený obdélník 9"/>
          <p:cNvSpPr/>
          <p:nvPr/>
        </p:nvSpPr>
        <p:spPr>
          <a:xfrm>
            <a:off x="1763688" y="4293096"/>
            <a:ext cx="2160240" cy="698376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Dobrý den!</a:t>
            </a:r>
            <a:endParaRPr lang="cs-CZ" sz="2400" dirty="0"/>
          </a:p>
        </p:txBody>
      </p:sp>
      <p:sp>
        <p:nvSpPr>
          <p:cNvPr id="11" name="Zaoblený obdélník 10"/>
          <p:cNvSpPr/>
          <p:nvPr/>
        </p:nvSpPr>
        <p:spPr>
          <a:xfrm>
            <a:off x="179512" y="5085184"/>
            <a:ext cx="1800200" cy="72008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Dobrý </a:t>
            </a:r>
            <a:r>
              <a:rPr lang="cs-CZ" sz="2400" dirty="0" err="1" smtClean="0"/>
              <a:t>deň</a:t>
            </a:r>
            <a:r>
              <a:rPr lang="cs-CZ" sz="2400" dirty="0" smtClean="0"/>
              <a:t>!</a:t>
            </a:r>
            <a:endParaRPr lang="cs-CZ" sz="2400" dirty="0"/>
          </a:p>
        </p:txBody>
      </p:sp>
      <p:sp>
        <p:nvSpPr>
          <p:cNvPr id="12" name="Zaoblený obdélník 11"/>
          <p:cNvSpPr/>
          <p:nvPr/>
        </p:nvSpPr>
        <p:spPr>
          <a:xfrm>
            <a:off x="1043608" y="5949280"/>
            <a:ext cx="2448272" cy="698376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Dzieň</a:t>
            </a:r>
            <a:r>
              <a:rPr lang="cs-CZ" sz="2400" dirty="0" smtClean="0"/>
              <a:t> dobrý!</a:t>
            </a:r>
            <a:endParaRPr lang="cs-CZ" sz="2400" dirty="0"/>
          </a:p>
        </p:txBody>
      </p:sp>
      <p:sp>
        <p:nvSpPr>
          <p:cNvPr id="13" name="Elipsa 12"/>
          <p:cNvSpPr/>
          <p:nvPr/>
        </p:nvSpPr>
        <p:spPr>
          <a:xfrm>
            <a:off x="4067944" y="3356992"/>
            <a:ext cx="2088232" cy="77038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rómsky</a:t>
            </a:r>
            <a:endParaRPr lang="cs-CZ" sz="2400" dirty="0"/>
          </a:p>
        </p:txBody>
      </p:sp>
      <p:sp>
        <p:nvSpPr>
          <p:cNvPr id="14" name="Elipsa 13"/>
          <p:cNvSpPr/>
          <p:nvPr/>
        </p:nvSpPr>
        <p:spPr>
          <a:xfrm>
            <a:off x="3995936" y="1844824"/>
            <a:ext cx="2391072" cy="842392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německy</a:t>
            </a:r>
            <a:endParaRPr lang="cs-CZ" sz="2400" dirty="0"/>
          </a:p>
        </p:txBody>
      </p:sp>
      <p:sp>
        <p:nvSpPr>
          <p:cNvPr id="15" name="Elipsa 14"/>
          <p:cNvSpPr/>
          <p:nvPr/>
        </p:nvSpPr>
        <p:spPr>
          <a:xfrm>
            <a:off x="6300192" y="2420888"/>
            <a:ext cx="2160240" cy="105841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ukrajinsky</a:t>
            </a:r>
            <a:endParaRPr lang="cs-CZ" sz="2400" dirty="0"/>
          </a:p>
        </p:txBody>
      </p:sp>
      <p:sp>
        <p:nvSpPr>
          <p:cNvPr id="16" name="Elipsa 15"/>
          <p:cNvSpPr/>
          <p:nvPr/>
        </p:nvSpPr>
        <p:spPr>
          <a:xfrm>
            <a:off x="5940152" y="4293096"/>
            <a:ext cx="2210544" cy="9144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slovensky</a:t>
            </a:r>
            <a:endParaRPr lang="cs-CZ" sz="2400" dirty="0"/>
          </a:p>
        </p:txBody>
      </p:sp>
      <p:sp>
        <p:nvSpPr>
          <p:cNvPr id="17" name="Elipsa 16"/>
          <p:cNvSpPr/>
          <p:nvPr/>
        </p:nvSpPr>
        <p:spPr>
          <a:xfrm>
            <a:off x="4211960" y="5085184"/>
            <a:ext cx="2160240" cy="77038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česky</a:t>
            </a:r>
            <a:endParaRPr lang="cs-CZ" sz="2400" dirty="0"/>
          </a:p>
        </p:txBody>
      </p:sp>
      <p:sp>
        <p:nvSpPr>
          <p:cNvPr id="18" name="Elipsa 17"/>
          <p:cNvSpPr/>
          <p:nvPr/>
        </p:nvSpPr>
        <p:spPr>
          <a:xfrm>
            <a:off x="6156176" y="5733256"/>
            <a:ext cx="2088232" cy="986408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polsky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51520" y="1340768"/>
            <a:ext cx="40382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Klikni do světle zeleného pole</a:t>
            </a:r>
            <a:endParaRPr lang="cs-CZ" sz="2400" dirty="0"/>
          </a:p>
        </p:txBody>
      </p:sp>
      <p:pic>
        <p:nvPicPr>
          <p:cNvPr id="1026" name="Picture 2" descr="C:\Users\baudyš\AppData\Local\Microsoft\Windows\Temporary Internet Files\Content.IE5\OFZNDV5K\MM90039576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92696"/>
            <a:ext cx="381000" cy="762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9.06568E-7 L 0.07882 -0.0927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28307E-6 L 0.08663 0.0751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" y="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00648E-6 L 0.43715 -0.1154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" y="-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6272E-6 L 0.21268 0.178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" y="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44218E-6 L 0.33871 -0.0087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" y="-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99 -2.46068E-6 L 0.48836 -0.0980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" y="-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95536" y="332656"/>
            <a:ext cx="80842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Čeština</a:t>
            </a:r>
            <a:r>
              <a:rPr lang="cs-CZ" sz="2400" dirty="0" smtClean="0"/>
              <a:t> je tedy </a:t>
            </a:r>
            <a:r>
              <a:rPr lang="cs-CZ" sz="2400" b="1" dirty="0" smtClean="0"/>
              <a:t>úřední jazyk</a:t>
            </a:r>
            <a:r>
              <a:rPr lang="cs-CZ" sz="2400" dirty="0" smtClean="0"/>
              <a:t>, přesto všichni nemluvíme stejně.</a:t>
            </a:r>
            <a:endParaRPr lang="cs-CZ" sz="2400" dirty="0"/>
          </a:p>
        </p:txBody>
      </p:sp>
      <p:pic>
        <p:nvPicPr>
          <p:cNvPr id="1026" name="Picture 2" descr="C:\Users\baudyš\AppData\Local\Microsoft\Windows\Temporary Internet Files\Content.IE5\07WXUHWB\MC90044190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92696"/>
            <a:ext cx="1520825" cy="179705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547664" y="1196752"/>
            <a:ext cx="59378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Řeč lidí z různých částí republiky zní odlišně, </a:t>
            </a:r>
          </a:p>
          <a:p>
            <a:r>
              <a:rPr lang="cs-CZ" sz="2400" dirty="0" smtClean="0"/>
              <a:t>i když je to stále čeština.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1560" y="5229200"/>
            <a:ext cx="8192125" cy="144655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cs-CZ" sz="4400" b="1" dirty="0" smtClean="0">
                <a:solidFill>
                  <a:schemeClr val="accent3">
                    <a:lumMod val="75000"/>
                  </a:schemeClr>
                </a:solidFill>
              </a:rPr>
              <a:t>Nářečí (dialekt)-</a:t>
            </a:r>
            <a:r>
              <a:rPr lang="cs-CZ" sz="4400" dirty="0" smtClean="0"/>
              <a:t>užívá se jen na určité části našeho území.</a:t>
            </a:r>
            <a:endParaRPr lang="cs-CZ" sz="4400" dirty="0"/>
          </a:p>
        </p:txBody>
      </p:sp>
      <p:sp>
        <p:nvSpPr>
          <p:cNvPr id="7" name="Vývojový diagram: spojka 6"/>
          <p:cNvSpPr/>
          <p:nvPr/>
        </p:nvSpPr>
        <p:spPr>
          <a:xfrm>
            <a:off x="1547664" y="2348880"/>
            <a:ext cx="1872208" cy="1105272"/>
          </a:xfrm>
          <a:prstGeom prst="flowChartConnec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Nářečí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12" name="Ohnutá šipka 11"/>
          <p:cNvSpPr/>
          <p:nvPr/>
        </p:nvSpPr>
        <p:spPr>
          <a:xfrm rot="10800000">
            <a:off x="3491880" y="2060848"/>
            <a:ext cx="813816" cy="868680"/>
          </a:xfrm>
          <a:prstGeom prst="ben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>
            <a:normAutofit/>
          </a:bodyPr>
          <a:lstStyle/>
          <a:p>
            <a:r>
              <a:rPr lang="cs-CZ" i="1" u="sng" dirty="0" smtClean="0"/>
              <a:t>Použitá literatura:</a:t>
            </a:r>
          </a:p>
          <a:p>
            <a:r>
              <a:rPr lang="cs-CZ" i="1" dirty="0" smtClean="0"/>
              <a:t>Vlastivěda pro 4. ročník základní školy, SPN, 2010</a:t>
            </a:r>
          </a:p>
          <a:p>
            <a:r>
              <a:rPr lang="cs-CZ" i="1" dirty="0" smtClean="0"/>
              <a:t>Vlastivěda 4, Učebnice pro 4. ročník základní školy, Poznáváme naši vlast, nakladatelství Nová škola, 2003</a:t>
            </a:r>
          </a:p>
          <a:p>
            <a:endParaRPr lang="cs-CZ" dirty="0"/>
          </a:p>
          <a:p>
            <a:pPr marL="0" indent="0">
              <a:buNone/>
            </a:pPr>
            <a:endParaRPr lang="cs-CZ" sz="2000" i="1" u="sng" dirty="0"/>
          </a:p>
          <a:p>
            <a:pPr lvl="0">
              <a:buClr>
                <a:srgbClr val="31B6FD"/>
              </a:buClr>
            </a:pPr>
            <a:r>
              <a:rPr lang="cs-CZ" i="1" u="sng" dirty="0">
                <a:solidFill>
                  <a:srgbClr val="073E87"/>
                </a:solidFill>
              </a:rPr>
              <a:t>Jiné zdroje</a:t>
            </a:r>
            <a:r>
              <a:rPr lang="cs-CZ" i="1" u="sng" dirty="0" smtClean="0">
                <a:solidFill>
                  <a:srgbClr val="073E87"/>
                </a:solidFill>
              </a:rPr>
              <a:t>:</a:t>
            </a:r>
          </a:p>
          <a:p>
            <a:pPr lvl="0">
              <a:buClr>
                <a:srgbClr val="31B6FD"/>
              </a:buClr>
            </a:pPr>
            <a:r>
              <a:rPr lang="cs-CZ" i="1" dirty="0" smtClean="0">
                <a:solidFill>
                  <a:srgbClr val="073E87"/>
                </a:solidFill>
              </a:rPr>
              <a:t>Galerie </a:t>
            </a:r>
            <a:r>
              <a:rPr lang="cs-CZ" i="1" dirty="0" smtClean="0">
                <a:solidFill>
                  <a:srgbClr val="073E87"/>
                </a:solidFill>
              </a:rPr>
              <a:t> - www.office.</a:t>
            </a:r>
            <a:r>
              <a:rPr lang="cs-CZ" i="1" smtClean="0">
                <a:solidFill>
                  <a:srgbClr val="073E87"/>
                </a:solidFill>
              </a:rPr>
              <a:t>microsoft.com</a:t>
            </a:r>
            <a:endParaRPr lang="cs-CZ" i="1" dirty="0">
              <a:solidFill>
                <a:srgbClr val="073E87"/>
              </a:solidFill>
            </a:endParaRP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908</TotalTime>
  <Words>502</Words>
  <Application>Microsoft Office PowerPoint</Application>
  <PresentationFormat>Předvádění na obrazovce (4:3)</PresentationFormat>
  <Paragraphs>89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Vlnění</vt:lpstr>
      <vt:lpstr>Základní škola a Mateřská škola Bílá Třemešná, okres Trutnov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Dum</cp:lastModifiedBy>
  <cp:revision>101</cp:revision>
  <dcterms:created xsi:type="dcterms:W3CDTF">2013-05-10T12:01:16Z</dcterms:created>
  <dcterms:modified xsi:type="dcterms:W3CDTF">2014-03-09T07:52:03Z</dcterms:modified>
</cp:coreProperties>
</file>