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76" r:id="rId3"/>
    <p:sldId id="272" r:id="rId4"/>
    <p:sldId id="256" r:id="rId5"/>
    <p:sldId id="279" r:id="rId6"/>
    <p:sldId id="280" r:id="rId7"/>
    <p:sldId id="281" r:id="rId8"/>
    <p:sldId id="27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66" r:id="rId23"/>
    <p:sldId id="257" r:id="rId24"/>
    <p:sldId id="295" r:id="rId25"/>
    <p:sldId id="260" r:id="rId26"/>
    <p:sldId id="269" r:id="rId27"/>
    <p:sldId id="264" r:id="rId28"/>
    <p:sldId id="268" r:id="rId29"/>
    <p:sldId id="297" r:id="rId30"/>
    <p:sldId id="298" r:id="rId31"/>
    <p:sldId id="273" r:id="rId32"/>
    <p:sldId id="274" r:id="rId3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6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A992494-9469-4A40-B744-00F4D57A4FFD}"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992494-9469-4A40-B744-00F4D57A4FFD}" type="datetimeFigureOut">
              <a:rPr lang="cs-CZ" smtClean="0"/>
              <a:pPr/>
              <a:t>9.3.2014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992494-9469-4A40-B744-00F4D57A4FFD}" type="datetimeFigureOut">
              <a:rPr lang="cs-CZ" smtClean="0"/>
              <a:pPr/>
              <a:t>9.3.2014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A992494-9469-4A40-B744-00F4D57A4FFD}" type="datetimeFigureOut">
              <a:rPr lang="cs-CZ" smtClean="0"/>
              <a:pPr/>
              <a:t>9.3.2014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992494-9469-4A40-B744-00F4D57A4FFD}" type="datetimeFigureOut">
              <a:rPr lang="cs-CZ" smtClean="0"/>
              <a:pPr/>
              <a:t>9.3.2014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9.3.2014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9.3.2014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7000"/>
            <a:lum/>
          </a:blip>
          <a:srcRect/>
          <a:stretch>
            <a:fillRect l="-6000" r="-18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92494-9469-4A40-B744-00F4D57A4FFD}" type="datetimeFigureOut">
              <a:rPr lang="cs-CZ" smtClean="0"/>
              <a:pPr/>
              <a:t>9.3.2014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A0C14-C521-448F-8807-1CDAB9F6F1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slide" Target="slide2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hyperlink" Target="//upload.wikimedia.org/wikipedia/commons/6/69/Alexandre_Dumas_Signature.svg" TargetMode="External"/></Relationships>
</file>

<file path=ppt/slides/_rels/slide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slide" Target="slide3.xml"/></Relationships>
</file>

<file path=ppt/slides/_rels/slide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2GmJYS-p9Ss"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www.csfd.cz/film/282828-monte-cristo/" TargetMode="External"/><Relationship Id="rId4" Type="http://schemas.openxmlformats.org/officeDocument/2006/relationships/slide" Target="slide3.xml"/></Relationships>
</file>

<file path=ppt/slides/_rels/slide1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upload.wikimedia.org/wikipedia/commons/2/28/British_Empire_1897.jpg" TargetMode="External"/><Relationship Id="rId1" Type="http://schemas.openxmlformats.org/officeDocument/2006/relationships/slideLayout" Target="../slideLayouts/slideLayout2.xml"/><Relationship Id="rId4" Type="http://schemas.openxmlformats.org/officeDocument/2006/relationships/slide" Target="slide3.xml"/></Relationships>
</file>

<file path=ppt/slides/_rels/slide21.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0.jpe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hyperlink" Target="//upload.wikimedia.org/wikipedia/commons/6/67/La_Dame_aux_cam%C3%A9lias_d'apr%C3%A8s_Charles_Chaplin.jp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slide" Target="slide3.xml"/></Relationships>
</file>

<file path=ppt/slides/_rels/slide24.xml.rels><?xml version="1.0" encoding="UTF-8" standalone="yes"?>
<Relationships xmlns="http://schemas.openxmlformats.org/package/2006/relationships"><Relationship Id="rId3" Type="http://schemas.openxmlformats.org/officeDocument/2006/relationships/hyperlink" Target="http://cs.wikipedia.org/wiki/Kurtiz%C3%A1na"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slide" Target="slide3.xml"/></Relationships>
</file>

<file path=ppt/slides/_rels/slide2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blog.113kw.net/dama-s-kameliem/"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slide" Target="slide3.xml"/></Relationships>
</file>

<file path=ppt/slides/_rels/slide29.xml.rels><?xml version="1.0" encoding="UTF-8" standalone="yes"?>
<Relationships xmlns="http://schemas.openxmlformats.org/package/2006/relationships"><Relationship Id="rId3" Type="http://schemas.openxmlformats.org/officeDocument/2006/relationships/hyperlink" Target="http://www.youtube.com/watch?v=RcofdR0pyHE"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slide" Target="slide3.xml"/></Relationships>
</file>

<file path=ppt/slides/_rels/slide30.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cs.wikipedia.org/wiki/D%C3%A1ma_s_kam%C3%A9liemi" TargetMode="External"/><Relationship Id="rId3" Type="http://schemas.openxmlformats.org/officeDocument/2006/relationships/hyperlink" Target="http://en.wikipedia.org/wiki/File:Dumas_pere_print_.jpg" TargetMode="External"/><Relationship Id="rId7" Type="http://schemas.openxmlformats.org/officeDocument/2006/relationships/hyperlink" Target="http://citaty.net/autori/alexandre-dumas-starsi/"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citaty.net/autori/alexandre-dumas-mladsi/" TargetMode="External"/><Relationship Id="rId5" Type="http://schemas.openxmlformats.org/officeDocument/2006/relationships/hyperlink" Target="http://cs.wikipedia.org/wiki/Alexandre_Dumas_mlad%C5%A1%C3%AD" TargetMode="External"/><Relationship Id="rId10" Type="http://schemas.openxmlformats.org/officeDocument/2006/relationships/hyperlink" Target="http://blog.113kw.net/dama-s-kameliem/" TargetMode="External"/><Relationship Id="rId4" Type="http://schemas.openxmlformats.org/officeDocument/2006/relationships/hyperlink" Target="http://cs.wikipedia.org/wiki/Alexandre_Dumas_star%C5%A1%C3%AD" TargetMode="External"/><Relationship Id="rId9" Type="http://schemas.openxmlformats.org/officeDocument/2006/relationships/hyperlink" Target="http://www.csfd.cz/film/41198-dama-s-kameliemi/"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commons.wikimedia.org/wiki/File:La_Dame_aux_cam%C3%A9lias_d'apr%C3%A8s_Charles_Chaplin.jpg" TargetMode="External"/><Relationship Id="rId3" Type="http://schemas.openxmlformats.org/officeDocument/2006/relationships/hyperlink" Target="http://en.wikipedia.org/wiki/File:Dumas_pere_print_.jpg" TargetMode="External"/><Relationship Id="rId7" Type="http://schemas.openxmlformats.org/officeDocument/2006/relationships/hyperlink" Target="http://en.wikipedia.org/wiki/File:British_Empire_1897.jpg"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commons.wikimedia.org/wiki/File:Altblau_regiment_musketeer.jpg" TargetMode="External"/><Relationship Id="rId5" Type="http://schemas.openxmlformats.org/officeDocument/2006/relationships/hyperlink" Target="http://commons.wikimedia.org/wiki/File:Alexandre_Dumas_Signature.svg" TargetMode="External"/><Relationship Id="rId4" Type="http://schemas.openxmlformats.org/officeDocument/2006/relationships/hyperlink" Target="http://commons.wikimedia.org/wiki/File:ADumas_hijo_0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7" name="Ohnutý roh 6"/>
          <p:cNvSpPr/>
          <p:nvPr/>
        </p:nvSpPr>
        <p:spPr bwMode="auto">
          <a:xfrm>
            <a:off x="357158" y="1643050"/>
            <a:ext cx="8572560" cy="3643338"/>
          </a:xfrm>
          <a:prstGeom prst="foldedCorner">
            <a:avLst/>
          </a:prstGeom>
          <a:gradFill flip="none" rotWithShape="1">
            <a:gsLst>
              <a:gs pos="27000">
                <a:schemeClr val="accent5">
                  <a:lumMod val="60000"/>
                  <a:lumOff val="40000"/>
                </a:schemeClr>
              </a:gs>
              <a:gs pos="50000">
                <a:schemeClr val="accent1">
                  <a:tint val="44500"/>
                  <a:satMod val="160000"/>
                </a:schemeClr>
              </a:gs>
              <a:gs pos="100000">
                <a:schemeClr val="accent1">
                  <a:tint val="23500"/>
                  <a:satMod val="160000"/>
                </a:schemeClr>
              </a:gs>
            </a:gsLst>
            <a:lin ang="2700000" scaled="1"/>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rgbClr val="C00000"/>
                </a:solidFill>
                <a:ea typeface="Calibri" pitchFamily="34" charset="0"/>
                <a:cs typeface="Times New Roman" pitchFamily="18" charset="0"/>
              </a:rPr>
              <a:t>Název </a:t>
            </a:r>
            <a:r>
              <a:rPr lang="cs-CZ" sz="2800" b="1" dirty="0">
                <a:solidFill>
                  <a:srgbClr val="C00000"/>
                </a:solidFill>
                <a:ea typeface="Calibri" pitchFamily="34" charset="0"/>
                <a:cs typeface="Times New Roman" pitchFamily="18" charset="0"/>
              </a:rPr>
              <a:t>školy:</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rgbClr val="C00000"/>
                </a:solidFill>
                <a:ea typeface="Calibri" pitchFamily="34" charset="0"/>
                <a:cs typeface="Times New Roman" pitchFamily="18" charset="0"/>
              </a:rPr>
              <a:t>Číslo projektu</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rgbClr val="C00000"/>
                </a:solidFill>
                <a:ea typeface="Calibri" pitchFamily="34" charset="0"/>
                <a:cs typeface="Times New Roman" pitchFamily="18" charset="0"/>
              </a:rPr>
              <a:t>Název materiálu: </a:t>
            </a:r>
            <a:r>
              <a:rPr lang="cs-CZ" sz="2800" b="1" i="1" dirty="0" smtClean="0">
                <a:solidFill>
                  <a:srgbClr val="000000"/>
                </a:solidFill>
                <a:ea typeface="Calibri" pitchFamily="34" charset="0"/>
                <a:cs typeface="Times New Roman" pitchFamily="18" charset="0"/>
              </a:rPr>
              <a:t>VY_12_INOVACE_1B_21_ Dumasové</a:t>
            </a:r>
            <a:endParaRPr lang="cs-CZ" sz="1400" dirty="0"/>
          </a:p>
          <a:p>
            <a:pPr lvl="0" eaLnBrk="0" hangingPunct="0"/>
            <a:r>
              <a:rPr lang="cs-CZ" sz="2800" b="1" dirty="0">
                <a:solidFill>
                  <a:srgbClr val="C00000"/>
                </a:solidFill>
                <a:ea typeface="Calibri" pitchFamily="34" charset="0"/>
                <a:cs typeface="Times New Roman" pitchFamily="18" charset="0"/>
              </a:rPr>
              <a:t>Téma sady:</a:t>
            </a:r>
            <a:r>
              <a:rPr lang="cs-CZ" sz="2800" b="1" dirty="0">
                <a:solidFill>
                  <a:schemeClr val="tx1">
                    <a:lumMod val="75000"/>
                    <a:lumOff val="25000"/>
                  </a:schemeClr>
                </a:solidFill>
                <a:ea typeface="Calibri" pitchFamily="34" charset="0"/>
                <a:cs typeface="Times New Roman" pitchFamily="18" charset="0"/>
              </a:rPr>
              <a:t>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rgbClr val="C00000"/>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únor 2014</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8" name="Picture 5" descr="GYMLOVO_logo BRV"/>
          <p:cNvPicPr/>
          <p:nvPr/>
        </p:nvPicPr>
        <p:blipFill>
          <a:blip r:embed="rId3" cstate="email"/>
          <a:srcRect/>
          <a:stretch>
            <a:fillRect/>
          </a:stretch>
        </p:blipFill>
        <p:spPr bwMode="auto">
          <a:xfrm>
            <a:off x="4071934" y="214290"/>
            <a:ext cx="1257300" cy="1257300"/>
          </a:xfrm>
          <a:prstGeom prst="rect">
            <a:avLst/>
          </a:prstGeom>
          <a:noFill/>
          <a:ln w="9525">
            <a:noFill/>
            <a:miter lim="800000"/>
            <a:headEnd/>
            <a:tailEnd/>
          </a:ln>
        </p:spPr>
      </p:pic>
      <p:pic>
        <p:nvPicPr>
          <p:cNvPr id="9" name="Obrázek 8"/>
          <p:cNvPicPr/>
          <p:nvPr/>
        </p:nvPicPr>
        <p:blipFill>
          <a:blip r:embed="rId4" cstate="email"/>
          <a:srcRect/>
          <a:stretch>
            <a:fillRect/>
          </a:stretch>
        </p:blipFill>
        <p:spPr bwMode="auto">
          <a:xfrm>
            <a:off x="1785918" y="5572140"/>
            <a:ext cx="6000792" cy="1123949"/>
          </a:xfrm>
          <a:prstGeom prst="rect">
            <a:avLst/>
          </a:prstGeom>
          <a:noFill/>
          <a:ln w="9525">
            <a:noFill/>
            <a:miter lim="800000"/>
            <a:headEnd/>
            <a:tailEnd/>
          </a:ln>
        </p:spPr>
      </p:pic>
    </p:spTree>
  </p:cSld>
  <p:clrMapOvr>
    <a:masterClrMapping/>
  </p:clrMapOvr>
  <p:transition spd="slow">
    <p:cu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2" name="Zástupný symbol pro obsah 2"/>
          <p:cNvSpPr>
            <a:spLocks noGrp="1"/>
          </p:cNvSpPr>
          <p:nvPr>
            <p:ph idx="1"/>
          </p:nvPr>
        </p:nvSpPr>
        <p:spPr>
          <a:xfrm>
            <a:off x="214282" y="285728"/>
            <a:ext cx="8643998" cy="6357982"/>
          </a:xfrm>
          <a:gradFill>
            <a:gsLst>
              <a:gs pos="27000">
                <a:schemeClr val="accent5">
                  <a:lumMod val="60000"/>
                  <a:lumOff val="40000"/>
                </a:schemeClr>
              </a:gs>
              <a:gs pos="50000">
                <a:schemeClr val="accent1">
                  <a:tint val="44500"/>
                  <a:satMod val="160000"/>
                </a:schemeClr>
              </a:gs>
              <a:gs pos="100000">
                <a:schemeClr val="accent1">
                  <a:tint val="23500"/>
                  <a:satMod val="160000"/>
                </a:schemeClr>
              </a:gs>
            </a:gsLst>
            <a:lin ang="360000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a:t>
            </a:r>
            <a:r>
              <a:rPr lang="cs-CZ" sz="9600" dirty="0" smtClean="0"/>
              <a:t>. a 2. </a:t>
            </a:r>
            <a:r>
              <a:rPr lang="cs-CZ" sz="9600" dirty="0"/>
              <a:t>ročníku. Slouží </a:t>
            </a:r>
            <a:r>
              <a:rPr lang="cs-CZ" sz="9600" dirty="0" smtClean="0"/>
              <a:t> také k</a:t>
            </a:r>
            <a:r>
              <a:rPr lang="cs-CZ" sz="9600" dirty="0"/>
              <a:t> maturitnímu opakování.</a:t>
            </a:r>
          </a:p>
          <a:p>
            <a:pPr lvl="0"/>
            <a:r>
              <a:rPr lang="cs-CZ" sz="9600" dirty="0" smtClean="0"/>
              <a:t>Prezentace </a:t>
            </a:r>
            <a:r>
              <a:rPr lang="cs-CZ" sz="9600" dirty="0"/>
              <a:t>seznamuje žáky </a:t>
            </a:r>
            <a:r>
              <a:rPr lang="cs-CZ" sz="9600" dirty="0" smtClean="0"/>
              <a:t>s literární tvorbou spisovatelů A. Dumase st. a  </a:t>
            </a:r>
            <a:r>
              <a:rPr lang="cs-CZ" sz="9600" dirty="0" err="1" smtClean="0"/>
              <a:t>A.</a:t>
            </a:r>
            <a:r>
              <a:rPr lang="cs-CZ" sz="9600" dirty="0" smtClean="0"/>
              <a:t> Dumase ml.</a:t>
            </a:r>
            <a:endParaRPr lang="cs-CZ" sz="9600" dirty="0"/>
          </a:p>
          <a:p>
            <a:pPr lvl="0"/>
            <a:r>
              <a:rPr lang="cs-CZ" sz="9600" dirty="0"/>
              <a:t>Směřuje k rozvoji čtenářské a informační gramotnosti žáků.</a:t>
            </a:r>
            <a:endParaRPr lang="cs-CZ" sz="7200" dirty="0"/>
          </a:p>
          <a:p>
            <a:pPr lvl="0"/>
            <a:r>
              <a:rPr lang="cs-CZ" sz="9600" dirty="0"/>
              <a:t>Žáci si jej bedlivě prostudují a následně vypracují odpovědi na přiložené otázky a </a:t>
            </a:r>
            <a:r>
              <a:rPr lang="cs-CZ" sz="9600" dirty="0" smtClean="0"/>
              <a:t>úkoly (doma si předem přečtou texty, vyslechnou nahrávku a zhlédnou ukázky z filmů a pořadů).</a:t>
            </a:r>
          </a:p>
          <a:p>
            <a:r>
              <a:rPr lang="cs-CZ" sz="9600" dirty="0" smtClean="0"/>
              <a:t>Při přechodu na další snímky se objevují řešení jednotlivých úkolů k výchozím textům.</a:t>
            </a:r>
          </a:p>
          <a:p>
            <a:r>
              <a:rPr lang="cs-CZ" sz="9600" dirty="0" smtClean="0"/>
              <a:t>Nutné připojení na internet (úkoly s odkazy a nahrávkami).</a:t>
            </a:r>
          </a:p>
          <a:p>
            <a:r>
              <a:rPr lang="cs-CZ" sz="9600" dirty="0" smtClean="0"/>
              <a:t>Na 3. snímku se při poklepu na obrázek spisovatele zobrazí daný autor s úkoly. Návrat zpět poklepem na šipku ( posun na následující snímky šipkou doprava).</a:t>
            </a:r>
          </a:p>
          <a:p>
            <a:r>
              <a:rPr lang="cs-CZ" sz="9600" dirty="0" smtClean="0"/>
              <a:t>Po přechodu na 8. snímek se automaticky spustí zvuková nahrávka (umístěná na přechodu snímku) k daným úkolům.</a:t>
            </a:r>
          </a:p>
          <a:p>
            <a:pPr lvl="0">
              <a:buNone/>
            </a:pPr>
            <a:endParaRPr lang="cs-CZ" sz="9600" dirty="0" smtClean="0"/>
          </a:p>
          <a:p>
            <a:pPr lvl="0">
              <a:buNone/>
            </a:pPr>
            <a:r>
              <a:rPr lang="cs-CZ" sz="4800" dirty="0" smtClean="0">
                <a:effectLst>
                  <a:outerShdw blurRad="38100" dist="38100" dir="2700000" algn="tl">
                    <a:srgbClr val="000000">
                      <a:alpha val="43137"/>
                    </a:srgbClr>
                  </a:outerShdw>
                </a:effectLst>
              </a:rPr>
              <a:t>          </a:t>
            </a:r>
            <a:endParaRPr lang="cs-CZ" sz="5100" dirty="0" smtClean="0">
              <a:effectLst>
                <a:outerShdw blurRad="38100" dist="38100" dir="2700000" algn="tl">
                  <a:srgbClr val="000000">
                    <a:alpha val="43137"/>
                  </a:srgbClr>
                </a:outerShdw>
              </a:effectLst>
            </a:endParaRP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Tree>
  </p:cSld>
  <p:clrMapOvr>
    <a:masterClrMapping/>
  </p:clrMapOvr>
  <p:transition spd="slow">
    <p:cu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pic>
        <p:nvPicPr>
          <p:cNvPr id="2" name="Obrázek 1" descr="Dumas_pere_print_.jpg">
            <a:hlinkClick r:id="rId3" action="ppaction://hlinksldjump"/>
          </p:cNvPr>
          <p:cNvPicPr>
            <a:picLocks noChangeAspect="1"/>
          </p:cNvPicPr>
          <p:nvPr/>
        </p:nvPicPr>
        <p:blipFill>
          <a:blip r:embed="rId4" cstate="email">
            <a:grayscl/>
          </a:blip>
          <a:stretch>
            <a:fillRect/>
          </a:stretch>
        </p:blipFill>
        <p:spPr>
          <a:xfrm>
            <a:off x="214282" y="1214422"/>
            <a:ext cx="3786214" cy="4373539"/>
          </a:xfrm>
          <a:prstGeom prst="ellipse">
            <a:avLst/>
          </a:prstGeom>
          <a:ln>
            <a:noFill/>
          </a:ln>
          <a:effectLst>
            <a:softEdge rad="112500"/>
          </a:effectLst>
        </p:spPr>
      </p:pic>
      <p:pic>
        <p:nvPicPr>
          <p:cNvPr id="3" name="Obrázek 2" descr="ADumas_hijo_01.jpg">
            <a:hlinkClick r:id="rId5" action="ppaction://hlinksldjump"/>
          </p:cNvPr>
          <p:cNvPicPr>
            <a:picLocks noChangeAspect="1"/>
          </p:cNvPicPr>
          <p:nvPr/>
        </p:nvPicPr>
        <p:blipFill>
          <a:blip r:embed="rId6" cstate="email">
            <a:grayscl/>
          </a:blip>
          <a:stretch>
            <a:fillRect/>
          </a:stretch>
        </p:blipFill>
        <p:spPr>
          <a:xfrm>
            <a:off x="5072066" y="1285860"/>
            <a:ext cx="3811954" cy="4286280"/>
          </a:xfrm>
          <a:prstGeom prst="ellipse">
            <a:avLst/>
          </a:prstGeom>
          <a:ln>
            <a:noFill/>
          </a:ln>
          <a:effectLst>
            <a:softEdge rad="112500"/>
          </a:effectLst>
        </p:spPr>
      </p:pic>
      <p:sp>
        <p:nvSpPr>
          <p:cNvPr id="4" name="Obdélník 3"/>
          <p:cNvSpPr/>
          <p:nvPr/>
        </p:nvSpPr>
        <p:spPr>
          <a:xfrm>
            <a:off x="2500298" y="0"/>
            <a:ext cx="4500594" cy="1815882"/>
          </a:xfrm>
          <a:prstGeom prst="rect">
            <a:avLst/>
          </a:prstGeom>
          <a:noFill/>
          <a:ln w="31750">
            <a:no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7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Dumasové</a:t>
            </a:r>
          </a:p>
          <a:p>
            <a:pPr algn="ctr"/>
            <a:r>
              <a:rPr lang="cs-CZ" sz="36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o</a:t>
            </a:r>
            <a:r>
              <a:rPr lang="cs-CZ" sz="36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tec a syn</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Obdélník 4"/>
          <p:cNvSpPr/>
          <p:nvPr/>
        </p:nvSpPr>
        <p:spPr>
          <a:xfrm>
            <a:off x="357158" y="5857892"/>
            <a:ext cx="3643338" cy="646331"/>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A. Dumas starší </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6" name="Obdélník 5"/>
          <p:cNvSpPr/>
          <p:nvPr/>
        </p:nvSpPr>
        <p:spPr>
          <a:xfrm>
            <a:off x="5072066" y="5857892"/>
            <a:ext cx="3643338" cy="646331"/>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A. Dumas mladší </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4714876" y="2786058"/>
            <a:ext cx="3857652" cy="1612901"/>
          </a:xfrm>
        </p:spPr>
        <p:txBody>
          <a:bodyPr>
            <a:noAutofit/>
          </a:bodyPr>
          <a:lstStyle/>
          <a:p>
            <a:r>
              <a:rPr lang="cs-CZ" sz="6000" b="1" dirty="0" smtClean="0">
                <a:solidFill>
                  <a:srgbClr val="4463E6"/>
                </a:solidFill>
                <a:effectLst>
                  <a:outerShdw blurRad="38100" dist="38100" dir="2700000" algn="tl">
                    <a:srgbClr val="000000">
                      <a:alpha val="43137"/>
                    </a:srgbClr>
                  </a:outerShdw>
                </a:effectLst>
                <a:latin typeface="Monotype Corsiva" pitchFamily="66" charset="0"/>
              </a:rPr>
              <a:t>1802 -1870</a:t>
            </a:r>
            <a:endParaRPr lang="cs-CZ" sz="6000" b="1" dirty="0">
              <a:solidFill>
                <a:srgbClr val="4463E6"/>
              </a:solidFill>
              <a:effectLst>
                <a:outerShdw blurRad="38100" dist="38100" dir="2700000" algn="tl">
                  <a:srgbClr val="000000">
                    <a:alpha val="43137"/>
                  </a:srgbClr>
                </a:outerShdw>
              </a:effectLst>
              <a:latin typeface="Monotype Corsiva" pitchFamily="66" charset="0"/>
            </a:endParaRPr>
          </a:p>
        </p:txBody>
      </p:sp>
      <p:sp>
        <p:nvSpPr>
          <p:cNvPr id="4" name="Obdélník 3"/>
          <p:cNvSpPr/>
          <p:nvPr/>
        </p:nvSpPr>
        <p:spPr>
          <a:xfrm>
            <a:off x="3500430" y="1428736"/>
            <a:ext cx="5357850" cy="830997"/>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4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Alexandre Dumas </a:t>
            </a:r>
            <a:r>
              <a:rPr lang="cs-CZ" sz="48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st.</a:t>
            </a:r>
            <a:endParaRPr lang="cs-CZ" sz="48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Šipka doprava 4">
            <a:hlinkClick r:id="rId3" action="ppaction://hlinksldjump"/>
          </p:cNvPr>
          <p:cNvSpPr/>
          <p:nvPr/>
        </p:nvSpPr>
        <p:spPr>
          <a:xfrm rot="10800000">
            <a:off x="7500958" y="21429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Obdélník 5"/>
          <p:cNvSpPr/>
          <p:nvPr/>
        </p:nvSpPr>
        <p:spPr>
          <a:xfrm>
            <a:off x="4500562" y="4214818"/>
            <a:ext cx="4373890" cy="1077218"/>
          </a:xfrm>
          <a:prstGeom prst="rect">
            <a:avLst/>
          </a:prstGeom>
        </p:spPr>
        <p:txBody>
          <a:bodyPr wrap="none">
            <a:spAutoFit/>
          </a:bodyPr>
          <a:lstStyle/>
          <a:p>
            <a:r>
              <a:rPr lang="cs-CZ" sz="3200" b="1" dirty="0" smtClean="0"/>
              <a:t>Thomas Alexandre Davy </a:t>
            </a:r>
          </a:p>
          <a:p>
            <a:pPr algn="ctr"/>
            <a:r>
              <a:rPr lang="cs-CZ" sz="3200" b="1" dirty="0" smtClean="0"/>
              <a:t>de La </a:t>
            </a:r>
            <a:r>
              <a:rPr lang="cs-CZ" sz="3200" b="1" dirty="0" err="1" smtClean="0"/>
              <a:t>Pailleterie</a:t>
            </a:r>
            <a:r>
              <a:rPr lang="cs-CZ" sz="3200" dirty="0" smtClean="0"/>
              <a:t> </a:t>
            </a:r>
            <a:endParaRPr lang="cs-CZ" sz="3200" dirty="0"/>
          </a:p>
        </p:txBody>
      </p:sp>
      <p:sp>
        <p:nvSpPr>
          <p:cNvPr id="7" name="Šipka doprava 6">
            <a:hlinkClick r:id="" action="ppaction://hlinkshowjump?jump=nextslide"/>
          </p:cNvPr>
          <p:cNvSpPr/>
          <p:nvPr/>
        </p:nvSpPr>
        <p:spPr>
          <a:xfrm>
            <a:off x="7500958" y="592933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25602" name="Picture 2" descr="File:Alexandre Dumas Signature.svg">
            <a:hlinkClick r:id="rId4"/>
          </p:cNvPr>
          <p:cNvPicPr>
            <a:picLocks noChangeAspect="1" noChangeArrowheads="1"/>
          </p:cNvPicPr>
          <p:nvPr/>
        </p:nvPicPr>
        <p:blipFill>
          <a:blip r:embed="rId5"/>
          <a:srcRect/>
          <a:stretch>
            <a:fillRect/>
          </a:stretch>
        </p:blipFill>
        <p:spPr bwMode="auto">
          <a:xfrm>
            <a:off x="3357554" y="5357826"/>
            <a:ext cx="2867025" cy="1209676"/>
          </a:xfrm>
          <a:prstGeom prst="rect">
            <a:avLst/>
          </a:prstGeom>
          <a:noFill/>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42844" y="142852"/>
            <a:ext cx="4572032" cy="584775"/>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Ž</a:t>
            </a:r>
            <a:r>
              <a:rPr lang="cs-CZ" sz="3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ivotopis – výchozí text 1</a:t>
            </a:r>
            <a:endParaRPr lang="cs-CZ" sz="32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Šipka doprava 4">
            <a:hlinkClick r:id="rId2" action="ppaction://hlinksldjump"/>
          </p:cNvPr>
          <p:cNvSpPr/>
          <p:nvPr/>
        </p:nvSpPr>
        <p:spPr>
          <a:xfrm rot="10800000">
            <a:off x="7500958" y="21429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Šipka doprava 6">
            <a:hlinkClick r:id="" action="ppaction://hlinkshowjump?jump=nextslide"/>
          </p:cNvPr>
          <p:cNvSpPr/>
          <p:nvPr/>
        </p:nvSpPr>
        <p:spPr>
          <a:xfrm>
            <a:off x="5429256" y="21429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obsah 2"/>
          <p:cNvSpPr txBox="1">
            <a:spLocks/>
          </p:cNvSpPr>
          <p:nvPr/>
        </p:nvSpPr>
        <p:spPr>
          <a:xfrm>
            <a:off x="214282" y="928670"/>
            <a:ext cx="8501122" cy="571504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b="1" dirty="0" smtClean="0">
                <a:solidFill>
                  <a:srgbClr val="C00000"/>
                </a:solidFill>
                <a:latin typeface="Arial"/>
              </a:rPr>
              <a:t>     Alexandre Dumas starší </a:t>
            </a:r>
            <a:r>
              <a:rPr lang="cs-CZ" sz="2000" dirty="0" smtClean="0">
                <a:latin typeface="Arial"/>
              </a:rPr>
              <a:t>byl kreolského původu, jeho otec se totiž narodil na území dnešního státu Haiti jako potomek fr. markýze a černošky. Krátce se AD st. živil jako písař u notáře, později vykonával sekretářské funkce u vévody Orleánského. Poté se až do konce života věnoval  </a:t>
            </a:r>
            <a:r>
              <a:rPr lang="cs-CZ" sz="2000" dirty="0" smtClean="0">
                <a:solidFill>
                  <a:srgbClr val="C00000"/>
                </a:solidFill>
                <a:latin typeface="Arial"/>
              </a:rPr>
              <a:t>hlavně spisovatelské činnosti</a:t>
            </a:r>
            <a:r>
              <a:rPr lang="cs-CZ" sz="2000" dirty="0" smtClean="0">
                <a:latin typeface="Arial"/>
              </a:rPr>
              <a:t>.</a:t>
            </a:r>
          </a:p>
          <a:p>
            <a:pPr algn="just"/>
            <a:r>
              <a:rPr lang="cs-CZ" sz="2000" dirty="0" smtClean="0">
                <a:latin typeface="Arial"/>
              </a:rPr>
              <a:t>     Byl velmi oblíbený u čtenářů již za svého života. Dovedl neuvěřitelně rychle vydělávat peníze a ještě rychleji je utrácet. Patřil k nejčtenějším fr. autorům své doby, jeho slavní Tři mušketýři zase k nejpopulárnějším dílům. Věnoval se především psaní </a:t>
            </a:r>
            <a:r>
              <a:rPr lang="cs-CZ" sz="2000" dirty="0" smtClean="0">
                <a:solidFill>
                  <a:srgbClr val="C00000"/>
                </a:solidFill>
                <a:latin typeface="Arial"/>
              </a:rPr>
              <a:t>dobrodružných historických románů</a:t>
            </a:r>
            <a:r>
              <a:rPr lang="cs-CZ" sz="2000" dirty="0" smtClean="0">
                <a:latin typeface="Arial"/>
              </a:rPr>
              <a:t>, jeho zájem se soustředil na 16. a 17. století, ač se nevyhýbal ani ostatním obdobím.</a:t>
            </a:r>
          </a:p>
          <a:p>
            <a:pPr algn="just"/>
            <a:r>
              <a:rPr lang="cs-CZ" sz="2000" dirty="0" smtClean="0">
                <a:latin typeface="Arial"/>
              </a:rPr>
              <a:t>     Zásadním přelomem v Dumasově tvorbě bylo setkání s profesorem historie Augustem </a:t>
            </a:r>
            <a:r>
              <a:rPr lang="cs-CZ" sz="2000" dirty="0" err="1" smtClean="0">
                <a:latin typeface="Arial"/>
              </a:rPr>
              <a:t>Maguetem</a:t>
            </a:r>
            <a:r>
              <a:rPr lang="cs-CZ" sz="2000" dirty="0" smtClean="0">
                <a:latin typeface="Arial"/>
              </a:rPr>
              <a:t>. Ten vyhledával potřebný materiál a vypracovával prvotní verzi děje. Na Dumasovi pak zůstalo detailní literární zpracování, při němž mu však často pomáhali i další spolupracovníci. Tak vznikla jeho </a:t>
            </a:r>
            <a:r>
              <a:rPr lang="cs-CZ" sz="2000" dirty="0" smtClean="0">
                <a:solidFill>
                  <a:srgbClr val="C00000"/>
                </a:solidFill>
                <a:latin typeface="Arial"/>
              </a:rPr>
              <a:t>tzv. továrna na romány</a:t>
            </a:r>
            <a:r>
              <a:rPr lang="cs-CZ" sz="2000" dirty="0" smtClean="0">
                <a:latin typeface="Arial"/>
              </a:rPr>
              <a:t>. Proto také jeho dílo čítá </a:t>
            </a:r>
            <a:r>
              <a:rPr lang="cs-CZ" sz="2000" dirty="0" smtClean="0">
                <a:solidFill>
                  <a:srgbClr val="C00000"/>
                </a:solidFill>
                <a:latin typeface="Arial"/>
              </a:rPr>
              <a:t>na tři sta svazků.</a:t>
            </a:r>
          </a:p>
          <a:p>
            <a:pPr algn="just"/>
            <a:r>
              <a:rPr lang="cs-CZ" sz="2000" dirty="0" smtClean="0">
                <a:latin typeface="Arial"/>
              </a:rPr>
              <a:t>      </a:t>
            </a:r>
          </a:p>
          <a:p>
            <a:pPr algn="just"/>
            <a:r>
              <a:rPr lang="cs-CZ" sz="2000" dirty="0" smtClean="0">
                <a:latin typeface="Arial"/>
              </a:rPr>
              <a:t>                                                                                                   </a:t>
            </a:r>
            <a:endParaRPr lang="cs-CZ" sz="2000" dirty="0"/>
          </a:p>
        </p:txBody>
      </p:sp>
      <p:sp>
        <p:nvSpPr>
          <p:cNvPr id="10" name="Šipka doprava 9">
            <a:hlinkClick r:id="" action="ppaction://hlinkshowjump?jump=nextslide"/>
          </p:cNvPr>
          <p:cNvSpPr/>
          <p:nvPr/>
        </p:nvSpPr>
        <p:spPr>
          <a:xfrm>
            <a:off x="7143768" y="592933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285728"/>
            <a:ext cx="6072230"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714744" y="1214422"/>
            <a:ext cx="464347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rgbClr val="C00000"/>
                </a:solidFill>
                <a:uLnTx/>
                <a:uFillTx/>
                <a:latin typeface="Monotype Corsiva" pitchFamily="66" charset="0"/>
                <a:ea typeface="+mn-ea"/>
                <a:cs typeface="+mn-cs"/>
              </a:rPr>
              <a:t>Alexandre</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  </a:t>
            </a:r>
            <a:r>
              <a:rPr lang="cs-CZ" sz="3600" b="1" dirty="0" smtClean="0">
                <a:solidFill>
                  <a:srgbClr val="C00000"/>
                </a:solidFill>
                <a:latin typeface="Monotype Corsiva" pitchFamily="66" charset="0"/>
              </a:rPr>
              <a:t>D</a:t>
            </a:r>
            <a:r>
              <a:rPr kumimoji="0" lang="cs-CZ" sz="3600" b="1" i="0" u="none" strike="noStrike" kern="1200" cap="none" spc="0" normalizeH="0" noProof="0" dirty="0" err="1" smtClean="0">
                <a:ln>
                  <a:noFill/>
                </a:ln>
                <a:solidFill>
                  <a:srgbClr val="C00000"/>
                </a:solidFill>
                <a:uLnTx/>
                <a:uFillTx/>
                <a:latin typeface="Monotype Corsiva" pitchFamily="66" charset="0"/>
                <a:ea typeface="+mn-ea"/>
                <a:cs typeface="+mn-cs"/>
              </a:rPr>
              <a:t>umas</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 starší</a:t>
            </a:r>
            <a:endParaRPr kumimoji="0" lang="cs-CZ" sz="36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6" name="Zástupný symbol pro obsah 2"/>
          <p:cNvSpPr txBox="1">
            <a:spLocks/>
          </p:cNvSpPr>
          <p:nvPr/>
        </p:nvSpPr>
        <p:spPr>
          <a:xfrm>
            <a:off x="2928926" y="2143116"/>
            <a:ext cx="5929354"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b</a:t>
            </a:r>
            <a:r>
              <a:rPr kumimoji="0" lang="cs-CZ" sz="3200" b="1" i="0" u="none" strike="noStrike" kern="1200" cap="none" spc="0" normalizeH="0" baseline="0" noProof="0" dirty="0" err="1" smtClean="0">
                <a:ln>
                  <a:noFill/>
                </a:ln>
                <a:uLnTx/>
                <a:uFillTx/>
                <a:latin typeface="Monotype Corsiva" pitchFamily="66" charset="0"/>
                <a:ea typeface="+mn-ea"/>
                <a:cs typeface="+mn-cs"/>
              </a:rPr>
              <a:t>yl</a:t>
            </a:r>
            <a:r>
              <a:rPr kumimoji="0" lang="cs-CZ" sz="3200" b="1" i="0" u="none" strike="noStrike" kern="1200" cap="none" spc="0" normalizeH="0" baseline="0" noProof="0" dirty="0" smtClean="0">
                <a:ln>
                  <a:noFill/>
                </a:ln>
                <a:uLnTx/>
                <a:uFillTx/>
                <a:latin typeface="Monotype Corsiva" pitchFamily="66" charset="0"/>
                <a:ea typeface="+mn-ea"/>
                <a:cs typeface="+mn-cs"/>
              </a:rPr>
              <a:t>  už za svého života  velmi oblíben u svých  </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7" name="Zástupný symbol pro obsah 2"/>
          <p:cNvSpPr txBox="1">
            <a:spLocks/>
          </p:cNvSpPr>
          <p:nvPr/>
        </p:nvSpPr>
        <p:spPr>
          <a:xfrm>
            <a:off x="2786050" y="5643578"/>
            <a:ext cx="6215106"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preferoval  </a:t>
            </a:r>
            <a:r>
              <a:rPr kumimoji="0" lang="cs-CZ" sz="3200" b="1" i="0" u="none" strike="noStrike" kern="1200" cap="none" spc="0" normalizeH="0" baseline="0" noProof="0" dirty="0" smtClean="0">
                <a:ln>
                  <a:noFill/>
                </a:ln>
                <a:uLnTx/>
                <a:uFillTx/>
                <a:latin typeface="Monotype Corsiva" pitchFamily="66" charset="0"/>
                <a:ea typeface="+mn-ea"/>
                <a:cs typeface="+mn-cs"/>
              </a:rPr>
              <a:t>psaní textů inspirovaných obdobím  </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8" name="Zástupný symbol pro obsah 2"/>
          <p:cNvSpPr txBox="1">
            <a:spLocks/>
          </p:cNvSpPr>
          <p:nvPr/>
        </p:nvSpPr>
        <p:spPr>
          <a:xfrm>
            <a:off x="2928926" y="4500570"/>
            <a:ext cx="5929354"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s</a:t>
            </a:r>
            <a:r>
              <a:rPr kumimoji="0" lang="cs-CZ" sz="3200" b="1" i="0" u="none" strike="noStrike" kern="1200" cap="none" spc="0" normalizeH="0" noProof="0" dirty="0" smtClean="0">
                <a:ln>
                  <a:noFill/>
                </a:ln>
                <a:uLnTx/>
                <a:uFillTx/>
                <a:latin typeface="Monotype Corsiva" pitchFamily="66" charset="0"/>
                <a:ea typeface="+mn-ea"/>
                <a:cs typeface="+mn-cs"/>
              </a:rPr>
              <a:t>e krátce živil jako </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9" name="Zástupný symbol pro obsah 2"/>
          <p:cNvSpPr txBox="1">
            <a:spLocks/>
          </p:cNvSpPr>
          <p:nvPr/>
        </p:nvSpPr>
        <p:spPr>
          <a:xfrm>
            <a:off x="2786050" y="3286124"/>
            <a:ext cx="6215106"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s</a:t>
            </a:r>
            <a:r>
              <a:rPr kumimoji="0" lang="cs-CZ" sz="3200" b="1" i="0" u="none" strike="noStrike" kern="1200" cap="none" spc="0" normalizeH="0" baseline="0" noProof="0" dirty="0" smtClean="0">
                <a:ln>
                  <a:noFill/>
                </a:ln>
                <a:uLnTx/>
                <a:uFillTx/>
                <a:latin typeface="Monotype Corsiva" pitchFamily="66" charset="0"/>
                <a:ea typeface="+mn-ea"/>
                <a:cs typeface="+mn-cs"/>
              </a:rPr>
              <a:t>e</a:t>
            </a:r>
            <a:r>
              <a:rPr kumimoji="0" lang="cs-CZ" sz="3200" b="1" i="0" u="none" strike="noStrike" kern="1200" cap="none" spc="0" normalizeH="0" noProof="0" dirty="0" smtClean="0">
                <a:ln>
                  <a:noFill/>
                </a:ln>
                <a:uLnTx/>
                <a:uFillTx/>
                <a:latin typeface="Monotype Corsiva" pitchFamily="66" charset="0"/>
                <a:ea typeface="+mn-ea"/>
                <a:cs typeface="+mn-cs"/>
              </a:rPr>
              <a:t> narodil jako vnuk francouzského  markýze a </a:t>
            </a:r>
            <a:r>
              <a:rPr kumimoji="0" lang="cs-CZ" sz="3200" b="1" i="0" u="none" strike="noStrike" kern="1200" cap="none" spc="0" normalizeH="0" baseline="0" noProof="0" dirty="0" smtClean="0">
                <a:ln>
                  <a:noFill/>
                </a:ln>
                <a:uLnTx/>
                <a:uFillTx/>
                <a:latin typeface="Monotype Corsiva" pitchFamily="66" charset="0"/>
                <a:ea typeface="+mn-ea"/>
                <a:cs typeface="+mn-cs"/>
              </a:rPr>
              <a:t> </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10" name="Šipka doprava 9">
            <a:hlinkClick r:id="rId3" action="ppaction://hlinksldjump"/>
          </p:cNvPr>
          <p:cNvSpPr/>
          <p:nvPr/>
        </p:nvSpPr>
        <p:spPr>
          <a:xfrm rot="10800000">
            <a:off x="142844" y="142852"/>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Šipka doprava 10">
            <a:hlinkClick r:id="" action="ppaction://hlinkshowjump?jump=nextslide"/>
          </p:cNvPr>
          <p:cNvSpPr/>
          <p:nvPr/>
        </p:nvSpPr>
        <p:spPr>
          <a:xfrm>
            <a:off x="357158" y="6072206"/>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285728"/>
            <a:ext cx="6072230"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3714744" y="1214422"/>
            <a:ext cx="464347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rgbClr val="C00000"/>
                </a:solidFill>
                <a:uLnTx/>
                <a:uFillTx/>
                <a:latin typeface="Monotype Corsiva" pitchFamily="66" charset="0"/>
                <a:ea typeface="+mn-ea"/>
                <a:cs typeface="+mn-cs"/>
              </a:rPr>
              <a:t>Alexandre</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  </a:t>
            </a:r>
            <a:r>
              <a:rPr lang="cs-CZ" sz="3600" b="1" dirty="0" smtClean="0">
                <a:solidFill>
                  <a:srgbClr val="C00000"/>
                </a:solidFill>
                <a:latin typeface="Monotype Corsiva" pitchFamily="66" charset="0"/>
              </a:rPr>
              <a:t>D</a:t>
            </a:r>
            <a:r>
              <a:rPr kumimoji="0" lang="cs-CZ" sz="3600" b="1" i="0" u="none" strike="noStrike" kern="1200" cap="none" spc="0" normalizeH="0" noProof="0" dirty="0" err="1" smtClean="0">
                <a:ln>
                  <a:noFill/>
                </a:ln>
                <a:solidFill>
                  <a:srgbClr val="C00000"/>
                </a:solidFill>
                <a:uLnTx/>
                <a:uFillTx/>
                <a:latin typeface="Monotype Corsiva" pitchFamily="66" charset="0"/>
                <a:ea typeface="+mn-ea"/>
                <a:cs typeface="+mn-cs"/>
              </a:rPr>
              <a:t>umas</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 starší</a:t>
            </a:r>
            <a:endParaRPr kumimoji="0" lang="cs-CZ" sz="36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6" name="Zástupný symbol pro obsah 2"/>
          <p:cNvSpPr txBox="1">
            <a:spLocks/>
          </p:cNvSpPr>
          <p:nvPr/>
        </p:nvSpPr>
        <p:spPr>
          <a:xfrm>
            <a:off x="2928926" y="2143116"/>
            <a:ext cx="5929354"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lnSpcReduction="2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b</a:t>
            </a:r>
            <a:r>
              <a:rPr kumimoji="0" lang="cs-CZ" sz="3200" b="1" i="0" u="none" strike="noStrike" kern="1200" cap="none" spc="0" normalizeH="0" baseline="0" noProof="0" dirty="0" err="1" smtClean="0">
                <a:ln>
                  <a:noFill/>
                </a:ln>
                <a:uLnTx/>
                <a:uFillTx/>
                <a:latin typeface="Monotype Corsiva" pitchFamily="66" charset="0"/>
                <a:ea typeface="+mn-ea"/>
                <a:cs typeface="+mn-cs"/>
              </a:rPr>
              <a:t>yl</a:t>
            </a:r>
            <a:r>
              <a:rPr kumimoji="0" lang="cs-CZ" sz="3200" b="1" i="0" u="none" strike="noStrike" kern="1200" cap="none" spc="0" normalizeH="0" baseline="0" noProof="0" dirty="0" smtClean="0">
                <a:ln>
                  <a:noFill/>
                </a:ln>
                <a:uLnTx/>
                <a:uFillTx/>
                <a:latin typeface="Monotype Corsiva" pitchFamily="66" charset="0"/>
                <a:ea typeface="+mn-ea"/>
                <a:cs typeface="+mn-cs"/>
              </a:rPr>
              <a:t> </a:t>
            </a:r>
            <a:r>
              <a:rPr kumimoji="0" lang="cs-CZ" sz="3200" b="1" i="0" u="none" strike="noStrike" kern="1200" cap="none" spc="0" normalizeH="0" noProof="0" dirty="0" smtClean="0">
                <a:ln>
                  <a:noFill/>
                </a:ln>
                <a:uLnTx/>
                <a:uFillTx/>
                <a:latin typeface="Monotype Corsiva" pitchFamily="66" charset="0"/>
                <a:ea typeface="+mn-ea"/>
                <a:cs typeface="+mn-cs"/>
              </a:rPr>
              <a:t> </a:t>
            </a:r>
            <a:r>
              <a:rPr kumimoji="0" lang="cs-CZ" sz="3200" b="1" i="0" u="none" strike="noStrike" kern="1200" cap="none" spc="0" normalizeH="0" baseline="0" noProof="0" dirty="0" smtClean="0">
                <a:ln>
                  <a:noFill/>
                </a:ln>
                <a:uLnTx/>
                <a:uFillTx/>
                <a:latin typeface="Monotype Corsiva" pitchFamily="66" charset="0"/>
                <a:ea typeface="+mn-ea"/>
                <a:cs typeface="+mn-cs"/>
              </a:rPr>
              <a:t>už za svého života  velmi oblíben</a:t>
            </a:r>
          </a:p>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u svých  </a:t>
            </a:r>
            <a:r>
              <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rPr>
              <a:t>čtenářů.</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7" name="Zástupný symbol pro obsah 2"/>
          <p:cNvSpPr txBox="1">
            <a:spLocks/>
          </p:cNvSpPr>
          <p:nvPr/>
        </p:nvSpPr>
        <p:spPr>
          <a:xfrm>
            <a:off x="2786050" y="5643578"/>
            <a:ext cx="6215106"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preferoval  </a:t>
            </a:r>
            <a:r>
              <a:rPr kumimoji="0" lang="cs-CZ" sz="3200" b="1" i="0" u="none" strike="noStrike" kern="1200" cap="none" spc="0" normalizeH="0" baseline="0" noProof="0" dirty="0" smtClean="0">
                <a:ln>
                  <a:noFill/>
                </a:ln>
                <a:uLnTx/>
                <a:uFillTx/>
                <a:latin typeface="Monotype Corsiva" pitchFamily="66" charset="0"/>
                <a:ea typeface="+mn-ea"/>
                <a:cs typeface="+mn-cs"/>
              </a:rPr>
              <a:t>psaní textů inspirovaných obdobím  </a:t>
            </a:r>
            <a:r>
              <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rPr>
              <a:t>16. a 17. století.</a:t>
            </a: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8" name="Zástupný symbol pro obsah 2"/>
          <p:cNvSpPr txBox="1">
            <a:spLocks/>
          </p:cNvSpPr>
          <p:nvPr/>
        </p:nvSpPr>
        <p:spPr>
          <a:xfrm>
            <a:off x="2928926" y="4500570"/>
            <a:ext cx="5929354"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s</a:t>
            </a:r>
            <a:r>
              <a:rPr kumimoji="0" lang="cs-CZ" sz="3200" b="1" i="0" u="none" strike="noStrike" kern="1200" cap="none" spc="0" normalizeH="0" noProof="0" dirty="0" smtClean="0">
                <a:ln>
                  <a:noFill/>
                </a:ln>
                <a:uLnTx/>
                <a:uFillTx/>
                <a:latin typeface="Monotype Corsiva" pitchFamily="66" charset="0"/>
                <a:ea typeface="+mn-ea"/>
                <a:cs typeface="+mn-cs"/>
              </a:rPr>
              <a:t>e  krátce živil </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rPr>
              <a:t>jako  písař  u  notáře a  sekretář  u  vévody  Orleánského. </a:t>
            </a: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9" name="Zástupný symbol pro obsah 2"/>
          <p:cNvSpPr txBox="1">
            <a:spLocks/>
          </p:cNvSpPr>
          <p:nvPr/>
        </p:nvSpPr>
        <p:spPr>
          <a:xfrm>
            <a:off x="2786050" y="3286124"/>
            <a:ext cx="6215106"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s</a:t>
            </a:r>
            <a:r>
              <a:rPr kumimoji="0" lang="cs-CZ" sz="3200" b="1" i="0" u="none" strike="noStrike" kern="1200" cap="none" spc="0" normalizeH="0" baseline="0" noProof="0" dirty="0" smtClean="0">
                <a:ln>
                  <a:noFill/>
                </a:ln>
                <a:uLnTx/>
                <a:uFillTx/>
                <a:latin typeface="Monotype Corsiva" pitchFamily="66" charset="0"/>
                <a:ea typeface="+mn-ea"/>
                <a:cs typeface="+mn-cs"/>
              </a:rPr>
              <a:t>e</a:t>
            </a:r>
            <a:r>
              <a:rPr kumimoji="0" lang="cs-CZ" sz="3200" b="1" i="0" u="none" strike="noStrike" kern="1200" cap="none" spc="0" normalizeH="0" noProof="0" dirty="0" smtClean="0">
                <a:ln>
                  <a:noFill/>
                </a:ln>
                <a:uLnTx/>
                <a:uFillTx/>
                <a:latin typeface="Monotype Corsiva" pitchFamily="66" charset="0"/>
                <a:ea typeface="+mn-ea"/>
                <a:cs typeface="+mn-cs"/>
              </a:rPr>
              <a:t>  narodil  jako  vnuk   francouzského  markýze  a </a:t>
            </a:r>
            <a:r>
              <a:rPr kumimoji="0" lang="cs-CZ" sz="3200" b="1" i="0" u="none" strike="noStrike" kern="1200" cap="none" spc="0" normalizeH="0" baseline="0" noProof="0" dirty="0" smtClean="0">
                <a:ln>
                  <a:noFill/>
                </a:ln>
                <a:uLnTx/>
                <a:uFillTx/>
                <a:latin typeface="Monotype Corsiva" pitchFamily="66" charset="0"/>
                <a:ea typeface="+mn-ea"/>
                <a:cs typeface="+mn-cs"/>
              </a:rPr>
              <a:t> </a:t>
            </a:r>
            <a:r>
              <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rPr>
              <a:t>černošky.</a:t>
            </a: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0" name="Šipka doprava 9">
            <a:hlinkClick r:id="rId3" action="ppaction://hlinksldjump"/>
          </p:cNvPr>
          <p:cNvSpPr/>
          <p:nvPr/>
        </p:nvSpPr>
        <p:spPr>
          <a:xfrm rot="10800000">
            <a:off x="142844" y="142852"/>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Šipka doprava 10">
            <a:hlinkClick r:id="" action="ppaction://hlinkshowjump?jump=nextslide"/>
          </p:cNvPr>
          <p:cNvSpPr/>
          <p:nvPr/>
        </p:nvSpPr>
        <p:spPr>
          <a:xfrm>
            <a:off x="357158" y="6072206"/>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7000"/>
            <a:lum/>
          </a:blip>
          <a:srcRect/>
          <a:stretch>
            <a:fillRect l="-6000"/>
          </a:stretch>
        </a:blipFill>
        <a:effectLst/>
      </p:bgPr>
    </p:bg>
    <p:spTree>
      <p:nvGrpSpPr>
        <p:cNvPr id="1" name=""/>
        <p:cNvGrpSpPr/>
        <p:nvPr/>
      </p:nvGrpSpPr>
      <p:grpSpPr>
        <a:xfrm>
          <a:off x="0" y="0"/>
          <a:ext cx="0" cy="0"/>
          <a:chOff x="0" y="0"/>
          <a:chExt cx="0" cy="0"/>
        </a:xfrm>
      </p:grpSpPr>
      <p:sp>
        <p:nvSpPr>
          <p:cNvPr id="2" name="Zástupný symbol pro obsah 2"/>
          <p:cNvSpPr txBox="1">
            <a:spLocks/>
          </p:cNvSpPr>
          <p:nvPr/>
        </p:nvSpPr>
        <p:spPr>
          <a:xfrm>
            <a:off x="2643174" y="357166"/>
            <a:ext cx="6286544" cy="1285884"/>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solidFill>
                  <a:srgbClr val="C00000"/>
                </a:solidFill>
                <a:latin typeface="Monotype Corsiva" pitchFamily="66" charset="0"/>
              </a:rPr>
              <a:t>Poslechněte si  zvukovou nahrávku a </a:t>
            </a:r>
            <a:r>
              <a:rPr kumimoji="0" lang="cs-CZ" sz="3600" b="1" i="0" u="none" strike="noStrike" kern="1200" cap="none" spc="0" normalizeH="0" baseline="0" noProof="0" dirty="0" smtClean="0">
                <a:ln>
                  <a:noFill/>
                </a:ln>
                <a:solidFill>
                  <a:srgbClr val="C00000"/>
                </a:solidFill>
                <a:uLnTx/>
                <a:uFillTx/>
                <a:latin typeface="Monotype Corsiva" pitchFamily="66" charset="0"/>
                <a:ea typeface="+mn-ea"/>
                <a:cs typeface="+mn-cs"/>
              </a:rPr>
              <a:t> odpovězte na otázky.</a:t>
            </a:r>
            <a:endParaRPr kumimoji="0" lang="cs-CZ" sz="36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3" name="Zástupný symbol pro obsah 2"/>
          <p:cNvSpPr txBox="1">
            <a:spLocks/>
          </p:cNvSpPr>
          <p:nvPr/>
        </p:nvSpPr>
        <p:spPr>
          <a:xfrm>
            <a:off x="2857488" y="2143116"/>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1. Napište</a:t>
            </a:r>
            <a:r>
              <a:rPr kumimoji="0" lang="cs-CZ" sz="3200" b="1" i="0" u="none" strike="noStrike" kern="1200" cap="none" spc="0" normalizeH="0" noProof="0" dirty="0" smtClean="0">
                <a:ln>
                  <a:noFill/>
                </a:ln>
                <a:uLnTx/>
                <a:uFillTx/>
                <a:latin typeface="Monotype Corsiva" pitchFamily="66" charset="0"/>
                <a:ea typeface="+mn-ea"/>
                <a:cs typeface="+mn-cs"/>
              </a:rPr>
              <a:t> čtyři věty, ve kterých  shrnete obsah  zvukové nahrávky.</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4" name="Zástupný symbol pro obsah 2"/>
          <p:cNvSpPr txBox="1">
            <a:spLocks/>
          </p:cNvSpPr>
          <p:nvPr/>
        </p:nvSpPr>
        <p:spPr>
          <a:xfrm>
            <a:off x="2857488" y="3357562"/>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2</a:t>
            </a:r>
            <a:r>
              <a:rPr kumimoji="0" lang="cs-CZ" sz="3200" b="1" i="0" u="none" strike="noStrike" kern="1200" cap="none" spc="0" normalizeH="0" baseline="0" noProof="0" dirty="0" smtClean="0">
                <a:ln>
                  <a:noFill/>
                </a:ln>
                <a:uLnTx/>
                <a:uFillTx/>
                <a:latin typeface="Monotype Corsiva" pitchFamily="66" charset="0"/>
                <a:ea typeface="+mn-ea"/>
                <a:cs typeface="+mn-cs"/>
              </a:rPr>
              <a:t>. Ze kterého Dumasova díla ukázka pochází? </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5" name="Zástupný symbol pro obsah 2"/>
          <p:cNvSpPr txBox="1">
            <a:spLocks/>
          </p:cNvSpPr>
          <p:nvPr/>
        </p:nvSpPr>
        <p:spPr>
          <a:xfrm>
            <a:off x="2857488" y="4500570"/>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3. Jak se hrdina cítí?</a:t>
            </a:r>
            <a:r>
              <a:rPr kumimoji="0" lang="cs-CZ" sz="3200" b="1" i="0" u="none" strike="noStrike" kern="1200" cap="none" spc="0" normalizeH="0" noProof="0" dirty="0" smtClean="0">
                <a:ln>
                  <a:noFill/>
                </a:ln>
                <a:uLnTx/>
                <a:uFillTx/>
                <a:latin typeface="Monotype Corsiva" pitchFamily="66" charset="0"/>
                <a:ea typeface="+mn-ea"/>
                <a:cs typeface="+mn-cs"/>
              </a:rPr>
              <a:t> Zdůvodněte.</a:t>
            </a:r>
            <a:r>
              <a:rPr kumimoji="0" lang="cs-CZ" sz="3200" b="1" i="0" u="none" strike="noStrike" kern="1200" cap="none" spc="0" normalizeH="0" baseline="0" noProof="0" dirty="0" smtClean="0">
                <a:ln>
                  <a:noFill/>
                </a:ln>
                <a:uLnTx/>
                <a:uFillTx/>
                <a:latin typeface="Monotype Corsiva" pitchFamily="66" charset="0"/>
                <a:ea typeface="+mn-ea"/>
                <a:cs typeface="+mn-cs"/>
              </a:rPr>
              <a:t> </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6" name="Zástupný symbol pro obsah 2"/>
          <p:cNvSpPr txBox="1">
            <a:spLocks/>
          </p:cNvSpPr>
          <p:nvPr/>
        </p:nvSpPr>
        <p:spPr>
          <a:xfrm>
            <a:off x="2928926" y="5643578"/>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4. Jak byste  pokračovali</a:t>
            </a:r>
            <a:r>
              <a:rPr kumimoji="0" lang="cs-CZ" sz="3200" b="1" i="0" u="none" strike="noStrike" kern="1200" cap="none" spc="0" normalizeH="0" noProof="0" dirty="0" smtClean="0">
                <a:ln>
                  <a:noFill/>
                </a:ln>
                <a:uLnTx/>
                <a:uFillTx/>
                <a:latin typeface="Monotype Corsiva" pitchFamily="66" charset="0"/>
                <a:ea typeface="+mn-ea"/>
                <a:cs typeface="+mn-cs"/>
              </a:rPr>
              <a:t> ? </a:t>
            </a:r>
            <a:r>
              <a:rPr lang="cs-CZ" sz="3200" b="1" dirty="0" smtClean="0">
                <a:latin typeface="Monotype Corsiva" pitchFamily="66" charset="0"/>
              </a:rPr>
              <a:t>Vymyslete další vývoj příběhu.</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7" name="Šipka doprava 6">
            <a:hlinkClick r:id="rId4" action="ppaction://hlinksldjump"/>
          </p:cNvPr>
          <p:cNvSpPr/>
          <p:nvPr/>
        </p:nvSpPr>
        <p:spPr>
          <a:xfrm rot="10800000">
            <a:off x="142844" y="142852"/>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prava 7">
            <a:hlinkClick r:id="" action="ppaction://hlinkshowjump?jump=nextslide"/>
          </p:cNvPr>
          <p:cNvSpPr/>
          <p:nvPr/>
        </p:nvSpPr>
        <p:spPr>
          <a:xfrm>
            <a:off x="357158" y="6072206"/>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sndAc>
      <p:stSnd>
        <p:snd r:embed="rId2" name="20140117_CUT.wav"/>
      </p:stSnd>
    </p:sndAc>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2" name="Zástupný symbol pro obsah 2"/>
          <p:cNvSpPr txBox="1">
            <a:spLocks/>
          </p:cNvSpPr>
          <p:nvPr/>
        </p:nvSpPr>
        <p:spPr>
          <a:xfrm>
            <a:off x="2643174" y="357166"/>
            <a:ext cx="6286544" cy="1285884"/>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solidFill>
                  <a:srgbClr val="C00000"/>
                </a:solidFill>
                <a:latin typeface="Monotype Corsiva" pitchFamily="66" charset="0"/>
              </a:rPr>
              <a:t>Poslechněte si  zvukovou nahrávku a </a:t>
            </a:r>
            <a:r>
              <a:rPr kumimoji="0" lang="cs-CZ" sz="3600" b="1" i="0" u="none" strike="noStrike" kern="1200" cap="none" spc="0" normalizeH="0" baseline="0" noProof="0" dirty="0" smtClean="0">
                <a:ln>
                  <a:noFill/>
                </a:ln>
                <a:solidFill>
                  <a:srgbClr val="C00000"/>
                </a:solidFill>
                <a:uLnTx/>
                <a:uFillTx/>
                <a:latin typeface="Monotype Corsiva" pitchFamily="66" charset="0"/>
                <a:ea typeface="+mn-ea"/>
                <a:cs typeface="+mn-cs"/>
              </a:rPr>
              <a:t> odpovězte na otázky.</a:t>
            </a:r>
            <a:endParaRPr kumimoji="0" lang="cs-CZ" sz="36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3" name="Zástupný symbol pro obsah 2"/>
          <p:cNvSpPr txBox="1">
            <a:spLocks/>
          </p:cNvSpPr>
          <p:nvPr/>
        </p:nvSpPr>
        <p:spPr>
          <a:xfrm>
            <a:off x="2857488" y="2143116"/>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1. Napište</a:t>
            </a:r>
            <a:r>
              <a:rPr kumimoji="0" lang="cs-CZ" sz="3200" b="1" i="0" u="none" strike="noStrike" kern="1200" cap="none" spc="0" normalizeH="0" noProof="0" dirty="0" smtClean="0">
                <a:ln>
                  <a:noFill/>
                </a:ln>
                <a:uLnTx/>
                <a:uFillTx/>
                <a:latin typeface="Monotype Corsiva" pitchFamily="66" charset="0"/>
                <a:ea typeface="+mn-ea"/>
                <a:cs typeface="+mn-cs"/>
              </a:rPr>
              <a:t> čtyři věty, ve kterých  shrnete obsah  zvukové nahrávky.</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4" name="Zástupný symbol pro obsah 2"/>
          <p:cNvSpPr txBox="1">
            <a:spLocks/>
          </p:cNvSpPr>
          <p:nvPr/>
        </p:nvSpPr>
        <p:spPr>
          <a:xfrm>
            <a:off x="2857488" y="3357562"/>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2</a:t>
            </a:r>
            <a:r>
              <a:rPr kumimoji="0" lang="cs-CZ" sz="3200" b="1" i="0" u="none" strike="noStrike" kern="1200" cap="none" spc="0" normalizeH="0" baseline="0" noProof="0" dirty="0" smtClean="0">
                <a:ln>
                  <a:noFill/>
                </a:ln>
                <a:uLnTx/>
                <a:uFillTx/>
                <a:latin typeface="Monotype Corsiva" pitchFamily="66" charset="0"/>
                <a:ea typeface="+mn-ea"/>
                <a:cs typeface="+mn-cs"/>
              </a:rPr>
              <a:t>. Ze kterého Dumasova díla ukázka pochází?  </a:t>
            </a:r>
            <a:r>
              <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rPr>
              <a:t>Hrabě </a:t>
            </a:r>
            <a:r>
              <a:rPr kumimoji="0" lang="cs-CZ" sz="3200" b="1" i="0" u="none" strike="noStrike" kern="1200" cap="none" spc="0" normalizeH="0" baseline="0" noProof="0" dirty="0" err="1" smtClean="0">
                <a:ln>
                  <a:noFill/>
                </a:ln>
                <a:solidFill>
                  <a:srgbClr val="C00000"/>
                </a:solidFill>
                <a:uLnTx/>
                <a:uFillTx/>
                <a:latin typeface="Monotype Corsiva" pitchFamily="66" charset="0"/>
                <a:ea typeface="+mn-ea"/>
                <a:cs typeface="+mn-cs"/>
              </a:rPr>
              <a:t>Monte</a:t>
            </a:r>
            <a:r>
              <a:rPr lang="cs-CZ" sz="3200" b="1" dirty="0" smtClean="0">
                <a:solidFill>
                  <a:srgbClr val="C00000"/>
                </a:solidFill>
                <a:latin typeface="Monotype Corsiva" pitchFamily="66" charset="0"/>
              </a:rPr>
              <a:t> </a:t>
            </a:r>
            <a:r>
              <a:rPr kumimoji="0" lang="cs-CZ" sz="3200" b="1" i="0" u="none" strike="noStrike" kern="1200" cap="none" spc="0" normalizeH="0" noProof="0" dirty="0" err="1" smtClean="0">
                <a:ln>
                  <a:noFill/>
                </a:ln>
                <a:solidFill>
                  <a:srgbClr val="C00000"/>
                </a:solidFill>
                <a:uLnTx/>
                <a:uFillTx/>
                <a:latin typeface="Monotype Corsiva" pitchFamily="66" charset="0"/>
                <a:ea typeface="+mn-ea"/>
                <a:cs typeface="+mn-cs"/>
              </a:rPr>
              <a:t>Christo</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rPr>
              <a:t>.</a:t>
            </a: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5" name="Zástupný symbol pro obsah 2"/>
          <p:cNvSpPr txBox="1">
            <a:spLocks/>
          </p:cNvSpPr>
          <p:nvPr/>
        </p:nvSpPr>
        <p:spPr>
          <a:xfrm>
            <a:off x="2857488" y="4500570"/>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3. Jak se hrdina cítí?</a:t>
            </a:r>
            <a:r>
              <a:rPr kumimoji="0" lang="cs-CZ" sz="3200" b="1" i="0" u="none" strike="noStrike" kern="1200" cap="none" spc="0" normalizeH="0" noProof="0" dirty="0" smtClean="0">
                <a:ln>
                  <a:noFill/>
                </a:ln>
                <a:uLnTx/>
                <a:uFillTx/>
                <a:latin typeface="Monotype Corsiva" pitchFamily="66" charset="0"/>
                <a:ea typeface="+mn-ea"/>
                <a:cs typeface="+mn-cs"/>
              </a:rPr>
              <a:t> Zdůvodněte. </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rPr>
              <a:t>Prožívá dramatické momenty, jde mu o život …</a:t>
            </a: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6" name="Zástupný symbol pro obsah 2"/>
          <p:cNvSpPr txBox="1">
            <a:spLocks/>
          </p:cNvSpPr>
          <p:nvPr/>
        </p:nvSpPr>
        <p:spPr>
          <a:xfrm>
            <a:off x="2928926" y="5643578"/>
            <a:ext cx="6000792" cy="100013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R="0" lvl="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4. Jak byste  pokračovali</a:t>
            </a:r>
            <a:r>
              <a:rPr kumimoji="0" lang="cs-CZ" sz="3200" b="1" i="0" u="none" strike="noStrike" kern="1200" cap="none" spc="0" normalizeH="0" noProof="0" dirty="0" smtClean="0">
                <a:ln>
                  <a:noFill/>
                </a:ln>
                <a:uLnTx/>
                <a:uFillTx/>
                <a:latin typeface="Monotype Corsiva" pitchFamily="66" charset="0"/>
                <a:ea typeface="+mn-ea"/>
                <a:cs typeface="+mn-cs"/>
              </a:rPr>
              <a:t> ? </a:t>
            </a:r>
            <a:r>
              <a:rPr lang="cs-CZ" sz="3200" b="1" dirty="0" smtClean="0">
                <a:latin typeface="Monotype Corsiva" pitchFamily="66" charset="0"/>
              </a:rPr>
              <a:t>Vymyslete další vývoj příběhu.</a:t>
            </a: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7" name="Šipka doprava 6">
            <a:hlinkClick r:id="rId3" action="ppaction://hlinksldjump"/>
          </p:cNvPr>
          <p:cNvSpPr/>
          <p:nvPr/>
        </p:nvSpPr>
        <p:spPr>
          <a:xfrm rot="10800000">
            <a:off x="142844" y="142852"/>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prava 7">
            <a:hlinkClick r:id="" action="ppaction://hlinkshowjump?jump=nextslide"/>
          </p:cNvPr>
          <p:cNvSpPr/>
          <p:nvPr/>
        </p:nvSpPr>
        <p:spPr>
          <a:xfrm>
            <a:off x="357158" y="6072206"/>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2" name="Zástupný symbol pro obsah 2"/>
          <p:cNvSpPr txBox="1">
            <a:spLocks/>
          </p:cNvSpPr>
          <p:nvPr/>
        </p:nvSpPr>
        <p:spPr>
          <a:xfrm>
            <a:off x="2357422" y="357166"/>
            <a:ext cx="6572296" cy="1357322"/>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rPr>
              <a:t>Muzikál</a:t>
            </a:r>
            <a:r>
              <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rPr>
              <a:t>  </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rPr>
              <a:t>Hrabě </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rPr>
              <a:t>Monte</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rPr>
              <a:t> </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rPr>
              <a:t>Cristo</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rPr>
              <a:t>  </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400" b="1" dirty="0" smtClean="0">
                <a:solidFill>
                  <a:srgbClr val="C00000"/>
                </a:solidFill>
                <a:latin typeface="Monotype Corsiva" pitchFamily="66" charset="0"/>
              </a:rPr>
              <a:t>hudba Karel Svoboda, libreto  Zdeněk </a:t>
            </a:r>
            <a:r>
              <a:rPr lang="cs-CZ" sz="2400" b="1" dirty="0" err="1" smtClean="0">
                <a:solidFill>
                  <a:srgbClr val="C00000"/>
                </a:solidFill>
                <a:latin typeface="Monotype Corsiva" pitchFamily="66" charset="0"/>
              </a:rPr>
              <a:t>Borovec</a:t>
            </a:r>
            <a:endParaRPr kumimoji="0" lang="cs-CZ" sz="24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4" name="Zástupný symbol pro obsah 2"/>
          <p:cNvSpPr txBox="1">
            <a:spLocks/>
          </p:cNvSpPr>
          <p:nvPr/>
        </p:nvSpPr>
        <p:spPr>
          <a:xfrm>
            <a:off x="2857488" y="4286256"/>
            <a:ext cx="6000792" cy="2214578"/>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R="0" lvl="0"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kumimoji="0" lang="cs-CZ" sz="3200" b="1" i="0" u="none" strike="noStrike" kern="1200" cap="none" spc="0" normalizeH="0" baseline="0" noProof="0" dirty="0" smtClean="0">
                <a:ln>
                  <a:noFill/>
                </a:ln>
                <a:uLnTx/>
                <a:uFillTx/>
                <a:latin typeface="Monotype Corsiva" pitchFamily="66" charset="0"/>
                <a:ea typeface="+mn-ea"/>
                <a:cs typeface="+mn-cs"/>
              </a:rPr>
              <a:t>Shrňte vlastními slovy </a:t>
            </a:r>
            <a:r>
              <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rPr>
              <a:t>obsah ukázky</a:t>
            </a:r>
            <a:r>
              <a:rPr kumimoji="0" lang="cs-CZ" sz="3200" b="1" i="0" u="none" strike="noStrike" kern="1200" cap="none" spc="0" normalizeH="0" baseline="0" noProof="0" dirty="0" smtClean="0">
                <a:ln>
                  <a:noFill/>
                </a:ln>
                <a:uLnTx/>
                <a:uFillTx/>
                <a:latin typeface="Monotype Corsiva" pitchFamily="66" charset="0"/>
                <a:ea typeface="+mn-ea"/>
                <a:cs typeface="+mn-cs"/>
              </a:rPr>
              <a:t>.</a:t>
            </a:r>
          </a:p>
          <a:p>
            <a:pPr lvl="0">
              <a:spcBef>
                <a:spcPct val="20000"/>
              </a:spcBef>
              <a:buFont typeface="Arial" pitchFamily="34" charset="0"/>
              <a:buAutoNum type="arabicPeriod"/>
            </a:pPr>
            <a:r>
              <a:rPr lang="cs-CZ" sz="3200" b="1" dirty="0" smtClean="0">
                <a:latin typeface="Monotype Corsiva" pitchFamily="66" charset="0"/>
              </a:rPr>
              <a:t> Kdo </a:t>
            </a:r>
            <a:r>
              <a:rPr lang="cs-CZ" sz="3200" b="1" dirty="0" smtClean="0">
                <a:solidFill>
                  <a:srgbClr val="C00000"/>
                </a:solidFill>
                <a:latin typeface="Monotype Corsiva" pitchFamily="66" charset="0"/>
              </a:rPr>
              <a:t>ztvárnil  pěvecké role</a:t>
            </a:r>
            <a:r>
              <a:rPr lang="cs-CZ" sz="3200" b="1" dirty="0" smtClean="0">
                <a:latin typeface="Monotype Corsiva" pitchFamily="66" charset="0"/>
              </a:rPr>
              <a:t>? Koho  umělci  hrají? Odpovídá jejich ztvárnění  vašim </a:t>
            </a:r>
            <a:r>
              <a:rPr lang="cs-CZ" sz="3200" b="1" dirty="0" smtClean="0">
                <a:solidFill>
                  <a:srgbClr val="C00000"/>
                </a:solidFill>
                <a:latin typeface="Monotype Corsiva" pitchFamily="66" charset="0"/>
              </a:rPr>
              <a:t>představám o hrdinech díla?</a:t>
            </a:r>
            <a:endParaRPr kumimoji="0" lang="cs-CZ" sz="3200" b="1" i="0" u="none" strike="noStrike" kern="1200" cap="none" spc="0" normalizeH="0" baseline="0" noProof="0" dirty="0" smtClean="0">
              <a:ln>
                <a:noFill/>
              </a:ln>
              <a:solidFill>
                <a:srgbClr val="C00000"/>
              </a:solidFill>
              <a:uLnTx/>
              <a:uFillTx/>
              <a:latin typeface="Monotype Corsiva" pitchFamily="66" charset="0"/>
              <a:ea typeface="+mn-ea"/>
              <a:cs typeface="+mn-cs"/>
            </a:endParaRPr>
          </a:p>
          <a:p>
            <a:pPr marR="0" lvl="0"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6" name="Zástupný symbol pro obsah 2">
            <a:hlinkClick r:id="rId3"/>
          </p:cNvPr>
          <p:cNvSpPr txBox="1">
            <a:spLocks/>
          </p:cNvSpPr>
          <p:nvPr/>
        </p:nvSpPr>
        <p:spPr>
          <a:xfrm>
            <a:off x="2786050" y="1857364"/>
            <a:ext cx="6000792" cy="2071702"/>
          </a:xfrm>
          <a:prstGeom prst="rect">
            <a:avLst/>
          </a:prstGeom>
          <a:gradFill>
            <a:gsLst>
              <a:gs pos="0">
                <a:schemeClr val="accent1">
                  <a:tint val="66000"/>
                  <a:satMod val="160000"/>
                </a:schemeClr>
              </a:gs>
              <a:gs pos="50000">
                <a:schemeClr val="bg1"/>
              </a:gs>
              <a:gs pos="100000">
                <a:schemeClr val="accent1">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algn="ctr">
              <a:spcBef>
                <a:spcPct val="20000"/>
              </a:spcBef>
            </a:pPr>
            <a:r>
              <a:rPr kumimoji="0" lang="cs-CZ" sz="3200" b="1" i="0" u="none" strike="noStrike" kern="1200" cap="none" spc="0" normalizeH="0" baseline="0" noProof="0" dirty="0" smtClean="0">
                <a:ln>
                  <a:noFill/>
                </a:ln>
                <a:uLnTx/>
                <a:uFillTx/>
                <a:latin typeface="Monotype Corsiva" pitchFamily="66" charset="0"/>
                <a:ea typeface="+mn-ea"/>
                <a:cs typeface="+mn-cs"/>
              </a:rPr>
              <a:t>Podívejte</a:t>
            </a:r>
            <a:r>
              <a:rPr kumimoji="0" lang="cs-CZ" sz="3200" b="1" i="0" u="none" strike="noStrike" kern="1200" cap="none" spc="0" normalizeH="0" noProof="0" dirty="0" smtClean="0">
                <a:ln>
                  <a:noFill/>
                </a:ln>
                <a:uLnTx/>
                <a:uFillTx/>
                <a:latin typeface="Monotype Corsiva" pitchFamily="66" charset="0"/>
                <a:ea typeface="+mn-ea"/>
                <a:cs typeface="+mn-cs"/>
              </a:rPr>
              <a:t> se na video a vypracujte odpovědi na </a:t>
            </a:r>
            <a:r>
              <a:rPr lang="cs-CZ" sz="3200" b="1" dirty="0" smtClean="0">
                <a:latin typeface="Monotype Corsiva" pitchFamily="66" charset="0"/>
              </a:rPr>
              <a:t>otázky. </a:t>
            </a:r>
            <a:r>
              <a:rPr lang="cs-CZ" sz="3200" b="1" dirty="0" smtClean="0">
                <a:latin typeface="Monotype Corsiva" pitchFamily="66" charset="0"/>
                <a:hlinkClick r:id="rId3"/>
              </a:rPr>
              <a:t>http://www.</a:t>
            </a:r>
            <a:r>
              <a:rPr lang="cs-CZ" sz="3200" b="1" dirty="0" err="1" smtClean="0">
                <a:latin typeface="Monotype Corsiva" pitchFamily="66" charset="0"/>
                <a:hlinkClick r:id="rId3"/>
              </a:rPr>
              <a:t>youtube.com</a:t>
            </a:r>
            <a:r>
              <a:rPr lang="cs-CZ" sz="3200" b="1" dirty="0" smtClean="0">
                <a:latin typeface="Monotype Corsiva" pitchFamily="66" charset="0"/>
                <a:hlinkClick r:id="rId3"/>
              </a:rPr>
              <a:t>/</a:t>
            </a:r>
            <a:r>
              <a:rPr lang="cs-CZ" sz="3200" b="1" dirty="0" err="1" smtClean="0">
                <a:latin typeface="Monotype Corsiva" pitchFamily="66" charset="0"/>
                <a:hlinkClick r:id="rId3"/>
              </a:rPr>
              <a:t>watch</a:t>
            </a:r>
            <a:r>
              <a:rPr lang="cs-CZ" sz="3200" b="1" dirty="0" smtClean="0">
                <a:latin typeface="Monotype Corsiva" pitchFamily="66" charset="0"/>
                <a:hlinkClick r:id="rId3"/>
              </a:rPr>
              <a:t>?v=2GmJYS-p9Ss</a:t>
            </a:r>
            <a:endParaRPr lang="cs-CZ" sz="3200" b="1" dirty="0" smtClean="0">
              <a:latin typeface="Monotype Corsiva" pitchFamily="66" charset="0"/>
            </a:endParaRPr>
          </a:p>
          <a:p>
            <a:pPr lvl="0" algn="ctr">
              <a:spcBef>
                <a:spcPct val="20000"/>
              </a:spcBef>
            </a:pPr>
            <a:endParaRPr lang="cs-CZ" sz="3200" b="1" dirty="0" smtClean="0">
              <a:latin typeface="Monotype Corsiva" pitchFamily="66" charset="0"/>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sp>
        <p:nvSpPr>
          <p:cNvPr id="7" name="Šipka doprava 6">
            <a:hlinkClick r:id="rId4" action="ppaction://hlinksldjump"/>
          </p:cNvPr>
          <p:cNvSpPr/>
          <p:nvPr/>
        </p:nvSpPr>
        <p:spPr>
          <a:xfrm rot="10800000">
            <a:off x="142844" y="142852"/>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prava 7">
            <a:hlinkClick r:id="" action="ppaction://hlinkshowjump?jump=nextslide"/>
          </p:cNvPr>
          <p:cNvSpPr/>
          <p:nvPr/>
        </p:nvSpPr>
        <p:spPr>
          <a:xfrm>
            <a:off x="357158" y="6072206"/>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Obdélník 8"/>
          <p:cNvSpPr/>
          <p:nvPr/>
        </p:nvSpPr>
        <p:spPr>
          <a:xfrm>
            <a:off x="3571868" y="1285860"/>
            <a:ext cx="4581126" cy="646331"/>
          </a:xfrm>
          <a:prstGeom prst="rect">
            <a:avLst/>
          </a:prstGeom>
        </p:spPr>
        <p:txBody>
          <a:bodyPr wrap="none">
            <a:spAutoFit/>
          </a:bodyPr>
          <a:lstStyle/>
          <a:p>
            <a:r>
              <a:rPr lang="cs-CZ" dirty="0" smtClean="0">
                <a:hlinkClick r:id="rId5"/>
              </a:rPr>
              <a:t>http://www.</a:t>
            </a:r>
            <a:r>
              <a:rPr lang="cs-CZ" dirty="0" err="1" smtClean="0">
                <a:hlinkClick r:id="rId5"/>
              </a:rPr>
              <a:t>csfd.cz</a:t>
            </a:r>
            <a:r>
              <a:rPr lang="cs-CZ" dirty="0" smtClean="0">
                <a:hlinkClick r:id="rId5"/>
              </a:rPr>
              <a:t>/film/282828-</a:t>
            </a:r>
            <a:r>
              <a:rPr lang="cs-CZ" dirty="0" err="1" smtClean="0">
                <a:hlinkClick r:id="rId5"/>
              </a:rPr>
              <a:t>monte</a:t>
            </a:r>
            <a:r>
              <a:rPr lang="cs-CZ" dirty="0" smtClean="0">
                <a:hlinkClick r:id="rId5"/>
              </a:rPr>
              <a:t>-</a:t>
            </a:r>
            <a:r>
              <a:rPr lang="cs-CZ" dirty="0" err="1" smtClean="0">
                <a:hlinkClick r:id="rId5"/>
              </a:rPr>
              <a:t>cristo</a:t>
            </a:r>
            <a:r>
              <a:rPr lang="cs-CZ" dirty="0" smtClean="0">
                <a:hlinkClick r:id="rId5"/>
              </a:rPr>
              <a:t>/</a:t>
            </a:r>
            <a:endParaRPr lang="cs-CZ" dirty="0" smtClean="0"/>
          </a:p>
          <a:p>
            <a:endParaRPr lang="cs-CZ" dirty="0"/>
          </a:p>
        </p:txBody>
      </p:sp>
    </p:spTree>
  </p:cSld>
  <p:clrMapOvr>
    <a:masterClrMapping/>
  </p:clrMapOvr>
  <p:transition spd="slow">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Obdélník 3"/>
          <p:cNvSpPr/>
          <p:nvPr/>
        </p:nvSpPr>
        <p:spPr>
          <a:xfrm>
            <a:off x="357158" y="285728"/>
            <a:ext cx="6143668" cy="584775"/>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Tři mušketýři – výchozí text 2</a:t>
            </a:r>
            <a:endParaRPr lang="cs-CZ" sz="32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Šipka doprava 4">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obsah 2"/>
          <p:cNvSpPr txBox="1">
            <a:spLocks/>
          </p:cNvSpPr>
          <p:nvPr/>
        </p:nvSpPr>
        <p:spPr>
          <a:xfrm>
            <a:off x="214282" y="1357298"/>
            <a:ext cx="8501122" cy="5072098"/>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latin typeface="Arial"/>
              </a:rPr>
              <a:t>     </a:t>
            </a:r>
          </a:p>
          <a:p>
            <a:pPr algn="just"/>
            <a:endParaRPr lang="cs-CZ" sz="2000" dirty="0" smtClean="0">
              <a:latin typeface="Arial"/>
            </a:endParaRPr>
          </a:p>
          <a:p>
            <a:pPr algn="just"/>
            <a:r>
              <a:rPr lang="cs-CZ" sz="2000" dirty="0" smtClean="0">
                <a:latin typeface="Arial"/>
              </a:rPr>
              <a:t>     Přemýšlel o všech nešťastných příhodách, jež se právě zběhly. Není ještě ani jedenáct hodin a již je skoro znepřátelen s panem de </a:t>
            </a:r>
            <a:r>
              <a:rPr lang="cs-CZ" sz="2000" dirty="0" err="1" smtClean="0">
                <a:latin typeface="Arial"/>
              </a:rPr>
              <a:t>Treville</a:t>
            </a:r>
            <a:r>
              <a:rPr lang="cs-CZ" sz="2000" dirty="0" smtClean="0">
                <a:latin typeface="Arial"/>
              </a:rPr>
              <a:t>. Způsob, jak ho d'</a:t>
            </a:r>
            <a:r>
              <a:rPr lang="cs-CZ" sz="2000" dirty="0" err="1" smtClean="0">
                <a:latin typeface="Arial"/>
              </a:rPr>
              <a:t>Artagnan</a:t>
            </a:r>
            <a:r>
              <a:rPr lang="cs-CZ" sz="2000" dirty="0" smtClean="0">
                <a:latin typeface="Arial"/>
              </a:rPr>
              <a:t>, mu jistě připadal málo uhlazený.</a:t>
            </a:r>
          </a:p>
          <a:p>
            <a:pPr algn="just"/>
            <a:r>
              <a:rPr lang="cs-CZ" sz="2000" dirty="0" smtClean="0">
                <a:latin typeface="Arial"/>
              </a:rPr>
              <a:t>     Mimoto se zapletl do dvou soubojů s muži, z nichž by každý dovedl skolit i tři d'</a:t>
            </a:r>
            <a:r>
              <a:rPr lang="cs-CZ" sz="2000" dirty="0" err="1" smtClean="0">
                <a:latin typeface="Arial"/>
              </a:rPr>
              <a:t>Artagnany</a:t>
            </a:r>
            <a:r>
              <a:rPr lang="cs-CZ" sz="2000" dirty="0" smtClean="0">
                <a:latin typeface="Arial"/>
              </a:rPr>
              <a:t>. A byli to mušketýři, osoby jichž si tolik vážil, že je v myšlenkách i citech stavěl nad všechny ostatní lidi. </a:t>
            </a:r>
          </a:p>
          <a:p>
            <a:pPr algn="just"/>
            <a:r>
              <a:rPr lang="cs-CZ" sz="2000" dirty="0" smtClean="0">
                <a:latin typeface="Arial"/>
              </a:rPr>
              <a:t>     Smutně přemítal, a poněvadž si byl jist, že ho Athos zabije, nepomýšlel ani na </a:t>
            </a:r>
            <a:r>
              <a:rPr lang="cs-CZ" sz="2000" dirty="0" err="1" smtClean="0">
                <a:latin typeface="Arial"/>
              </a:rPr>
              <a:t>Porthose</a:t>
            </a:r>
            <a:r>
              <a:rPr lang="cs-CZ" sz="2000" dirty="0" smtClean="0">
                <a:latin typeface="Arial"/>
              </a:rPr>
              <a:t>. Ale naděje z lidského srdce nikdy nevymizí. Nakonec d'</a:t>
            </a:r>
            <a:r>
              <a:rPr lang="cs-CZ" sz="2000" dirty="0" err="1" smtClean="0">
                <a:latin typeface="Arial"/>
              </a:rPr>
              <a:t>Artagnan</a:t>
            </a:r>
            <a:r>
              <a:rPr lang="cs-CZ" sz="2000" dirty="0" smtClean="0">
                <a:latin typeface="Arial"/>
              </a:rPr>
              <a:t> přece jen zadoufal, že by mohl ty dva souboje přežít, ovšem se strašlivými ranami. Přežije-li je, bude se teď už řídit jiným předsevzetím.</a:t>
            </a:r>
          </a:p>
          <a:p>
            <a:pPr algn="just"/>
            <a:r>
              <a:rPr lang="cs-CZ" sz="2000" dirty="0" smtClean="0">
                <a:latin typeface="Arial"/>
              </a:rPr>
              <a:t>      </a:t>
            </a:r>
            <a:endParaRPr lang="cs-CZ" sz="2000" dirty="0"/>
          </a:p>
        </p:txBody>
      </p:sp>
      <p:sp>
        <p:nvSpPr>
          <p:cNvPr id="10" name="Šipka doprava 9">
            <a:hlinkClick r:id="" action="ppaction://hlinkshowjump?jump=nextslide"/>
          </p:cNvPr>
          <p:cNvSpPr/>
          <p:nvPr/>
        </p:nvSpPr>
        <p:spPr>
          <a:xfrm>
            <a:off x="7215206" y="557214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Obdélník 3"/>
          <p:cNvSpPr/>
          <p:nvPr/>
        </p:nvSpPr>
        <p:spPr>
          <a:xfrm>
            <a:off x="3143240" y="1000108"/>
            <a:ext cx="5786478" cy="584775"/>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solidFill>
                  <a:srgbClr val="4463E6"/>
                </a:solidFill>
                <a:effectLst>
                  <a:outerShdw blurRad="55000" dist="50800" dir="5400000" algn="tl">
                    <a:srgbClr val="000000">
                      <a:alpha val="33000"/>
                    </a:srgbClr>
                  </a:outerShdw>
                </a:effectLst>
              </a:rPr>
              <a:t>Tři mušketýři – otázky k textu 2</a:t>
            </a:r>
            <a:endParaRPr lang="cs-CZ" sz="3200" b="1" cap="none" spc="0" dirty="0">
              <a:ln w="17780" cmpd="sng">
                <a:solidFill>
                  <a:schemeClr val="accent1">
                    <a:tint val="3000"/>
                  </a:schemeClr>
                </a:solidFill>
                <a:prstDash val="solid"/>
                <a:miter lim="800000"/>
              </a:ln>
              <a:solidFill>
                <a:srgbClr val="4463E6"/>
              </a:solidFill>
              <a:effectLst>
                <a:outerShdw blurRad="55000" dist="50800" dir="5400000" algn="tl">
                  <a:srgbClr val="000000">
                    <a:alpha val="33000"/>
                  </a:srgbClr>
                </a:outerShdw>
              </a:effectLst>
            </a:endParaRPr>
          </a:p>
        </p:txBody>
      </p:sp>
      <p:sp>
        <p:nvSpPr>
          <p:cNvPr id="5" name="Šipka doprava 4">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Šipka doprava 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Zástupný symbol pro obsah 2"/>
          <p:cNvSpPr txBox="1">
            <a:spLocks/>
          </p:cNvSpPr>
          <p:nvPr/>
        </p:nvSpPr>
        <p:spPr>
          <a:xfrm>
            <a:off x="3143240" y="1714488"/>
            <a:ext cx="5786478" cy="1143008"/>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rPr>
              <a:t>1. </a:t>
            </a:r>
            <a:r>
              <a:rPr lang="cs-CZ" sz="3200" b="1" dirty="0" smtClean="0">
                <a:latin typeface="Monotype Corsiva" pitchFamily="66" charset="0"/>
              </a:rPr>
              <a:t>Určete  </a:t>
            </a:r>
            <a:r>
              <a:rPr lang="cs-CZ" sz="3200" b="1" dirty="0" smtClean="0">
                <a:solidFill>
                  <a:srgbClr val="C00000"/>
                </a:solidFill>
                <a:latin typeface="Monotype Corsiva" pitchFamily="66" charset="0"/>
              </a:rPr>
              <a:t>vypravěče,</a:t>
            </a:r>
            <a:r>
              <a:rPr lang="cs-CZ" sz="3200" b="1" dirty="0" smtClean="0">
                <a:latin typeface="Monotype Corsiva" pitchFamily="66" charset="0"/>
              </a:rPr>
              <a:t> vymyslete svůj </a:t>
            </a:r>
            <a:r>
              <a:rPr lang="cs-CZ" sz="3200" b="1" dirty="0" smtClean="0">
                <a:solidFill>
                  <a:srgbClr val="C00000"/>
                </a:solidFill>
                <a:latin typeface="Monotype Corsiva" pitchFamily="66" charset="0"/>
              </a:rPr>
              <a:t>název pro text. </a:t>
            </a:r>
            <a:endParaRPr kumimoji="0" lang="cs-CZ" sz="3600" b="1" i="0" u="none" strike="noStrike" kern="1200" cap="none" spc="0" normalizeH="0" baseline="0" noProof="0" dirty="0">
              <a:ln>
                <a:noFill/>
              </a:ln>
              <a:solidFill>
                <a:srgbClr val="C00000"/>
              </a:solidFill>
              <a:uLnTx/>
              <a:uFillTx/>
              <a:latin typeface="Monotype Corsiva" pitchFamily="66" charset="0"/>
            </a:endParaRPr>
          </a:p>
        </p:txBody>
      </p:sp>
      <p:sp>
        <p:nvSpPr>
          <p:cNvPr id="7" name="Zástupný symbol pro obsah 2"/>
          <p:cNvSpPr txBox="1">
            <a:spLocks/>
          </p:cNvSpPr>
          <p:nvPr/>
        </p:nvSpPr>
        <p:spPr>
          <a:xfrm>
            <a:off x="3143240" y="3071810"/>
            <a:ext cx="5786478" cy="164307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rPr>
              <a:t>2. Nahraďte </a:t>
            </a:r>
            <a:r>
              <a:rPr kumimoji="0" lang="cs-CZ" sz="3200" b="1" i="0" u="none" strike="noStrike" kern="1200" cap="none" spc="0" normalizeH="0" baseline="0" noProof="0" dirty="0" smtClean="0">
                <a:ln>
                  <a:noFill/>
                </a:ln>
                <a:solidFill>
                  <a:srgbClr val="C00000"/>
                </a:solidFill>
                <a:uLnTx/>
                <a:uFillTx/>
                <a:latin typeface="Monotype Corsiva" pitchFamily="66" charset="0"/>
              </a:rPr>
              <a:t>vybrané výrazy z textu </a:t>
            </a:r>
            <a:r>
              <a:rPr kumimoji="0" lang="cs-CZ" sz="3200" b="1" i="0" u="none" strike="noStrike" kern="1200" cap="none" spc="0" normalizeH="0" baseline="0" noProof="0" dirty="0" smtClean="0">
                <a:ln>
                  <a:noFill/>
                </a:ln>
                <a:uLnTx/>
                <a:uFillTx/>
                <a:latin typeface="Monotype Corsiva" pitchFamily="66" charset="0"/>
              </a:rPr>
              <a:t>vhodnými</a:t>
            </a:r>
            <a:r>
              <a:rPr kumimoji="0" lang="cs-CZ" sz="3200" b="1" i="0" u="none" strike="noStrike" kern="1200" cap="none" spc="0" normalizeH="0" noProof="0" dirty="0" smtClean="0">
                <a:ln>
                  <a:noFill/>
                </a:ln>
                <a:uLnTx/>
                <a:uFillTx/>
                <a:latin typeface="Monotype Corsiva" pitchFamily="66" charset="0"/>
              </a:rPr>
              <a:t>  s</a:t>
            </a:r>
            <a:r>
              <a:rPr kumimoji="0" lang="cs-CZ" sz="3200" b="1" i="0" u="none" strike="noStrike" kern="1200" cap="none" spc="0" normalizeH="0" baseline="0" noProof="0" dirty="0" smtClean="0">
                <a:ln>
                  <a:noFill/>
                </a:ln>
                <a:uLnTx/>
                <a:uFillTx/>
                <a:latin typeface="Monotype Corsiva" pitchFamily="66" charset="0"/>
              </a:rPr>
              <a:t>ynonymy</a:t>
            </a:r>
            <a:r>
              <a:rPr kumimoji="0" lang="cs-CZ" sz="3200" b="1" i="0" u="none" strike="noStrike" kern="1200" cap="none" spc="0" normalizeH="0" noProof="0" dirty="0" smtClean="0">
                <a:ln>
                  <a:noFill/>
                </a:ln>
                <a:uLnTx/>
                <a:uFillTx/>
                <a:latin typeface="Monotype Corsiva" pitchFamily="66" charset="0"/>
              </a:rPr>
              <a:t>  - </a:t>
            </a:r>
            <a:r>
              <a:rPr kumimoji="0" lang="cs-CZ" sz="3200" b="1" i="1"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příhodách, skolit, uhlazený.</a:t>
            </a:r>
            <a:endParaRPr lang="cs-CZ" sz="3200" b="1" i="1" dirty="0" smtClean="0">
              <a:solidFill>
                <a:srgbClr val="C00000"/>
              </a:solidFill>
              <a:effectLst>
                <a:outerShdw blurRad="38100" dist="38100" dir="2700000" algn="tl">
                  <a:srgbClr val="000000">
                    <a:alpha val="43137"/>
                  </a:srgbClr>
                </a:outerShdw>
              </a:effectLst>
              <a:latin typeface="Monotype Corsiva" pitchFamily="66" charset="0"/>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1"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uhlazený.</a:t>
            </a: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3143240" y="4857760"/>
            <a:ext cx="5786478" cy="1143008"/>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4. Vyhledejte v úryvku </a:t>
            </a:r>
            <a:r>
              <a:rPr lang="cs-CZ" sz="3200" b="1" dirty="0" smtClean="0">
                <a:solidFill>
                  <a:srgbClr val="C00000"/>
                </a:solidFill>
                <a:latin typeface="Monotype Corsiva" pitchFamily="66" charset="0"/>
              </a:rPr>
              <a:t>obrazné pojme-</a:t>
            </a: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err="1" smtClean="0">
                <a:solidFill>
                  <a:srgbClr val="C00000"/>
                </a:solidFill>
                <a:latin typeface="Monotype Corsiva" pitchFamily="66" charset="0"/>
              </a:rPr>
              <a:t>n</a:t>
            </a:r>
            <a:r>
              <a:rPr kumimoji="0" lang="cs-CZ" sz="3200" b="1" i="0" u="none" strike="noStrike" kern="1200" cap="none" spc="0" normalizeH="0" baseline="0" noProof="0" dirty="0" smtClean="0">
                <a:ln>
                  <a:noFill/>
                </a:ln>
                <a:solidFill>
                  <a:srgbClr val="C00000"/>
                </a:solidFill>
                <a:uLnTx/>
                <a:uFillTx/>
                <a:latin typeface="Monotype Corsiva" pitchFamily="66" charset="0"/>
              </a:rPr>
              <a:t>ování.</a:t>
            </a:r>
            <a:endParaRPr kumimoji="0" lang="cs-CZ" sz="3600" b="1" i="0" u="none" strike="noStrike" kern="1200" cap="none" spc="0" normalizeH="0" baseline="0" noProof="0" dirty="0">
              <a:ln>
                <a:noFill/>
              </a:ln>
              <a:solidFill>
                <a:srgbClr val="C00000"/>
              </a:solidFill>
              <a:uLnTx/>
              <a:uFillTx/>
              <a:latin typeface="Monotype Corsiva" pitchFamily="66" charset="0"/>
            </a:endParaRPr>
          </a:p>
        </p:txBody>
      </p:sp>
    </p:spTree>
  </p:cSld>
  <p:clrMapOvr>
    <a:masterClrMapping/>
  </p:clrMapOvr>
  <p:transition spd="slow">
    <p:cu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Obdélník 3"/>
          <p:cNvSpPr/>
          <p:nvPr/>
        </p:nvSpPr>
        <p:spPr>
          <a:xfrm>
            <a:off x="3143240" y="1000108"/>
            <a:ext cx="5786478" cy="584775"/>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Tři mušketýři – odpovědi k textu </a:t>
            </a:r>
            <a:r>
              <a:rPr lang="cs-CZ" sz="3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2 </a:t>
            </a:r>
            <a:endParaRPr lang="cs-CZ" sz="32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Šipka doprava 4">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Šipka doprava 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Zástupný symbol pro obsah 2"/>
          <p:cNvSpPr txBox="1">
            <a:spLocks/>
          </p:cNvSpPr>
          <p:nvPr/>
        </p:nvSpPr>
        <p:spPr>
          <a:xfrm>
            <a:off x="3143240" y="1714488"/>
            <a:ext cx="5786478" cy="1143008"/>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200" b="1" dirty="0" smtClean="0">
                <a:solidFill>
                  <a:srgbClr val="C00000"/>
                </a:solidFill>
                <a:latin typeface="Monotype Corsiva" pitchFamily="66" charset="0"/>
              </a:rPr>
              <a:t>1. Vypravěč – </a:t>
            </a:r>
            <a:r>
              <a:rPr lang="cs-CZ" sz="3200" b="1" dirty="0" err="1" smtClean="0">
                <a:solidFill>
                  <a:srgbClr val="C00000"/>
                </a:solidFill>
                <a:latin typeface="Monotype Corsiva" pitchFamily="66" charset="0"/>
              </a:rPr>
              <a:t>er</a:t>
            </a:r>
            <a:r>
              <a:rPr lang="cs-CZ" sz="3200" b="1" dirty="0" smtClean="0">
                <a:solidFill>
                  <a:srgbClr val="C00000"/>
                </a:solidFill>
                <a:latin typeface="Monotype Corsiva" pitchFamily="66" charset="0"/>
              </a:rPr>
              <a:t> forma, vnitřní monolog  </a:t>
            </a:r>
            <a:r>
              <a:rPr lang="cs-CZ" sz="3200" dirty="0" smtClean="0">
                <a:latin typeface="Monotype Corsiva" pitchFamily="66" charset="0"/>
              </a:rPr>
              <a:t>d'</a:t>
            </a:r>
            <a:r>
              <a:rPr lang="cs-CZ" sz="3200" dirty="0" err="1" smtClean="0">
                <a:latin typeface="Monotype Corsiva" pitchFamily="66" charset="0"/>
              </a:rPr>
              <a:t>Artagnana</a:t>
            </a:r>
            <a:r>
              <a:rPr lang="cs-CZ" sz="3200" dirty="0" smtClean="0">
                <a:latin typeface="Monotype Corsiva" pitchFamily="66" charset="0"/>
              </a:rPr>
              <a:t>. </a:t>
            </a:r>
            <a:endParaRPr kumimoji="0" lang="cs-CZ" sz="3600" b="1" i="0" u="none" strike="noStrike" kern="1200" cap="none" spc="0" normalizeH="0" baseline="0" noProof="0" dirty="0">
              <a:ln>
                <a:noFill/>
              </a:ln>
              <a:solidFill>
                <a:srgbClr val="C00000"/>
              </a:solidFill>
              <a:uLnTx/>
              <a:uFillTx/>
              <a:latin typeface="Monotype Corsiva" pitchFamily="66" charset="0"/>
            </a:endParaRPr>
          </a:p>
        </p:txBody>
      </p:sp>
      <p:sp>
        <p:nvSpPr>
          <p:cNvPr id="7" name="Zástupný symbol pro obsah 2"/>
          <p:cNvSpPr txBox="1">
            <a:spLocks/>
          </p:cNvSpPr>
          <p:nvPr/>
        </p:nvSpPr>
        <p:spPr>
          <a:xfrm>
            <a:off x="3143240" y="3071810"/>
            <a:ext cx="5786478" cy="164307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onotype Corsiva" pitchFamily="66" charset="0"/>
              </a:rPr>
              <a:t>2. Nahraďte </a:t>
            </a:r>
            <a:r>
              <a:rPr kumimoji="0" lang="cs-CZ" sz="3200" b="1" i="0" u="none" strike="noStrike" kern="1200" cap="none" spc="0" normalizeH="0" baseline="0" noProof="0" dirty="0" smtClean="0">
                <a:ln>
                  <a:noFill/>
                </a:ln>
                <a:solidFill>
                  <a:srgbClr val="C00000"/>
                </a:solidFill>
                <a:uLnTx/>
                <a:uFillTx/>
                <a:latin typeface="Monotype Corsiva" pitchFamily="66" charset="0"/>
              </a:rPr>
              <a:t>vybrané výrazy z textu </a:t>
            </a:r>
            <a:r>
              <a:rPr kumimoji="0" lang="cs-CZ" sz="3200" b="1" i="0" u="none" strike="noStrike" kern="1200" cap="none" spc="0" normalizeH="0" baseline="0" noProof="0" dirty="0" smtClean="0">
                <a:ln>
                  <a:noFill/>
                </a:ln>
                <a:uLnTx/>
                <a:uFillTx/>
                <a:latin typeface="Monotype Corsiva" pitchFamily="66" charset="0"/>
              </a:rPr>
              <a:t>vhodnými</a:t>
            </a:r>
            <a:r>
              <a:rPr kumimoji="0" lang="cs-CZ" sz="3200" b="1" i="0" u="none" strike="noStrike" kern="1200" cap="none" spc="0" normalizeH="0" noProof="0" dirty="0" smtClean="0">
                <a:ln>
                  <a:noFill/>
                </a:ln>
                <a:uLnTx/>
                <a:uFillTx/>
                <a:latin typeface="Monotype Corsiva" pitchFamily="66" charset="0"/>
              </a:rPr>
              <a:t>  s</a:t>
            </a:r>
            <a:r>
              <a:rPr kumimoji="0" lang="cs-CZ" sz="3200" b="1" i="0" u="none" strike="noStrike" kern="1200" cap="none" spc="0" normalizeH="0" baseline="0" noProof="0" dirty="0" smtClean="0">
                <a:ln>
                  <a:noFill/>
                </a:ln>
                <a:uLnTx/>
                <a:uFillTx/>
                <a:latin typeface="Monotype Corsiva" pitchFamily="66" charset="0"/>
              </a:rPr>
              <a:t>ynonymy</a:t>
            </a:r>
            <a:r>
              <a:rPr kumimoji="0" lang="cs-CZ" sz="3200" b="1" i="0" u="none" strike="noStrike" kern="1200" cap="none" spc="0" normalizeH="0" noProof="0" dirty="0" smtClean="0">
                <a:ln>
                  <a:noFill/>
                </a:ln>
                <a:uLnTx/>
                <a:uFillTx/>
                <a:latin typeface="Monotype Corsiva" pitchFamily="66" charset="0"/>
              </a:rPr>
              <a:t> – událostech, zdolat, zdvořilý  (distingovaný).</a:t>
            </a:r>
            <a:endParaRPr lang="cs-CZ" sz="3200" b="1" i="1" dirty="0" smtClean="0">
              <a:solidFill>
                <a:srgbClr val="C00000"/>
              </a:solidFill>
              <a:effectLst>
                <a:outerShdw blurRad="38100" dist="38100" dir="2700000" algn="tl">
                  <a:srgbClr val="000000">
                    <a:alpha val="43137"/>
                  </a:srgbClr>
                </a:outerShdw>
              </a:effectLst>
              <a:latin typeface="Monotype Corsiva" pitchFamily="66" charset="0"/>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1"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3143240" y="4857760"/>
            <a:ext cx="5786478" cy="1143008"/>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onotype Corsiva" pitchFamily="66" charset="0"/>
              </a:rPr>
              <a:t>4. Např. naděje z lidského  srdce nevymizí; příhodách, které se zběhly.</a:t>
            </a:r>
            <a:endParaRPr lang="cs-CZ" sz="3200" b="1" dirty="0" smtClean="0">
              <a:solidFill>
                <a:srgbClr val="C00000"/>
              </a:solidFill>
              <a:latin typeface="Monotype Corsiva" pitchFamily="66" charset="0"/>
            </a:endParaRPr>
          </a:p>
        </p:txBody>
      </p:sp>
    </p:spTree>
  </p:cSld>
  <p:clrMapOvr>
    <a:masterClrMapping/>
  </p:clrMapOvr>
  <p:transition spd="slow">
    <p:cu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0"/>
            <a:lum/>
          </a:blip>
          <a:srcRect/>
          <a:stretch>
            <a:fillRect l="-6000"/>
          </a:stretch>
        </a:blipFill>
        <a:effectLst/>
      </p:bgPr>
    </p:bg>
    <p:spTree>
      <p:nvGrpSpPr>
        <p:cNvPr id="1" name=""/>
        <p:cNvGrpSpPr/>
        <p:nvPr/>
      </p:nvGrpSpPr>
      <p:grpSpPr>
        <a:xfrm>
          <a:off x="0" y="0"/>
          <a:ext cx="0" cy="0"/>
          <a:chOff x="0" y="0"/>
          <a:chExt cx="0" cy="0"/>
        </a:xfrm>
      </p:grpSpPr>
      <p:sp>
        <p:nvSpPr>
          <p:cNvPr id="5" name="Šipka doprava 4">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Šipka doprava 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Obdélník 8"/>
          <p:cNvSpPr/>
          <p:nvPr/>
        </p:nvSpPr>
        <p:spPr>
          <a:xfrm>
            <a:off x="3143240" y="1000108"/>
            <a:ext cx="5786478" cy="584775"/>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Mušketýři – realita a fikce </a:t>
            </a:r>
            <a:endParaRPr lang="cs-CZ" sz="32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pic>
        <p:nvPicPr>
          <p:cNvPr id="1026" name="Picture 2" descr="http://upload.wikimedia.org/wikipedia/commons/5/5d/Altblau_regiment_musketeer.jpg"/>
          <p:cNvPicPr>
            <a:picLocks noChangeAspect="1" noChangeArrowheads="1"/>
          </p:cNvPicPr>
          <p:nvPr/>
        </p:nvPicPr>
        <p:blipFill>
          <a:blip r:embed="rId4" cstate="email"/>
          <a:srcRect/>
          <a:stretch>
            <a:fillRect/>
          </a:stretch>
        </p:blipFill>
        <p:spPr bwMode="auto">
          <a:xfrm>
            <a:off x="0" y="642894"/>
            <a:ext cx="3342786" cy="6215106"/>
          </a:xfrm>
          <a:prstGeom prst="ellipse">
            <a:avLst/>
          </a:prstGeom>
          <a:ln>
            <a:noFill/>
          </a:ln>
          <a:effectLst>
            <a:softEdge rad="112500"/>
          </a:effectLst>
        </p:spPr>
      </p:pic>
      <p:sp>
        <p:nvSpPr>
          <p:cNvPr id="12" name="Zástupný symbol pro obsah 2"/>
          <p:cNvSpPr txBox="1">
            <a:spLocks/>
          </p:cNvSpPr>
          <p:nvPr/>
        </p:nvSpPr>
        <p:spPr>
          <a:xfrm>
            <a:off x="3143240" y="1714488"/>
            <a:ext cx="5786478" cy="171451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kumimoji="0" lang="cs-CZ" sz="3600" i="0" u="none" strike="noStrike" kern="1200" cap="none" spc="0" normalizeH="0" baseline="0" noProof="0" dirty="0" smtClean="0">
                <a:ln>
                  <a:noFill/>
                </a:ln>
                <a:effectLst>
                  <a:outerShdw blurRad="38100" dist="38100" dir="2700000" algn="tl">
                    <a:srgbClr val="000000">
                      <a:alpha val="43137"/>
                    </a:srgbClr>
                  </a:outerShdw>
                </a:effectLst>
                <a:uLnTx/>
                <a:uFillTx/>
                <a:latin typeface="Monotype Corsiva" pitchFamily="66" charset="0"/>
              </a:rPr>
              <a:t>1.</a:t>
            </a:r>
            <a:r>
              <a:rPr kumimoji="0" lang="cs-CZ" sz="3600" i="0" u="none" strike="noStrike" kern="1200" cap="none" spc="0" normalizeH="0" noProof="0" dirty="0" smtClean="0">
                <a:ln>
                  <a:noFill/>
                </a:ln>
                <a:effectLst>
                  <a:outerShdw blurRad="38100" dist="38100" dir="2700000" algn="tl">
                    <a:srgbClr val="000000">
                      <a:alpha val="43137"/>
                    </a:srgbClr>
                  </a:outerShdw>
                </a:effectLst>
                <a:uLnTx/>
                <a:uFillTx/>
                <a:latin typeface="Monotype Corsiva" pitchFamily="66" charset="0"/>
              </a:rPr>
              <a:t> </a:t>
            </a:r>
            <a:r>
              <a:rPr kumimoji="0" lang="cs-CZ" sz="3600" i="0"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Popište obrázek </a:t>
            </a:r>
            <a:r>
              <a:rPr kumimoji="0" lang="cs-CZ" sz="3600" i="0" strike="noStrike" kern="1200" cap="none" spc="0" normalizeH="0" noProof="0" dirty="0" smtClean="0">
                <a:ln>
                  <a:noFill/>
                </a:ln>
                <a:effectLst>
                  <a:outerShdw blurRad="38100" dist="38100" dir="2700000" algn="tl">
                    <a:srgbClr val="000000">
                      <a:alpha val="43137"/>
                    </a:srgbClr>
                  </a:outerShdw>
                </a:effectLst>
                <a:uLnTx/>
                <a:uFillTx/>
                <a:latin typeface="Monotype Corsiva" pitchFamily="66" charset="0"/>
              </a:rPr>
              <a:t>.</a:t>
            </a:r>
            <a:r>
              <a:rPr kumimoji="0" lang="cs-CZ" sz="3600" i="0" u="none" strike="noStrike" kern="1200" cap="none" spc="0" normalizeH="0" noProof="0" dirty="0" smtClean="0">
                <a:ln>
                  <a:noFill/>
                </a:ln>
                <a:effectLst>
                  <a:outerShdw blurRad="38100" dist="38100" dir="2700000" algn="tl">
                    <a:srgbClr val="000000">
                      <a:alpha val="43137"/>
                    </a:srgbClr>
                  </a:outerShdw>
                </a:effectLst>
                <a:uLnTx/>
                <a:uFillTx/>
                <a:latin typeface="Monotype Corsiva" pitchFamily="66" charset="0"/>
              </a:rPr>
              <a:t>Jaké byste u mušketýra očekávali </a:t>
            </a:r>
            <a:r>
              <a:rPr kumimoji="0" lang="cs-CZ" sz="3600" i="0"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onotype Corsiva" pitchFamily="66" charset="0"/>
              </a:rPr>
              <a:t>povahové  rysy?</a:t>
            </a:r>
            <a:endParaRPr kumimoji="0" lang="cs-CZ" sz="3600" i="0"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onotype Corsiva" pitchFamily="66" charset="0"/>
            </a:endParaRPr>
          </a:p>
        </p:txBody>
      </p:sp>
      <p:sp>
        <p:nvSpPr>
          <p:cNvPr id="13" name="Zástupný symbol pro obsah 2"/>
          <p:cNvSpPr txBox="1">
            <a:spLocks/>
          </p:cNvSpPr>
          <p:nvPr/>
        </p:nvSpPr>
        <p:spPr>
          <a:xfrm>
            <a:off x="3071802" y="3643314"/>
            <a:ext cx="5786478" cy="228601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200" b="1" dirty="0" smtClean="0">
                <a:latin typeface="Monotype Corsiva" pitchFamily="66" charset="0"/>
              </a:rPr>
              <a:t>2. Román </a:t>
            </a:r>
            <a:r>
              <a:rPr lang="cs-CZ" sz="3200" b="1" dirty="0" smtClean="0">
                <a:solidFill>
                  <a:srgbClr val="C00000"/>
                </a:solidFill>
                <a:latin typeface="Monotype Corsiva" pitchFamily="66" charset="0"/>
              </a:rPr>
              <a:t>Tři mušketýři  </a:t>
            </a:r>
            <a:r>
              <a:rPr lang="cs-CZ" sz="3200" b="1" dirty="0" smtClean="0">
                <a:latin typeface="Monotype Corsiva" pitchFamily="66" charset="0"/>
              </a:rPr>
              <a:t>oslavuje přátelství  mezi dospělými muži. Znáte </a:t>
            </a:r>
            <a:r>
              <a:rPr lang="cs-CZ" sz="3200" b="1" dirty="0" smtClean="0">
                <a:solidFill>
                  <a:srgbClr val="C00000"/>
                </a:solidFill>
                <a:latin typeface="Monotype Corsiva" pitchFamily="66" charset="0"/>
              </a:rPr>
              <a:t>jiná literární díla, </a:t>
            </a:r>
            <a:r>
              <a:rPr lang="cs-CZ" sz="3200" b="1" dirty="0" smtClean="0">
                <a:latin typeface="Monotype Corsiva" pitchFamily="66" charset="0"/>
              </a:rPr>
              <a:t>která  pojednávají o přátelství?</a:t>
            </a:r>
          </a:p>
          <a:p>
            <a:pPr lvl="0">
              <a:spcBef>
                <a:spcPct val="20000"/>
              </a:spcBef>
            </a:pPr>
            <a:endParaRPr kumimoji="0" lang="cs-CZ" sz="3600" b="1" i="0" u="none" strike="noStrike" kern="1200" cap="none" spc="0" normalizeH="0" baseline="0" noProof="0" dirty="0">
              <a:ln>
                <a:noFill/>
              </a:ln>
              <a:solidFill>
                <a:srgbClr val="C00000"/>
              </a:solidFill>
              <a:uLnTx/>
              <a:uFillTx/>
              <a:latin typeface="Monotype Corsiva" pitchFamily="66" charset="0"/>
            </a:endParaRPr>
          </a:p>
        </p:txBody>
      </p:sp>
    </p:spTree>
  </p:cSld>
  <p:clrMapOvr>
    <a:masterClrMapping/>
  </p:clrMapOvr>
  <p:transition spd="slow">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0"/>
            <a:lum/>
          </a:blip>
          <a:srcRect/>
          <a:stretch>
            <a:fillRect l="-6000"/>
          </a:stretch>
        </a:blipFill>
        <a:effectLst/>
      </p:bgPr>
    </p:bg>
    <p:spTree>
      <p:nvGrpSpPr>
        <p:cNvPr id="1" name=""/>
        <p:cNvGrpSpPr/>
        <p:nvPr/>
      </p:nvGrpSpPr>
      <p:grpSpPr>
        <a:xfrm>
          <a:off x="0" y="0"/>
          <a:ext cx="0" cy="0"/>
          <a:chOff x="0" y="0"/>
          <a:chExt cx="0" cy="0"/>
        </a:xfrm>
      </p:grpSpPr>
      <p:sp>
        <p:nvSpPr>
          <p:cNvPr id="5" name="Šipka doprava 4">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Šipka doprava 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Obdélník 8"/>
          <p:cNvSpPr/>
          <p:nvPr/>
        </p:nvSpPr>
        <p:spPr>
          <a:xfrm>
            <a:off x="3143240" y="1000108"/>
            <a:ext cx="5786478" cy="584775"/>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Mušketýři – realita a fikce </a:t>
            </a:r>
            <a:endParaRPr lang="cs-CZ" sz="32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pic>
        <p:nvPicPr>
          <p:cNvPr id="1026" name="Picture 2" descr="http://upload.wikimedia.org/wikipedia/commons/5/5d/Altblau_regiment_musketeer.jpg"/>
          <p:cNvPicPr>
            <a:picLocks noChangeAspect="1" noChangeArrowheads="1"/>
          </p:cNvPicPr>
          <p:nvPr/>
        </p:nvPicPr>
        <p:blipFill>
          <a:blip r:embed="rId4" cstate="email"/>
          <a:srcRect/>
          <a:stretch>
            <a:fillRect/>
          </a:stretch>
        </p:blipFill>
        <p:spPr bwMode="auto">
          <a:xfrm>
            <a:off x="0" y="642894"/>
            <a:ext cx="3342786" cy="6215106"/>
          </a:xfrm>
          <a:prstGeom prst="ellipse">
            <a:avLst/>
          </a:prstGeom>
          <a:ln>
            <a:noFill/>
          </a:ln>
          <a:effectLst>
            <a:softEdge rad="112500"/>
          </a:effectLst>
        </p:spPr>
      </p:pic>
      <p:sp>
        <p:nvSpPr>
          <p:cNvPr id="12" name="Zástupný symbol pro obsah 2"/>
          <p:cNvSpPr txBox="1">
            <a:spLocks/>
          </p:cNvSpPr>
          <p:nvPr/>
        </p:nvSpPr>
        <p:spPr>
          <a:xfrm>
            <a:off x="3143240" y="1714488"/>
            <a:ext cx="5786478" cy="171451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kumimoji="0" lang="cs-CZ" sz="3600" b="1" i="0" u="none" strike="noStrike" kern="1200" cap="none" spc="0" normalizeH="0" baseline="0" noProof="0" dirty="0" smtClean="0">
                <a:ln>
                  <a:noFill/>
                </a:ln>
                <a:uLnTx/>
                <a:uFillTx/>
                <a:latin typeface="Monotype Corsiva" pitchFamily="66" charset="0"/>
              </a:rPr>
              <a:t>1.</a:t>
            </a:r>
            <a:r>
              <a:rPr kumimoji="0" lang="cs-CZ" sz="3600" b="1" i="0" u="none" strike="noStrike" kern="1200" cap="none" spc="0" normalizeH="0" noProof="0" dirty="0" smtClean="0">
                <a:ln>
                  <a:noFill/>
                </a:ln>
                <a:uLnTx/>
                <a:uFillTx/>
                <a:latin typeface="Monotype Corsiva" pitchFamily="66" charset="0"/>
              </a:rPr>
              <a:t> Individuální řešení. Např. odvaha, obětavost, lidskost, neohroženost, smysl  pro čest …</a:t>
            </a:r>
            <a:endParaRPr kumimoji="0" lang="cs-CZ" sz="3600" b="1" i="0" u="sng" strike="noStrike" kern="1200" cap="none" spc="0" normalizeH="0" baseline="0" noProof="0" dirty="0">
              <a:ln>
                <a:noFill/>
              </a:ln>
              <a:uLnTx/>
              <a:uFillTx/>
              <a:latin typeface="Monotype Corsiva" pitchFamily="66" charset="0"/>
            </a:endParaRPr>
          </a:p>
        </p:txBody>
      </p:sp>
      <p:sp>
        <p:nvSpPr>
          <p:cNvPr id="13" name="Zástupný symbol pro obsah 2"/>
          <p:cNvSpPr txBox="1">
            <a:spLocks/>
          </p:cNvSpPr>
          <p:nvPr/>
        </p:nvSpPr>
        <p:spPr>
          <a:xfrm>
            <a:off x="3071802" y="3643314"/>
            <a:ext cx="5786478" cy="228601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200" b="1" dirty="0" smtClean="0">
                <a:latin typeface="Monotype Corsiva" pitchFamily="66" charset="0"/>
              </a:rPr>
              <a:t>2. Bylo nás pět; </a:t>
            </a:r>
            <a:r>
              <a:rPr lang="cs-CZ" sz="3200" b="1" dirty="0" err="1" smtClean="0">
                <a:latin typeface="Monotype Corsiva" pitchFamily="66" charset="0"/>
              </a:rPr>
              <a:t>Vinnetou</a:t>
            </a:r>
            <a:r>
              <a:rPr lang="cs-CZ" sz="3200" b="1" dirty="0" smtClean="0">
                <a:latin typeface="Monotype Corsiva" pitchFamily="66" charset="0"/>
              </a:rPr>
              <a:t>; </a:t>
            </a:r>
            <a:r>
              <a:rPr lang="cs-CZ" sz="3200" b="1" dirty="0" err="1" smtClean="0">
                <a:latin typeface="Monotype Corsiva" pitchFamily="66" charset="0"/>
              </a:rPr>
              <a:t>Ivanhoe</a:t>
            </a:r>
            <a:r>
              <a:rPr lang="cs-CZ" sz="3200" b="1" dirty="0" smtClean="0">
                <a:latin typeface="Monotype Corsiva" pitchFamily="66" charset="0"/>
              </a:rPr>
              <a:t>, Robin Hood; ;Tři kamarádi; Cesta zpátky; Ohněm a mečem; Tři kamarádi,</a:t>
            </a:r>
          </a:p>
          <a:p>
            <a:pPr lvl="0">
              <a:spcBef>
                <a:spcPct val="20000"/>
              </a:spcBef>
            </a:pPr>
            <a:r>
              <a:rPr kumimoji="0" lang="cs-CZ" sz="3200" b="1" i="0" u="none" strike="noStrike" kern="1200" cap="none" spc="0" normalizeH="0" baseline="0" noProof="0" dirty="0" smtClean="0">
                <a:ln>
                  <a:noFill/>
                </a:ln>
                <a:uLnTx/>
                <a:uFillTx/>
                <a:latin typeface="Monotype Corsiva" pitchFamily="66" charset="0"/>
              </a:rPr>
              <a:t>Rychlé šípy,</a:t>
            </a:r>
            <a:r>
              <a:rPr kumimoji="0" lang="cs-CZ" sz="3200" b="1" i="0" u="none" strike="noStrike" kern="1200" cap="none" spc="0" normalizeH="0" noProof="0" dirty="0" smtClean="0">
                <a:ln>
                  <a:noFill/>
                </a:ln>
                <a:uLnTx/>
                <a:uFillTx/>
                <a:latin typeface="Monotype Corsiva" pitchFamily="66" charset="0"/>
              </a:rPr>
              <a:t> Dva roky prázdnin …</a:t>
            </a:r>
            <a:endParaRPr kumimoji="0" lang="cs-CZ" sz="3600" b="1" i="0" u="none" strike="noStrike" kern="1200" cap="none" spc="0" normalizeH="0" baseline="0" noProof="0" dirty="0">
              <a:ln>
                <a:noFill/>
              </a:ln>
              <a:uLnTx/>
              <a:uFillTx/>
              <a:latin typeface="Monotype Corsiva" pitchFamily="66" charset="0"/>
            </a:endParaRPr>
          </a:p>
        </p:txBody>
      </p:sp>
    </p:spTree>
  </p:cSld>
  <p:clrMapOvr>
    <a:masterClrMapping/>
  </p:clrMapOvr>
  <p:transition spd="slow">
    <p:cu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4000"/>
            <a:lum/>
          </a:blip>
          <a:srcRect/>
          <a:stretch>
            <a:fillRect l="-6000"/>
          </a:stretch>
        </a:blipFill>
        <a:effectLst/>
      </p:bgPr>
    </p:bg>
    <p:spTree>
      <p:nvGrpSpPr>
        <p:cNvPr id="1" name=""/>
        <p:cNvGrpSpPr/>
        <p:nvPr/>
      </p:nvGrpSpPr>
      <p:grpSpPr>
        <a:xfrm>
          <a:off x="0" y="0"/>
          <a:ext cx="0" cy="0"/>
          <a:chOff x="0" y="0"/>
          <a:chExt cx="0" cy="0"/>
        </a:xfrm>
      </p:grpSpPr>
      <p:sp>
        <p:nvSpPr>
          <p:cNvPr id="5" name="Šipka doprava 4">
            <a:hlinkClick r:id="rId3" action="ppaction://hlinksldjump"/>
          </p:cNvPr>
          <p:cNvSpPr/>
          <p:nvPr/>
        </p:nvSpPr>
        <p:spPr>
          <a:xfrm rot="10800000">
            <a:off x="7643834" y="57148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Šipka doprava 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Obdélník 8"/>
          <p:cNvSpPr/>
          <p:nvPr/>
        </p:nvSpPr>
        <p:spPr>
          <a:xfrm>
            <a:off x="1785918" y="285728"/>
            <a:ext cx="5715041" cy="1200329"/>
          </a:xfrm>
          <a:prstGeom prst="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Vyluštěte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přesmyčky</a:t>
            </a:r>
            <a:r>
              <a:rPr lang="cs-CZ" sz="3600" b="1" dirty="0" smtClean="0">
                <a:effectLst>
                  <a:outerShdw blurRad="38100" dist="38100" dir="2700000" algn="tl">
                    <a:srgbClr val="000000">
                      <a:alpha val="43137"/>
                    </a:srgbClr>
                  </a:outerShdw>
                </a:effectLst>
                <a:latin typeface="Monotype Corsiva" pitchFamily="66" charset="0"/>
              </a:rPr>
              <a:t> a doplňte k hrdinům děl správné tituly.</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3786182" y="3214686"/>
            <a:ext cx="1643074" cy="1500198"/>
          </a:xfrm>
          <a:prstGeom prst="sun">
            <a:avLst/>
          </a:prstGeom>
          <a:gradFill>
            <a:gsLst>
              <a:gs pos="0">
                <a:schemeClr val="accent1">
                  <a:lumMod val="40000"/>
                  <a:lumOff val="60000"/>
                </a:schemeClr>
              </a:gs>
              <a:gs pos="50000">
                <a:schemeClr val="bg1">
                  <a:lumMod val="85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2" name="Zaoblený obdélník 11"/>
          <p:cNvSpPr/>
          <p:nvPr/>
        </p:nvSpPr>
        <p:spPr>
          <a:xfrm>
            <a:off x="428596" y="2285992"/>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Rothops</a:t>
            </a:r>
            <a:endParaRPr lang="cs-CZ" sz="3600" b="1" dirty="0">
              <a:solidFill>
                <a:srgbClr val="C00000"/>
              </a:solidFill>
              <a:effectLst>
                <a:outerShdw blurRad="38100" dist="38100" dir="2700000" algn="tl">
                  <a:srgbClr val="000000">
                    <a:alpha val="43137"/>
                  </a:srgbClr>
                </a:outerShdw>
              </a:effectLst>
            </a:endParaRPr>
          </a:p>
        </p:txBody>
      </p:sp>
      <p:sp>
        <p:nvSpPr>
          <p:cNvPr id="13" name="Zaoblený obdélník 12"/>
          <p:cNvSpPr/>
          <p:nvPr/>
        </p:nvSpPr>
        <p:spPr>
          <a:xfrm>
            <a:off x="5143504" y="2285992"/>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Lieucheri</a:t>
            </a:r>
            <a:endParaRPr lang="cs-CZ" sz="3600" b="1" dirty="0">
              <a:solidFill>
                <a:srgbClr val="C00000"/>
              </a:solidFill>
              <a:effectLst>
                <a:outerShdw blurRad="38100" dist="38100" dir="2700000" algn="tl">
                  <a:srgbClr val="000000">
                    <a:alpha val="43137"/>
                  </a:srgbClr>
                </a:outerShdw>
              </a:effectLst>
            </a:endParaRPr>
          </a:p>
        </p:txBody>
      </p:sp>
      <p:sp>
        <p:nvSpPr>
          <p:cNvPr id="14" name="Zaoblený obdélník 13"/>
          <p:cNvSpPr/>
          <p:nvPr/>
        </p:nvSpPr>
        <p:spPr>
          <a:xfrm>
            <a:off x="428596" y="4857760"/>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Marais</a:t>
            </a:r>
            <a:endParaRPr lang="cs-CZ" sz="3600" b="1" dirty="0">
              <a:solidFill>
                <a:srgbClr val="C00000"/>
              </a:solidFill>
              <a:effectLst>
                <a:outerShdw blurRad="38100" dist="38100" dir="2700000" algn="tl">
                  <a:srgbClr val="000000">
                    <a:alpha val="43137"/>
                  </a:srgbClr>
                </a:outerShdw>
              </a:effectLst>
            </a:endParaRPr>
          </a:p>
        </p:txBody>
      </p:sp>
      <p:sp>
        <p:nvSpPr>
          <p:cNvPr id="16" name="Zaoblený obdélník 15"/>
          <p:cNvSpPr/>
          <p:nvPr/>
        </p:nvSpPr>
        <p:spPr>
          <a:xfrm>
            <a:off x="5214942" y="4786322"/>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Togarm</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4000"/>
            <a:lum/>
          </a:blip>
          <a:srcRect/>
          <a:stretch>
            <a:fillRect l="-6000"/>
          </a:stretch>
        </a:blipFill>
        <a:effectLst/>
      </p:bgPr>
    </p:bg>
    <p:spTree>
      <p:nvGrpSpPr>
        <p:cNvPr id="1" name=""/>
        <p:cNvGrpSpPr/>
        <p:nvPr/>
      </p:nvGrpSpPr>
      <p:grpSpPr>
        <a:xfrm>
          <a:off x="0" y="0"/>
          <a:ext cx="0" cy="0"/>
          <a:chOff x="0" y="0"/>
          <a:chExt cx="0" cy="0"/>
        </a:xfrm>
      </p:grpSpPr>
      <p:sp>
        <p:nvSpPr>
          <p:cNvPr id="10" name="Šipka doprava 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Slunce 10"/>
          <p:cNvSpPr/>
          <p:nvPr/>
        </p:nvSpPr>
        <p:spPr>
          <a:xfrm>
            <a:off x="3786182" y="3214686"/>
            <a:ext cx="1643074" cy="1500198"/>
          </a:xfrm>
          <a:prstGeom prst="sun">
            <a:avLst/>
          </a:prstGeom>
          <a:gradFill>
            <a:gsLst>
              <a:gs pos="0">
                <a:schemeClr val="accent1">
                  <a:lumMod val="40000"/>
                  <a:lumOff val="60000"/>
                </a:schemeClr>
              </a:gs>
              <a:gs pos="50000">
                <a:schemeClr val="bg1">
                  <a:lumMod val="85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2" name="Zaoblený obdélník 11"/>
          <p:cNvSpPr/>
          <p:nvPr/>
        </p:nvSpPr>
        <p:spPr>
          <a:xfrm>
            <a:off x="428596" y="2285992"/>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Porthos</a:t>
            </a:r>
            <a:endParaRPr lang="cs-CZ" sz="3600" b="1" dirty="0">
              <a:solidFill>
                <a:srgbClr val="C00000"/>
              </a:solidFill>
              <a:effectLst>
                <a:outerShdw blurRad="38100" dist="38100" dir="2700000" algn="tl">
                  <a:srgbClr val="000000">
                    <a:alpha val="43137"/>
                  </a:srgbClr>
                </a:outerShdw>
              </a:effectLst>
            </a:endParaRPr>
          </a:p>
        </p:txBody>
      </p:sp>
      <p:sp>
        <p:nvSpPr>
          <p:cNvPr id="13" name="Zaoblený obdélník 12"/>
          <p:cNvSpPr/>
          <p:nvPr/>
        </p:nvSpPr>
        <p:spPr>
          <a:xfrm>
            <a:off x="5143504" y="2285992"/>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Richelieu</a:t>
            </a:r>
            <a:endParaRPr lang="cs-CZ" sz="3600" b="1" dirty="0">
              <a:solidFill>
                <a:srgbClr val="C00000"/>
              </a:solidFill>
              <a:effectLst>
                <a:outerShdw blurRad="38100" dist="38100" dir="2700000" algn="tl">
                  <a:srgbClr val="000000">
                    <a:alpha val="43137"/>
                  </a:srgbClr>
                </a:outerShdw>
              </a:effectLst>
            </a:endParaRPr>
          </a:p>
        </p:txBody>
      </p:sp>
      <p:sp>
        <p:nvSpPr>
          <p:cNvPr id="14" name="Zaoblený obdélník 13"/>
          <p:cNvSpPr/>
          <p:nvPr/>
        </p:nvSpPr>
        <p:spPr>
          <a:xfrm>
            <a:off x="428596" y="4857760"/>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Aramis</a:t>
            </a:r>
            <a:endParaRPr lang="cs-CZ" sz="3600" b="1" dirty="0">
              <a:solidFill>
                <a:srgbClr val="C00000"/>
              </a:solidFill>
              <a:effectLst>
                <a:outerShdw blurRad="38100" dist="38100" dir="2700000" algn="tl">
                  <a:srgbClr val="000000">
                    <a:alpha val="43137"/>
                  </a:srgbClr>
                </a:outerShdw>
              </a:effectLst>
            </a:endParaRPr>
          </a:p>
        </p:txBody>
      </p:sp>
      <p:sp>
        <p:nvSpPr>
          <p:cNvPr id="16" name="Zaoblený obdélník 15"/>
          <p:cNvSpPr/>
          <p:nvPr/>
        </p:nvSpPr>
        <p:spPr>
          <a:xfrm>
            <a:off x="5214942" y="4786322"/>
            <a:ext cx="3714776" cy="785818"/>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Margot</a:t>
            </a:r>
            <a:endParaRPr lang="cs-CZ" sz="3600" b="1" dirty="0">
              <a:solidFill>
                <a:srgbClr val="C00000"/>
              </a:solidFill>
              <a:effectLst>
                <a:outerShdw blurRad="38100" dist="38100" dir="2700000" algn="tl">
                  <a:srgbClr val="000000">
                    <a:alpha val="43137"/>
                  </a:srgbClr>
                </a:outerShdw>
              </a:effectLst>
            </a:endParaRPr>
          </a:p>
        </p:txBody>
      </p:sp>
      <p:sp>
        <p:nvSpPr>
          <p:cNvPr id="15" name="Zaoblený obdélník 14"/>
          <p:cNvSpPr/>
          <p:nvPr/>
        </p:nvSpPr>
        <p:spPr>
          <a:xfrm>
            <a:off x="642910" y="5929330"/>
            <a:ext cx="6429420" cy="714380"/>
          </a:xfrm>
          <a:prstGeom prst="round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C00000"/>
                </a:solidFill>
                <a:effectLst>
                  <a:outerShdw blurRad="38100" dist="38100" dir="2700000" algn="tl">
                    <a:srgbClr val="000000">
                      <a:alpha val="43137"/>
                    </a:srgbClr>
                  </a:outerShdw>
                </a:effectLst>
              </a:rPr>
              <a:t>Díla - Tři mušketýři, Královna </a:t>
            </a:r>
            <a:r>
              <a:rPr lang="cs-CZ" sz="2800" b="1" dirty="0" err="1" smtClean="0">
                <a:solidFill>
                  <a:srgbClr val="C00000"/>
                </a:solidFill>
                <a:effectLst>
                  <a:outerShdw blurRad="38100" dist="38100" dir="2700000" algn="tl">
                    <a:srgbClr val="000000">
                      <a:alpha val="43137"/>
                    </a:srgbClr>
                  </a:outerShdw>
                </a:effectLst>
              </a:rPr>
              <a:t>Margot</a:t>
            </a:r>
            <a:r>
              <a:rPr lang="cs-CZ" sz="2800" b="1" dirty="0" smtClean="0">
                <a:solidFill>
                  <a:srgbClr val="C00000"/>
                </a:solidFill>
                <a:effectLst>
                  <a:outerShdw blurRad="38100" dist="38100" dir="2700000" algn="tl">
                    <a:srgbClr val="000000">
                      <a:alpha val="43137"/>
                    </a:srgbClr>
                  </a:outerShdw>
                </a:effectLst>
              </a:rPr>
              <a:t>.</a:t>
            </a:r>
            <a:endParaRPr lang="cs-CZ" sz="2800" b="1" dirty="0">
              <a:solidFill>
                <a:srgbClr val="C00000"/>
              </a:solidFill>
              <a:effectLst>
                <a:outerShdw blurRad="38100" dist="38100" dir="2700000" algn="tl">
                  <a:srgbClr val="000000">
                    <a:alpha val="43137"/>
                  </a:srgbClr>
                </a:outerShdw>
              </a:effectLst>
            </a:endParaRPr>
          </a:p>
        </p:txBody>
      </p:sp>
      <p:sp>
        <p:nvSpPr>
          <p:cNvPr id="17" name="Obdélník 16"/>
          <p:cNvSpPr/>
          <p:nvPr/>
        </p:nvSpPr>
        <p:spPr>
          <a:xfrm>
            <a:off x="1785918" y="285728"/>
            <a:ext cx="5715041" cy="1200329"/>
          </a:xfrm>
          <a:prstGeom prst="rect">
            <a:avLst/>
          </a:prstGeom>
          <a:gradFill>
            <a:gsLst>
              <a:gs pos="10000">
                <a:schemeClr val="tx2">
                  <a:lumMod val="60000"/>
                  <a:lumOff val="40000"/>
                </a:schemeClr>
              </a:gs>
              <a:gs pos="50000">
                <a:schemeClr val="bg1">
                  <a:lumMod val="85000"/>
                </a:schemeClr>
              </a:gs>
              <a:gs pos="100000">
                <a:schemeClr val="accent1">
                  <a:tint val="23500"/>
                  <a:satMod val="16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Vyluštěte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přesmyčky</a:t>
            </a:r>
            <a:r>
              <a:rPr lang="cs-CZ" sz="3600" b="1" dirty="0" smtClean="0">
                <a:effectLst>
                  <a:outerShdw blurRad="38100" dist="38100" dir="2700000" algn="tl">
                    <a:srgbClr val="000000">
                      <a:alpha val="43137"/>
                    </a:srgbClr>
                  </a:outerShdw>
                </a:effectLst>
                <a:latin typeface="Monotype Corsiva" pitchFamily="66" charset="0"/>
              </a:rPr>
              <a:t> a doplňte k hrdinům děl správné tituly.</a:t>
            </a:r>
            <a:endParaRPr lang="cs-CZ" sz="3600" b="1" dirty="0">
              <a:effectLst>
                <a:outerShdw blurRad="38100" dist="38100" dir="2700000" algn="tl">
                  <a:srgbClr val="000000">
                    <a:alpha val="43137"/>
                  </a:srgbClr>
                </a:outerShdw>
              </a:effectLst>
              <a:latin typeface="Monotype Corsiva" pitchFamily="66" charset="0"/>
            </a:endParaRPr>
          </a:p>
        </p:txBody>
      </p:sp>
      <p:sp>
        <p:nvSpPr>
          <p:cNvPr id="18" name="Šipka doprava 17">
            <a:hlinkClick r:id="rId3" action="ppaction://hlinksldjump"/>
          </p:cNvPr>
          <p:cNvSpPr/>
          <p:nvPr/>
        </p:nvSpPr>
        <p:spPr>
          <a:xfrm rot="10800000">
            <a:off x="7643834" y="571480"/>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Obdélník 3"/>
          <p:cNvSpPr/>
          <p:nvPr/>
        </p:nvSpPr>
        <p:spPr>
          <a:xfrm>
            <a:off x="214282" y="1357298"/>
            <a:ext cx="8643998" cy="646331"/>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Určete správnost tvrzení, chybná opravte </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14282" y="2428868"/>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dirty="0" smtClean="0">
                <a:latin typeface="Monotype Corsiva" pitchFamily="66" charset="0"/>
              </a:rPr>
              <a:t>A  Dílo AD st. bylo ovlivněno realismem.    ano - ne</a:t>
            </a:r>
            <a:endParaRPr kumimoji="0" lang="cs-CZ" sz="3600" i="0" u="none" strike="noStrike" kern="1200" cap="none" spc="0" normalizeH="0" baseline="0" noProof="0" dirty="0">
              <a:ln>
                <a:noFill/>
              </a:ln>
              <a:uLnTx/>
              <a:uFillTx/>
              <a:latin typeface="Monotype Corsiva" pitchFamily="66" charset="0"/>
            </a:endParaRPr>
          </a:p>
        </p:txBody>
      </p:sp>
      <p:sp>
        <p:nvSpPr>
          <p:cNvPr id="9" name="Zástupný symbol pro obsah 2"/>
          <p:cNvSpPr txBox="1">
            <a:spLocks/>
          </p:cNvSpPr>
          <p:nvPr/>
        </p:nvSpPr>
        <p:spPr>
          <a:xfrm>
            <a:off x="214282" y="3286124"/>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kumimoji="0" lang="cs-CZ" sz="3600" i="0" u="none" strike="noStrike" kern="1200" cap="none" spc="0" normalizeH="0" baseline="0" noProof="0" dirty="0" smtClean="0">
                <a:ln>
                  <a:noFill/>
                </a:ln>
                <a:uLnTx/>
                <a:uFillTx/>
                <a:latin typeface="Monotype Corsiva" pitchFamily="66" charset="0"/>
              </a:rPr>
              <a:t>B  Tři mušketýři</a:t>
            </a:r>
            <a:r>
              <a:rPr kumimoji="0" lang="cs-CZ" sz="3600" i="0" u="none" strike="noStrike" kern="1200" cap="none" spc="0" normalizeH="0" noProof="0" dirty="0" smtClean="0">
                <a:ln>
                  <a:noFill/>
                </a:ln>
                <a:uLnTx/>
                <a:uFillTx/>
                <a:latin typeface="Monotype Corsiva" pitchFamily="66" charset="0"/>
              </a:rPr>
              <a:t> byli ve skutečnosti čtyři.    </a:t>
            </a:r>
            <a:r>
              <a:rPr lang="cs-CZ" sz="3600" dirty="0" smtClean="0">
                <a:latin typeface="Monotype Corsiva" pitchFamily="66" charset="0"/>
              </a:rPr>
              <a:t>a</a:t>
            </a:r>
            <a:r>
              <a:rPr kumimoji="0" lang="cs-CZ" sz="3600" i="0" u="none" strike="noStrike" kern="1200" cap="none" spc="0" normalizeH="0" noProof="0" dirty="0" smtClean="0">
                <a:ln>
                  <a:noFill/>
                </a:ln>
                <a:uLnTx/>
                <a:uFillTx/>
                <a:latin typeface="Monotype Corsiva" pitchFamily="66" charset="0"/>
              </a:rPr>
              <a:t>no - ne</a:t>
            </a:r>
            <a:endParaRPr kumimoji="0" lang="cs-CZ" sz="3600" i="0" u="none" strike="noStrike" kern="1200" cap="none" spc="0" normalizeH="0" baseline="0" noProof="0" dirty="0">
              <a:ln>
                <a:noFill/>
              </a:ln>
              <a:uLnTx/>
              <a:uFillTx/>
              <a:latin typeface="Monotype Corsiva" pitchFamily="66" charset="0"/>
            </a:endParaRPr>
          </a:p>
        </p:txBody>
      </p:sp>
      <p:sp>
        <p:nvSpPr>
          <p:cNvPr id="11" name="Zástupný symbol pro obsah 2"/>
          <p:cNvSpPr txBox="1">
            <a:spLocks/>
          </p:cNvSpPr>
          <p:nvPr/>
        </p:nvSpPr>
        <p:spPr>
          <a:xfrm>
            <a:off x="214282" y="4143380"/>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kumimoji="0" lang="cs-CZ" sz="3600" i="0" u="none" strike="noStrike" kern="1200" cap="none" spc="0" normalizeH="0" baseline="0" noProof="0" dirty="0" smtClean="0">
                <a:ln>
                  <a:noFill/>
                </a:ln>
                <a:uLnTx/>
                <a:uFillTx/>
                <a:latin typeface="Monotype Corsiva" pitchFamily="66" charset="0"/>
              </a:rPr>
              <a:t>C  Dílo AD st.</a:t>
            </a:r>
            <a:r>
              <a:rPr kumimoji="0" lang="cs-CZ" sz="3600" i="0" u="none" strike="noStrike" kern="1200" cap="none" spc="0" normalizeH="0" noProof="0" dirty="0" smtClean="0">
                <a:ln>
                  <a:noFill/>
                </a:ln>
                <a:uLnTx/>
                <a:uFillTx/>
                <a:latin typeface="Monotype Corsiva" pitchFamily="66" charset="0"/>
              </a:rPr>
              <a:t> </a:t>
            </a:r>
            <a:r>
              <a:rPr lang="cs-CZ" sz="3600" dirty="0" smtClean="0">
                <a:latin typeface="Monotype Corsiva" pitchFamily="66" charset="0"/>
              </a:rPr>
              <a:t>č</a:t>
            </a:r>
            <a:r>
              <a:rPr kumimoji="0" lang="cs-CZ" sz="3600" i="0" u="none" strike="noStrike" kern="1200" cap="none" spc="0" normalizeH="0" noProof="0" dirty="0" err="1" smtClean="0">
                <a:ln>
                  <a:noFill/>
                </a:ln>
                <a:uLnTx/>
                <a:uFillTx/>
                <a:latin typeface="Monotype Corsiva" pitchFamily="66" charset="0"/>
              </a:rPr>
              <a:t>ítá</a:t>
            </a:r>
            <a:r>
              <a:rPr kumimoji="0" lang="cs-CZ" sz="3600" i="0" u="none" strike="noStrike" kern="1200" cap="none" spc="0" normalizeH="0" noProof="0" dirty="0" smtClean="0">
                <a:ln>
                  <a:noFill/>
                </a:ln>
                <a:uLnTx/>
                <a:uFillTx/>
                <a:latin typeface="Monotype Corsiva" pitchFamily="66" charset="0"/>
              </a:rPr>
              <a:t> na</a:t>
            </a:r>
            <a:r>
              <a:rPr lang="cs-CZ" sz="3600" dirty="0" smtClean="0">
                <a:latin typeface="Monotype Corsiva" pitchFamily="66" charset="0"/>
              </a:rPr>
              <a:t>  </a:t>
            </a:r>
            <a:r>
              <a:rPr kumimoji="0" lang="cs-CZ" sz="3600" i="0" u="none" strike="noStrike" kern="1200" cap="none" spc="0" normalizeH="0" baseline="0" noProof="0" dirty="0" smtClean="0">
                <a:ln>
                  <a:noFill/>
                </a:ln>
                <a:uLnTx/>
                <a:uFillTx/>
                <a:latin typeface="Monotype Corsiva" pitchFamily="66" charset="0"/>
              </a:rPr>
              <a:t>tři sta svazků.         ano - ne</a:t>
            </a:r>
            <a:endParaRPr kumimoji="0" lang="cs-CZ" sz="3600" i="0" u="none" strike="noStrike" kern="1200" cap="none" spc="0" normalizeH="0" baseline="0" noProof="0" dirty="0">
              <a:ln>
                <a:noFill/>
              </a:ln>
              <a:uLnTx/>
              <a:uFillTx/>
              <a:latin typeface="Monotype Corsiva" pitchFamily="66" charset="0"/>
            </a:endParaRPr>
          </a:p>
        </p:txBody>
      </p:sp>
      <p:sp>
        <p:nvSpPr>
          <p:cNvPr id="12" name="Zástupný symbol pro obsah 2"/>
          <p:cNvSpPr txBox="1">
            <a:spLocks/>
          </p:cNvSpPr>
          <p:nvPr/>
        </p:nvSpPr>
        <p:spPr>
          <a:xfrm>
            <a:off x="214282" y="5072074"/>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dirty="0" smtClean="0">
                <a:latin typeface="Monotype Corsiva" pitchFamily="66" charset="0"/>
              </a:rPr>
              <a:t>D Předkové spisovatele pocházeli z Filipín. ano -ne</a:t>
            </a:r>
            <a:endParaRPr kumimoji="0" lang="cs-CZ" sz="3600" i="0" u="none" strike="noStrike" kern="1200" cap="none" spc="0" normalizeH="0" baseline="0" noProof="0" dirty="0">
              <a:ln>
                <a:noFill/>
              </a:ln>
              <a:uLnTx/>
              <a:uFillTx/>
              <a:latin typeface="Monotype Corsiva" pitchFamily="66" charset="0"/>
            </a:endParaRPr>
          </a:p>
        </p:txBody>
      </p:sp>
      <p:sp>
        <p:nvSpPr>
          <p:cNvPr id="13" name="Šipka doprava 12">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Šipka doprava 13">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6000"/>
          </a:stretch>
        </a:blipFill>
        <a:effectLst/>
      </p:bgPr>
    </p:bg>
    <p:spTree>
      <p:nvGrpSpPr>
        <p:cNvPr id="1" name=""/>
        <p:cNvGrpSpPr/>
        <p:nvPr/>
      </p:nvGrpSpPr>
      <p:grpSpPr>
        <a:xfrm>
          <a:off x="0" y="0"/>
          <a:ext cx="0" cy="0"/>
          <a:chOff x="0" y="0"/>
          <a:chExt cx="0" cy="0"/>
        </a:xfrm>
      </p:grpSpPr>
      <p:sp>
        <p:nvSpPr>
          <p:cNvPr id="4" name="Obdélník 3"/>
          <p:cNvSpPr/>
          <p:nvPr/>
        </p:nvSpPr>
        <p:spPr>
          <a:xfrm>
            <a:off x="214282" y="1357298"/>
            <a:ext cx="8643998" cy="646331"/>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Určete správnost tvrzení, chybná opravte </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14282" y="2428868"/>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dirty="0" smtClean="0">
                <a:latin typeface="Monotype Corsiva" pitchFamily="66" charset="0"/>
              </a:rPr>
              <a:t>A  Dílo AD st. bylo ovlivněno </a:t>
            </a:r>
            <a:r>
              <a:rPr lang="cs-CZ" sz="3600" dirty="0" smtClean="0">
                <a:solidFill>
                  <a:srgbClr val="C00000"/>
                </a:solidFill>
                <a:latin typeface="Monotype Corsiva" pitchFamily="66" charset="0"/>
              </a:rPr>
              <a:t>romantismem.</a:t>
            </a:r>
            <a:endParaRPr kumimoji="0" lang="cs-CZ" sz="3600" i="0" u="none" strike="noStrike" kern="1200" cap="none" spc="0" normalizeH="0" baseline="0" noProof="0" dirty="0">
              <a:ln>
                <a:noFill/>
              </a:ln>
              <a:solidFill>
                <a:srgbClr val="C00000"/>
              </a:solidFill>
              <a:uLnTx/>
              <a:uFillTx/>
              <a:latin typeface="Monotype Corsiva" pitchFamily="66" charset="0"/>
            </a:endParaRPr>
          </a:p>
        </p:txBody>
      </p:sp>
      <p:sp>
        <p:nvSpPr>
          <p:cNvPr id="9" name="Zástupný symbol pro obsah 2"/>
          <p:cNvSpPr txBox="1">
            <a:spLocks/>
          </p:cNvSpPr>
          <p:nvPr/>
        </p:nvSpPr>
        <p:spPr>
          <a:xfrm>
            <a:off x="214282" y="3286124"/>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kumimoji="0" lang="cs-CZ" sz="3600" i="0" u="none" strike="noStrike" kern="1200" cap="none" spc="0" normalizeH="0" baseline="0" noProof="0" dirty="0" smtClean="0">
                <a:ln>
                  <a:noFill/>
                </a:ln>
                <a:uLnTx/>
                <a:uFillTx/>
                <a:latin typeface="Monotype Corsiva" pitchFamily="66" charset="0"/>
              </a:rPr>
              <a:t>B  Tři mušketýři</a:t>
            </a:r>
            <a:r>
              <a:rPr kumimoji="0" lang="cs-CZ" sz="3600" i="0" u="none" strike="noStrike" kern="1200" cap="none" spc="0" normalizeH="0" noProof="0" dirty="0" smtClean="0">
                <a:ln>
                  <a:noFill/>
                </a:ln>
                <a:uLnTx/>
                <a:uFillTx/>
                <a:latin typeface="Monotype Corsiva" pitchFamily="66" charset="0"/>
              </a:rPr>
              <a:t> byli ve skutečnosti čtyři.    </a:t>
            </a:r>
            <a:endParaRPr kumimoji="0" lang="cs-CZ" sz="3600" i="0" u="none" strike="noStrike" kern="1200" cap="none" spc="0" normalizeH="0" baseline="0" noProof="0" dirty="0">
              <a:ln>
                <a:noFill/>
              </a:ln>
              <a:uLnTx/>
              <a:uFillTx/>
              <a:latin typeface="Monotype Corsiva" pitchFamily="66" charset="0"/>
            </a:endParaRPr>
          </a:p>
        </p:txBody>
      </p:sp>
      <p:sp>
        <p:nvSpPr>
          <p:cNvPr id="11" name="Zástupný symbol pro obsah 2"/>
          <p:cNvSpPr txBox="1">
            <a:spLocks/>
          </p:cNvSpPr>
          <p:nvPr/>
        </p:nvSpPr>
        <p:spPr>
          <a:xfrm>
            <a:off x="214282" y="4143380"/>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kumimoji="0" lang="cs-CZ" sz="3600" i="0" u="none" strike="noStrike" kern="1200" cap="none" spc="0" normalizeH="0" baseline="0" noProof="0" dirty="0" smtClean="0">
                <a:ln>
                  <a:noFill/>
                </a:ln>
                <a:uLnTx/>
                <a:uFillTx/>
                <a:latin typeface="Monotype Corsiva" pitchFamily="66" charset="0"/>
              </a:rPr>
              <a:t>C  Dílo AD st.</a:t>
            </a:r>
            <a:r>
              <a:rPr kumimoji="0" lang="cs-CZ" sz="3600" i="0" u="none" strike="noStrike" kern="1200" cap="none" spc="0" normalizeH="0" noProof="0" dirty="0" smtClean="0">
                <a:ln>
                  <a:noFill/>
                </a:ln>
                <a:uLnTx/>
                <a:uFillTx/>
                <a:latin typeface="Monotype Corsiva" pitchFamily="66" charset="0"/>
              </a:rPr>
              <a:t> </a:t>
            </a:r>
            <a:r>
              <a:rPr lang="cs-CZ" sz="3600" dirty="0" smtClean="0">
                <a:latin typeface="Monotype Corsiva" pitchFamily="66" charset="0"/>
              </a:rPr>
              <a:t>č</a:t>
            </a:r>
            <a:r>
              <a:rPr kumimoji="0" lang="cs-CZ" sz="3600" i="0" u="none" strike="noStrike" kern="1200" cap="none" spc="0" normalizeH="0" noProof="0" dirty="0" err="1" smtClean="0">
                <a:ln>
                  <a:noFill/>
                </a:ln>
                <a:uLnTx/>
                <a:uFillTx/>
                <a:latin typeface="Monotype Corsiva" pitchFamily="66" charset="0"/>
              </a:rPr>
              <a:t>ítá</a:t>
            </a:r>
            <a:r>
              <a:rPr kumimoji="0" lang="cs-CZ" sz="3600" i="0" u="none" strike="noStrike" kern="1200" cap="none" spc="0" normalizeH="0" noProof="0" dirty="0" smtClean="0">
                <a:ln>
                  <a:noFill/>
                </a:ln>
                <a:uLnTx/>
                <a:uFillTx/>
                <a:latin typeface="Monotype Corsiva" pitchFamily="66" charset="0"/>
              </a:rPr>
              <a:t> na</a:t>
            </a:r>
            <a:r>
              <a:rPr lang="cs-CZ" sz="3600" dirty="0" smtClean="0">
                <a:latin typeface="Monotype Corsiva" pitchFamily="66" charset="0"/>
              </a:rPr>
              <a:t>  </a:t>
            </a:r>
            <a:r>
              <a:rPr kumimoji="0" lang="cs-CZ" sz="3600" i="0" u="none" strike="noStrike" kern="1200" cap="none" spc="0" normalizeH="0" baseline="0" noProof="0" dirty="0" smtClean="0">
                <a:ln>
                  <a:noFill/>
                </a:ln>
                <a:uLnTx/>
                <a:uFillTx/>
                <a:latin typeface="Monotype Corsiva" pitchFamily="66" charset="0"/>
              </a:rPr>
              <a:t>tři sta svazků. </a:t>
            </a:r>
            <a:endParaRPr kumimoji="0" lang="cs-CZ" sz="3600" i="0" u="none" strike="noStrike" kern="1200" cap="none" spc="0" normalizeH="0" baseline="0" noProof="0" dirty="0">
              <a:ln>
                <a:noFill/>
              </a:ln>
              <a:uLnTx/>
              <a:uFillTx/>
              <a:latin typeface="Monotype Corsiva" pitchFamily="66" charset="0"/>
            </a:endParaRPr>
          </a:p>
        </p:txBody>
      </p:sp>
      <p:sp>
        <p:nvSpPr>
          <p:cNvPr id="12" name="Zástupný symbol pro obsah 2"/>
          <p:cNvSpPr txBox="1">
            <a:spLocks/>
          </p:cNvSpPr>
          <p:nvPr/>
        </p:nvSpPr>
        <p:spPr>
          <a:xfrm>
            <a:off x="214282" y="5072074"/>
            <a:ext cx="8643998"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lvl="0">
              <a:spcBef>
                <a:spcPct val="20000"/>
              </a:spcBef>
            </a:pPr>
            <a:r>
              <a:rPr lang="cs-CZ" sz="3600" dirty="0" smtClean="0">
                <a:latin typeface="Monotype Corsiva" pitchFamily="66" charset="0"/>
              </a:rPr>
              <a:t>D Předkové spisovatele pocházeli z </a:t>
            </a:r>
            <a:r>
              <a:rPr lang="cs-CZ" sz="3600" dirty="0" smtClean="0">
                <a:solidFill>
                  <a:srgbClr val="C00000"/>
                </a:solidFill>
                <a:latin typeface="Monotype Corsiva" pitchFamily="66" charset="0"/>
              </a:rPr>
              <a:t>Haiti.</a:t>
            </a:r>
            <a:endParaRPr kumimoji="0" lang="cs-CZ" sz="3600" i="0" u="none" strike="noStrike" kern="1200" cap="none" spc="0" normalizeH="0" baseline="0" noProof="0" dirty="0">
              <a:ln>
                <a:noFill/>
              </a:ln>
              <a:solidFill>
                <a:srgbClr val="C00000"/>
              </a:solidFill>
              <a:uLnTx/>
              <a:uFillTx/>
              <a:latin typeface="Monotype Corsiva" pitchFamily="66" charset="0"/>
            </a:endParaRPr>
          </a:p>
        </p:txBody>
      </p:sp>
      <p:sp>
        <p:nvSpPr>
          <p:cNvPr id="13" name="Šipka doprava 12">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Šipka doprava 13">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File:British Empire 1897.jpg">
            <a:hlinkClick r:id="rId2"/>
          </p:cNvPr>
          <p:cNvPicPr>
            <a:picLocks noChangeAspect="1" noChangeArrowheads="1"/>
          </p:cNvPicPr>
          <p:nvPr/>
        </p:nvPicPr>
        <p:blipFill>
          <a:blip r:embed="rId3"/>
          <a:srcRect/>
          <a:stretch>
            <a:fillRect/>
          </a:stretch>
        </p:blipFill>
        <p:spPr bwMode="auto">
          <a:xfrm>
            <a:off x="0" y="1"/>
            <a:ext cx="9144000" cy="6858000"/>
          </a:xfrm>
          <a:prstGeom prst="rect">
            <a:avLst/>
          </a:prstGeom>
          <a:noFill/>
        </p:spPr>
      </p:pic>
      <p:sp>
        <p:nvSpPr>
          <p:cNvPr id="5" name="Obdélník 4"/>
          <p:cNvSpPr/>
          <p:nvPr/>
        </p:nvSpPr>
        <p:spPr>
          <a:xfrm>
            <a:off x="285720" y="357166"/>
            <a:ext cx="5715040" cy="1200329"/>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 Dumase st. </a:t>
            </a:r>
          </a:p>
          <a:p>
            <a:pPr algn="ctr"/>
            <a:r>
              <a:rPr lang="cs-CZ" sz="36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Odhalte jména a určete stát.</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6" name="Obdélník 5"/>
          <p:cNvSpPr/>
          <p:nvPr/>
        </p:nvSpPr>
        <p:spPr>
          <a:xfrm>
            <a:off x="1285852" y="3071810"/>
            <a:ext cx="928694" cy="584775"/>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EAP</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8" name="Obdélník 7"/>
          <p:cNvSpPr/>
          <p:nvPr/>
        </p:nvSpPr>
        <p:spPr>
          <a:xfrm>
            <a:off x="5429256" y="2214554"/>
            <a:ext cx="782587" cy="523220"/>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28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ASP</a:t>
            </a:r>
            <a:endParaRPr lang="cs-CZ" sz="4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9" name="Obdélník 8"/>
          <p:cNvSpPr/>
          <p:nvPr/>
        </p:nvSpPr>
        <p:spPr>
          <a:xfrm>
            <a:off x="3643306" y="2214554"/>
            <a:ext cx="642942" cy="461665"/>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2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WS</a:t>
            </a:r>
            <a:endParaRPr lang="cs-CZ" sz="2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0" name="Obdélník 9"/>
          <p:cNvSpPr/>
          <p:nvPr/>
        </p:nvSpPr>
        <p:spPr>
          <a:xfrm>
            <a:off x="3714744" y="2928934"/>
            <a:ext cx="642942" cy="461665"/>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2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VH</a:t>
            </a:r>
            <a:endParaRPr lang="cs-CZ" sz="2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1" name="Obdélník 10"/>
          <p:cNvSpPr/>
          <p:nvPr/>
        </p:nvSpPr>
        <p:spPr>
          <a:xfrm>
            <a:off x="6429388" y="1857364"/>
            <a:ext cx="788999" cy="523220"/>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28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MJL</a:t>
            </a:r>
            <a:endParaRPr lang="cs-CZ" sz="28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 name="Obdélník 11"/>
          <p:cNvSpPr/>
          <p:nvPr/>
        </p:nvSpPr>
        <p:spPr>
          <a:xfrm>
            <a:off x="4500562" y="2857496"/>
            <a:ext cx="835485" cy="461665"/>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2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KHM</a:t>
            </a:r>
            <a:endParaRPr lang="cs-CZ" sz="2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3" name="Šipka doprava 12">
            <a:hlinkClick r:id="rId4"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Šipka doprava 13">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285720" y="357166"/>
            <a:ext cx="5715040" cy="1200329"/>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 Dumase st. </a:t>
            </a:r>
          </a:p>
          <a:p>
            <a:pPr algn="ctr"/>
            <a:r>
              <a:rPr lang="cs-CZ" sz="36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řešení</a:t>
            </a:r>
            <a:endParaRPr lang="cs-CZ" sz="3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6" name="Obdélník 5"/>
          <p:cNvSpPr/>
          <p:nvPr/>
        </p:nvSpPr>
        <p:spPr>
          <a:xfrm>
            <a:off x="214282" y="1857364"/>
            <a:ext cx="3143272" cy="1077218"/>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Edgar Allan </a:t>
            </a:r>
            <a:r>
              <a:rPr lang="cs-CZ" sz="32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Poe</a:t>
            </a:r>
            <a:endPar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a:p>
            <a:pPr algn="ctr"/>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USA</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 name="Obdélník 13"/>
          <p:cNvSpPr/>
          <p:nvPr/>
        </p:nvSpPr>
        <p:spPr>
          <a:xfrm>
            <a:off x="3643306" y="3000372"/>
            <a:ext cx="5214974" cy="1077218"/>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Alexandr Sergejevič Puškin</a:t>
            </a:r>
          </a:p>
          <a:p>
            <a:pPr algn="ctr"/>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Rusko</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 name="Obdélník 14"/>
          <p:cNvSpPr/>
          <p:nvPr/>
        </p:nvSpPr>
        <p:spPr>
          <a:xfrm>
            <a:off x="3500430" y="4286256"/>
            <a:ext cx="5500726" cy="1077218"/>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Karel Hynek Mácha </a:t>
            </a:r>
          </a:p>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(Čechy; Rakouská monarchie)</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6" name="Obdélník 15"/>
          <p:cNvSpPr/>
          <p:nvPr/>
        </p:nvSpPr>
        <p:spPr>
          <a:xfrm>
            <a:off x="3643306" y="1785926"/>
            <a:ext cx="5143536" cy="1077218"/>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Michail</a:t>
            </a: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r>
              <a:rPr lang="cs-CZ" sz="32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Jurjevič</a:t>
            </a: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r>
              <a:rPr lang="cs-CZ" sz="32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Lermontov</a:t>
            </a:r>
            <a:endPar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a:p>
            <a:pPr algn="ctr"/>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Rusko</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7" name="Obdélník 16"/>
          <p:cNvSpPr/>
          <p:nvPr/>
        </p:nvSpPr>
        <p:spPr>
          <a:xfrm>
            <a:off x="214282" y="3286124"/>
            <a:ext cx="3143272" cy="1077218"/>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Walter </a:t>
            </a:r>
            <a:r>
              <a:rPr lang="cs-CZ" sz="32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Scott</a:t>
            </a:r>
            <a:endPar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a:p>
            <a:pPr algn="ct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Velká Británie</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8" name="Obdélník 17"/>
          <p:cNvSpPr/>
          <p:nvPr/>
        </p:nvSpPr>
        <p:spPr>
          <a:xfrm>
            <a:off x="214282" y="4714884"/>
            <a:ext cx="3143272" cy="1077218"/>
          </a:xfrm>
          <a:prstGeom prst="rect">
            <a:avLst/>
          </a:prstGeom>
          <a:gradFill>
            <a:gsLst>
              <a:gs pos="0">
                <a:schemeClr val="accent1">
                  <a:tint val="66000"/>
                  <a:satMod val="160000"/>
                </a:schemeClr>
              </a:gs>
              <a:gs pos="50000">
                <a:schemeClr val="bg1"/>
              </a:gs>
              <a:gs pos="100000">
                <a:schemeClr val="accent1">
                  <a:lumMod val="40000"/>
                  <a:lumOff val="60000"/>
                </a:schemeClr>
              </a:gs>
            </a:gsLst>
            <a:path path="circle">
              <a:fillToRect l="100000" t="100000"/>
            </a:path>
          </a:gradFill>
          <a:ln>
            <a:solidFill>
              <a:schemeClr val="tx1"/>
            </a:solidFill>
          </a:ln>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2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Victor</a:t>
            </a:r>
            <a:r>
              <a:rPr lang="cs-CZ" sz="32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Hugo</a:t>
            </a:r>
          </a:p>
          <a:p>
            <a:pPr algn="ctr"/>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Francie</a:t>
            </a: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9" name="Šipka doprava 18">
            <a:hlinkClick r:id="rId2"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0" name="Šipka doprava 19">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1000"/>
          </a:stretch>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4357686" y="2143116"/>
            <a:ext cx="3857652" cy="1612901"/>
          </a:xfrm>
        </p:spPr>
        <p:txBody>
          <a:bodyPr>
            <a:noAutofit/>
          </a:bodyPr>
          <a:lstStyle/>
          <a:p>
            <a:r>
              <a:rPr lang="cs-CZ" sz="6000" b="1" dirty="0" smtClean="0">
                <a:solidFill>
                  <a:srgbClr val="4463E6"/>
                </a:solidFill>
                <a:effectLst>
                  <a:outerShdw blurRad="38100" dist="38100" dir="2700000" algn="tl">
                    <a:srgbClr val="000000">
                      <a:alpha val="43137"/>
                    </a:srgbClr>
                  </a:outerShdw>
                </a:effectLst>
                <a:latin typeface="Monotype Corsiva" pitchFamily="66" charset="0"/>
              </a:rPr>
              <a:t>1908 - 1979</a:t>
            </a:r>
            <a:endParaRPr lang="cs-CZ" sz="6000" b="1" dirty="0">
              <a:solidFill>
                <a:srgbClr val="4463E6"/>
              </a:solidFill>
              <a:effectLst>
                <a:outerShdw blurRad="38100" dist="38100" dir="2700000" algn="tl">
                  <a:srgbClr val="000000">
                    <a:alpha val="43137"/>
                  </a:srgbClr>
                </a:outerShdw>
              </a:effectLst>
              <a:latin typeface="Monotype Corsiva" pitchFamily="66" charset="0"/>
            </a:endParaRPr>
          </a:p>
        </p:txBody>
      </p:sp>
      <p:sp>
        <p:nvSpPr>
          <p:cNvPr id="4" name="Obdélník 3"/>
          <p:cNvSpPr/>
          <p:nvPr/>
        </p:nvSpPr>
        <p:spPr>
          <a:xfrm>
            <a:off x="3500430" y="1428736"/>
            <a:ext cx="5357850" cy="830997"/>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400" b="1" cap="none" spc="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Alexandre </a:t>
            </a:r>
            <a:r>
              <a:rPr lang="cs-CZ" sz="44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Dumas </a:t>
            </a:r>
            <a:r>
              <a:rPr lang="cs-CZ" sz="48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ml</a:t>
            </a:r>
            <a:r>
              <a:rPr lang="cs-CZ" sz="48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a:t>
            </a:r>
            <a:endParaRPr lang="cs-CZ" sz="48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Šipka doprava 4">
            <a:hlinkClick r:id="" action="ppaction://hlinkshowjump?jump=nextslide"/>
          </p:cNvPr>
          <p:cNvSpPr/>
          <p:nvPr/>
        </p:nvSpPr>
        <p:spPr>
          <a:xfrm>
            <a:off x="7572396" y="614364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Šipka doprava 6">
            <a:hlinkClick r:id="rId3" action="ppaction://hlinksldjump"/>
          </p:cNvPr>
          <p:cNvSpPr/>
          <p:nvPr/>
        </p:nvSpPr>
        <p:spPr>
          <a:xfrm rot="10800000">
            <a:off x="7358082" y="285728"/>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11266" name="Picture 2" descr="File:La Dame aux camélias d'après Charles Chaplin.jpg">
            <a:hlinkClick r:id="rId4"/>
          </p:cNvPr>
          <p:cNvPicPr>
            <a:picLocks noChangeAspect="1" noChangeArrowheads="1"/>
          </p:cNvPicPr>
          <p:nvPr/>
        </p:nvPicPr>
        <p:blipFill>
          <a:blip r:embed="rId5" cstate="email"/>
          <a:srcRect/>
          <a:stretch>
            <a:fillRect/>
          </a:stretch>
        </p:blipFill>
        <p:spPr bwMode="auto">
          <a:xfrm>
            <a:off x="5143504" y="3429000"/>
            <a:ext cx="2214578" cy="31313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r="-15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142852"/>
            <a:ext cx="2428892" cy="500066"/>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85000" lnSpcReduction="20000"/>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Výchozí text 3</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214282" y="785794"/>
            <a:ext cx="8715436" cy="585791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70000" lnSpcReduction="20000"/>
          </a:bodyPr>
          <a:lstStyle/>
          <a:p>
            <a:pPr algn="just"/>
            <a:r>
              <a:rPr lang="cs-CZ" sz="2800" dirty="0" smtClean="0"/>
              <a:t>       </a:t>
            </a:r>
          </a:p>
          <a:p>
            <a:pPr algn="just"/>
            <a:r>
              <a:rPr lang="cs-CZ" sz="2800" dirty="0" smtClean="0"/>
              <a:t>       Alexandre Dumas mladší se narodil roku 1824 jako nemanželský syn slavného francouzského spisovatele Alexandra Dumase staršího. Jeho dětství bylo touto skutečností dosti poznamenáno, neboť byl vychováván po penzionátech. Jako mladý muž žil bohémským životem a na živobytí si vydělával literární tvorbou.</a:t>
            </a:r>
          </a:p>
          <a:p>
            <a:pPr algn="just"/>
            <a:r>
              <a:rPr lang="cs-CZ" sz="2800" dirty="0" smtClean="0"/>
              <a:t>        Po neúspěšném básnickém debutu </a:t>
            </a:r>
            <a:r>
              <a:rPr lang="cs-CZ" sz="2800" i="1" dirty="0" smtClean="0"/>
              <a:t>Hříchy mládí šel</a:t>
            </a:r>
            <a:r>
              <a:rPr lang="cs-CZ" sz="2800" dirty="0" smtClean="0"/>
              <a:t> nejprve ve stopách svého otce. Zejména romány </a:t>
            </a:r>
            <a:r>
              <a:rPr lang="cs-CZ" sz="2800" i="1" dirty="0" smtClean="0"/>
              <a:t>Dobrodružství čtyř žen a jednoho papouška</a:t>
            </a:r>
            <a:r>
              <a:rPr lang="cs-CZ" sz="2800" dirty="0" smtClean="0"/>
              <a:t>  a </a:t>
            </a:r>
            <a:r>
              <a:rPr lang="cs-CZ" sz="2800" i="1" dirty="0" smtClean="0"/>
              <a:t>Jindřich </a:t>
            </a:r>
            <a:r>
              <a:rPr lang="cs-CZ" sz="2800" i="1" dirty="0" err="1" smtClean="0"/>
              <a:t>Navarský</a:t>
            </a:r>
            <a:r>
              <a:rPr lang="cs-CZ" sz="2800" dirty="0" smtClean="0"/>
              <a:t> nezapřou otcův vliv. Současně však začal psát realistické romány, kriticky zobrazující sociální poměry společnosti, z nichž nejznámější je </a:t>
            </a:r>
            <a:r>
              <a:rPr lang="cs-CZ" sz="2800" i="1" dirty="0" smtClean="0"/>
              <a:t>Dáma s kaméliemi</a:t>
            </a:r>
            <a:r>
              <a:rPr lang="cs-CZ" sz="2800" dirty="0" smtClean="0"/>
              <a:t>. K napsání románu inspiroval Dumase život mladé kurtizány Marie </a:t>
            </a:r>
            <a:r>
              <a:rPr lang="cs-CZ" sz="2800" dirty="0" err="1" smtClean="0"/>
              <a:t>Duplessis</a:t>
            </a:r>
            <a:r>
              <a:rPr lang="cs-CZ" sz="2800" dirty="0" smtClean="0"/>
              <a:t>, se kterou se seznámil v </a:t>
            </a:r>
            <a:r>
              <a:rPr lang="cs-CZ" sz="2800" dirty="0" err="1" smtClean="0"/>
              <a:t>Saint</a:t>
            </a:r>
            <a:r>
              <a:rPr lang="cs-CZ" sz="2800" dirty="0" smtClean="0"/>
              <a:t>-</a:t>
            </a:r>
            <a:r>
              <a:rPr lang="cs-CZ" sz="2800" dirty="0" err="1" smtClean="0"/>
              <a:t>Germain</a:t>
            </a:r>
            <a:r>
              <a:rPr lang="cs-CZ" sz="2800" dirty="0" smtClean="0"/>
              <a:t>-</a:t>
            </a:r>
            <a:r>
              <a:rPr lang="cs-CZ" sz="2800" dirty="0" err="1" smtClean="0"/>
              <a:t>en</a:t>
            </a:r>
            <a:r>
              <a:rPr lang="cs-CZ" sz="2800" dirty="0" smtClean="0"/>
              <a:t>-</a:t>
            </a:r>
            <a:r>
              <a:rPr lang="cs-CZ" sz="2800" dirty="0" err="1" smtClean="0"/>
              <a:t>Laye</a:t>
            </a:r>
            <a:r>
              <a:rPr lang="cs-CZ" sz="2800" dirty="0" smtClean="0"/>
              <a:t>, kde od roku 1844 žil po určitou dobu společně se svým otcem. V tomto románu zaujal na svou dobu tak revoluční postoj k sociálnímu postavení padlé ženy, že následná dramatizace z roku 1852 byla cenzurou dlouho zadržována. Její uvedení se však stalo Dumasovým skutečným triumfem (hra inspirovala například italského skladatele </a:t>
            </a:r>
            <a:r>
              <a:rPr lang="cs-CZ" sz="2800" dirty="0" err="1" smtClean="0"/>
              <a:t>Giuseppe</a:t>
            </a:r>
            <a:r>
              <a:rPr lang="cs-CZ" sz="2800" dirty="0" smtClean="0"/>
              <a:t> Verdiho k napsání opery La </a:t>
            </a:r>
            <a:r>
              <a:rPr lang="cs-CZ" sz="2800" dirty="0" err="1" smtClean="0"/>
              <a:t>traviata</a:t>
            </a:r>
            <a:r>
              <a:rPr lang="cs-CZ" sz="2800" dirty="0" smtClean="0"/>
              <a:t>) a Dumas se obrátil k divadlu. </a:t>
            </a:r>
          </a:p>
          <a:p>
            <a:pPr algn="just"/>
            <a:r>
              <a:rPr lang="cs-CZ" sz="2800" dirty="0" smtClean="0"/>
              <a:t>       Ve svých hrách, které vyvolaly mnohé polemiky v tehdejším společenském životě, kriticky zobrazoval mravy druhého císařství, řešil problémy nemanželských dětí, rozvodů, cizoložství, kuplířství atp., zabýval se právy žen, napadal předsudky společnosti a bojoval tak za uzdravení národa oslabeného zhýralstvím a falešnou morálkou.</a:t>
            </a:r>
            <a:endParaRPr lang="cs-CZ" sz="2800" dirty="0"/>
          </a:p>
        </p:txBody>
      </p:sp>
      <p:sp>
        <p:nvSpPr>
          <p:cNvPr id="6" name="Zástupný symbol pro obsah 2"/>
          <p:cNvSpPr txBox="1">
            <a:spLocks/>
          </p:cNvSpPr>
          <p:nvPr/>
        </p:nvSpPr>
        <p:spPr>
          <a:xfrm>
            <a:off x="2928926" y="142852"/>
            <a:ext cx="6000792" cy="5714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Doplňte  </a:t>
            </a:r>
            <a:r>
              <a:rPr kumimoji="0" lang="cs-CZ" sz="3200" b="1" i="0" u="none" strike="noStrike" kern="1200" cap="none" spc="0" normalizeH="0" baseline="0" noProof="0" dirty="0" smtClean="0">
                <a:ln>
                  <a:noFill/>
                </a:ln>
                <a:solidFill>
                  <a:schemeClr val="tx2">
                    <a:lumMod val="60000"/>
                    <a:lumOff val="40000"/>
                  </a:schemeClr>
                </a:solidFill>
                <a:effectLst>
                  <a:outerShdw blurRad="38100" dist="38100" dir="2700000" algn="tl">
                    <a:srgbClr val="000000">
                      <a:alpha val="43137"/>
                    </a:srgbClr>
                  </a:outerShdw>
                </a:effectLst>
                <a:uLnTx/>
                <a:uFillTx/>
                <a:latin typeface="Monotype Corsiva" pitchFamily="66" charset="0"/>
                <a:ea typeface="+mn-ea"/>
                <a:cs typeface="+mn-cs"/>
              </a:rPr>
              <a:t>do textu</a:t>
            </a:r>
            <a:r>
              <a:rPr kumimoji="0" lang="cs-CZ" sz="3200" b="1" i="0" u="none" strike="noStrike" kern="1200" cap="none" spc="0" normalizeH="0" noProof="0" dirty="0" smtClean="0">
                <a:ln>
                  <a:noFill/>
                </a:ln>
                <a:solidFill>
                  <a:schemeClr val="tx2">
                    <a:lumMod val="60000"/>
                    <a:lumOff val="40000"/>
                  </a:schemeClr>
                </a:solidFill>
                <a:effectLst>
                  <a:outerShdw blurRad="38100" dist="38100" dir="2700000" algn="tl">
                    <a:srgbClr val="000000">
                      <a:alpha val="43137"/>
                    </a:srgbClr>
                  </a:outerShdw>
                </a:effectLst>
                <a:uLnTx/>
                <a:uFillTx/>
                <a:latin typeface="Monotype Corsiva" pitchFamily="66" charset="0"/>
                <a:ea typeface="+mn-ea"/>
                <a:cs typeface="+mn-cs"/>
              </a:rPr>
              <a:t> vhodná slova</a:t>
            </a:r>
            <a:endParaRPr kumimoji="0" lang="cs-CZ" sz="3200" b="1" i="0" u="none" strike="noStrike" kern="1200" cap="none" spc="0" normalizeH="0" baseline="0" noProof="0" dirty="0" smtClean="0">
              <a:ln>
                <a:noFill/>
              </a:ln>
              <a:solidFill>
                <a:schemeClr val="tx2">
                  <a:lumMod val="60000"/>
                  <a:lumOff val="40000"/>
                </a:schemeClr>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10" name="Obdélník 9"/>
          <p:cNvSpPr/>
          <p:nvPr/>
        </p:nvSpPr>
        <p:spPr>
          <a:xfrm>
            <a:off x="1928794" y="1357298"/>
            <a:ext cx="1143008" cy="214314"/>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857752" y="4714884"/>
            <a:ext cx="1000132" cy="214314"/>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1714480" y="4714884"/>
            <a:ext cx="642942"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5000628" y="1571612"/>
            <a:ext cx="1285884" cy="214314"/>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2928926" y="2571744"/>
            <a:ext cx="428628" cy="214314"/>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1000100" y="3286124"/>
            <a:ext cx="1214446" cy="214314"/>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5643570" y="5214950"/>
            <a:ext cx="571504"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285720" y="5715016"/>
            <a:ext cx="1214446" cy="357190"/>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2071670" y="5857892"/>
            <a:ext cx="4387548" cy="646331"/>
          </a:xfrm>
          <a:prstGeom prst="rect">
            <a:avLst/>
          </a:prstGeom>
          <a:noFill/>
        </p:spPr>
        <p:txBody>
          <a:bodyPr wrap="none" lIns="91440" tIns="45720" rIns="91440" bIns="45720">
            <a:spAutoFit/>
          </a:bodyPr>
          <a:lstStyle/>
          <a:p>
            <a:pPr algn="ctr"/>
            <a:r>
              <a:rPr lang="cs-CZ" sz="3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Určete funkční styl.     </a:t>
            </a:r>
            <a:endParaRPr lang="cs-CZ"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15" name="Obdélník 14"/>
          <p:cNvSpPr/>
          <p:nvPr/>
        </p:nvSpPr>
        <p:spPr>
          <a:xfrm>
            <a:off x="2786050" y="5857892"/>
            <a:ext cx="2179443" cy="646331"/>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36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výkladový</a:t>
            </a:r>
            <a:endParaRPr lang="cs-CZ" sz="40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21" name="Šipka doprava 20">
            <a:hlinkClick r:id="rId4" action="ppaction://hlinksldjump"/>
          </p:cNvPr>
          <p:cNvSpPr/>
          <p:nvPr/>
        </p:nvSpPr>
        <p:spPr>
          <a:xfrm rot="10800000">
            <a:off x="7858148" y="214290"/>
            <a:ext cx="928694" cy="428628"/>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3" name="Šipka doprava 22">
            <a:hlinkClick r:id="" action="ppaction://hlinkshowjump?jump=nextslide"/>
          </p:cNvPr>
          <p:cNvSpPr/>
          <p:nvPr/>
        </p:nvSpPr>
        <p:spPr>
          <a:xfrm>
            <a:off x="7358082" y="5857892"/>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xit" presetSubtype="16" fill="hold" grpId="0" nodeType="clickEffect">
                                  <p:stCondLst>
                                    <p:cond delay="0"/>
                                  </p:stCondLst>
                                  <p:childTnLst>
                                    <p:animEffect transition="out" filter="box(in)">
                                      <p:cBhvr>
                                        <p:cTn id="6" dur="2000"/>
                                        <p:tgtEl>
                                          <p:spTgt spid="10"/>
                                        </p:tgtEl>
                                      </p:cBhvr>
                                    </p:animEffect>
                                    <p:set>
                                      <p:cBhvr>
                                        <p:cTn id="7" dur="1" fill="hold">
                                          <p:stCondLst>
                                            <p:cond delay="19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 presetClass="exit" presetSubtype="16" fill="hold" grpId="0" nodeType="clickEffect">
                                  <p:stCondLst>
                                    <p:cond delay="0"/>
                                  </p:stCondLst>
                                  <p:childTnLst>
                                    <p:animEffect transition="out" filter="box(in)">
                                      <p:cBhvr>
                                        <p:cTn id="11" dur="2000"/>
                                        <p:tgtEl>
                                          <p:spTgt spid="16"/>
                                        </p:tgtEl>
                                      </p:cBhvr>
                                    </p:animEffect>
                                    <p:set>
                                      <p:cBhvr>
                                        <p:cTn id="12" dur="1" fill="hold">
                                          <p:stCondLst>
                                            <p:cond delay="1999"/>
                                          </p:stCondLst>
                                        </p:cTn>
                                        <p:tgtEl>
                                          <p:spTgt spid="1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4" presetClass="exit" presetSubtype="16" fill="hold" grpId="0" nodeType="clickEffect">
                                  <p:stCondLst>
                                    <p:cond delay="0"/>
                                  </p:stCondLst>
                                  <p:childTnLst>
                                    <p:animEffect transition="out" filter="box(in)">
                                      <p:cBhvr>
                                        <p:cTn id="16" dur="2000"/>
                                        <p:tgtEl>
                                          <p:spTgt spid="17"/>
                                        </p:tgtEl>
                                      </p:cBhvr>
                                    </p:animEffect>
                                    <p:set>
                                      <p:cBhvr>
                                        <p:cTn id="17" dur="1" fill="hold">
                                          <p:stCondLst>
                                            <p:cond delay="1999"/>
                                          </p:stCondLst>
                                        </p:cTn>
                                        <p:tgtEl>
                                          <p:spTgt spid="17"/>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4" presetClass="exit" presetSubtype="16" fill="hold" grpId="0" nodeType="clickEffect">
                                  <p:stCondLst>
                                    <p:cond delay="0"/>
                                  </p:stCondLst>
                                  <p:childTnLst>
                                    <p:animEffect transition="out" filter="box(in)">
                                      <p:cBhvr>
                                        <p:cTn id="21" dur="2000"/>
                                        <p:tgtEl>
                                          <p:spTgt spid="18"/>
                                        </p:tgtEl>
                                      </p:cBhvr>
                                    </p:animEffect>
                                    <p:set>
                                      <p:cBhvr>
                                        <p:cTn id="22" dur="1" fill="hold">
                                          <p:stCondLst>
                                            <p:cond delay="1999"/>
                                          </p:stCondLst>
                                        </p:cTn>
                                        <p:tgtEl>
                                          <p:spTgt spid="1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4" presetClass="exit" presetSubtype="16" fill="hold" grpId="0" nodeType="clickEffect">
                                  <p:stCondLst>
                                    <p:cond delay="0"/>
                                  </p:stCondLst>
                                  <p:childTnLst>
                                    <p:animEffect transition="out" filter="box(in)">
                                      <p:cBhvr>
                                        <p:cTn id="26" dur="2000"/>
                                        <p:tgtEl>
                                          <p:spTgt spid="14"/>
                                        </p:tgtEl>
                                      </p:cBhvr>
                                    </p:animEffect>
                                    <p:set>
                                      <p:cBhvr>
                                        <p:cTn id="27" dur="1" fill="hold">
                                          <p:stCondLst>
                                            <p:cond delay="1999"/>
                                          </p:stCondLst>
                                        </p:cTn>
                                        <p:tgtEl>
                                          <p:spTgt spid="14"/>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4" presetClass="exit" presetSubtype="16" fill="hold" grpId="0" nodeType="clickEffect">
                                  <p:stCondLst>
                                    <p:cond delay="0"/>
                                  </p:stCondLst>
                                  <p:childTnLst>
                                    <p:animEffect transition="out" filter="box(in)">
                                      <p:cBhvr>
                                        <p:cTn id="31" dur="2000"/>
                                        <p:tgtEl>
                                          <p:spTgt spid="12"/>
                                        </p:tgtEl>
                                      </p:cBhvr>
                                    </p:animEffect>
                                    <p:set>
                                      <p:cBhvr>
                                        <p:cTn id="32" dur="1" fill="hold">
                                          <p:stCondLst>
                                            <p:cond delay="19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4" presetClass="exit" presetSubtype="16" fill="hold" grpId="0" nodeType="clickEffect">
                                  <p:stCondLst>
                                    <p:cond delay="0"/>
                                  </p:stCondLst>
                                  <p:childTnLst>
                                    <p:animEffect transition="out" filter="box(in)">
                                      <p:cBhvr>
                                        <p:cTn id="36" dur="2000"/>
                                        <p:tgtEl>
                                          <p:spTgt spid="19"/>
                                        </p:tgtEl>
                                      </p:cBhvr>
                                    </p:animEffect>
                                    <p:set>
                                      <p:cBhvr>
                                        <p:cTn id="37" dur="1" fill="hold">
                                          <p:stCondLst>
                                            <p:cond delay="1999"/>
                                          </p:stCondLst>
                                        </p:cTn>
                                        <p:tgtEl>
                                          <p:spTgt spid="19"/>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 presetClass="exit" presetSubtype="16" fill="hold" grpId="1" nodeType="clickEffect">
                                  <p:stCondLst>
                                    <p:cond delay="0"/>
                                  </p:stCondLst>
                                  <p:childTnLst>
                                    <p:animEffect transition="out" filter="box(in)">
                                      <p:cBhvr>
                                        <p:cTn id="41" dur="2000"/>
                                        <p:tgtEl>
                                          <p:spTgt spid="20"/>
                                        </p:tgtEl>
                                      </p:cBhvr>
                                    </p:animEffect>
                                    <p:set>
                                      <p:cBhvr>
                                        <p:cTn id="42" dur="1" fill="hold">
                                          <p:stCondLst>
                                            <p:cond delay="1999"/>
                                          </p:stCondLst>
                                        </p:cTn>
                                        <p:tgtEl>
                                          <p:spTgt spid="2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0" nodeType="clickEffect">
                                  <p:stCondLst>
                                    <p:cond delay="0"/>
                                  </p:stCondLst>
                                  <p:childTnLst>
                                    <p:set>
                                      <p:cBhvr>
                                        <p:cTn id="50" dur="1" fill="hold">
                                          <p:stCondLst>
                                            <p:cond delay="0"/>
                                          </p:stCondLst>
                                        </p:cTn>
                                        <p:tgtEl>
                                          <p:spTgt spid="22"/>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wipe(left)">
                                      <p:cBhvr>
                                        <p:cTn id="55"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6" grpId="0" animBg="1"/>
      <p:bldP spid="17" grpId="0" animBg="1"/>
      <p:bldP spid="18" grpId="0" animBg="1"/>
      <p:bldP spid="19" grpId="0" animBg="1"/>
      <p:bldP spid="20" grpId="0" animBg="1"/>
      <p:bldP spid="20" grpId="1" animBg="1"/>
      <p:bldP spid="22" grpId="0"/>
      <p:bldP spid="1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1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428992" y="285728"/>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Odpovědi  k výchozímu textu 1</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3357554" y="1928802"/>
            <a:ext cx="5572164" cy="457203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indent="-432000">
              <a:spcBef>
                <a:spcPct val="20000"/>
              </a:spcBef>
            </a:pPr>
            <a:r>
              <a:rPr lang="cs-CZ" sz="3200" b="1" dirty="0" smtClean="0">
                <a:latin typeface="Monotype Corsiva" pitchFamily="66" charset="0"/>
              </a:rPr>
              <a:t>a)  Jaké byly  </a:t>
            </a:r>
            <a:r>
              <a:rPr lang="cs-CZ" sz="3200" b="1" u="sng" dirty="0" smtClean="0">
                <a:latin typeface="Monotype Corsiva" pitchFamily="66" charset="0"/>
              </a:rPr>
              <a:t>autorovy kořeny</a:t>
            </a:r>
            <a:r>
              <a:rPr lang="cs-CZ" sz="3200" b="1" dirty="0" smtClean="0">
                <a:latin typeface="Monotype Corsiva" pitchFamily="66" charset="0"/>
              </a:rPr>
              <a:t>?</a:t>
            </a:r>
          </a:p>
          <a:p>
            <a:pPr marL="82350" lvl="0" indent="-514350">
              <a:spcBef>
                <a:spcPct val="20000"/>
              </a:spcBef>
            </a:pPr>
            <a:r>
              <a:rPr lang="cs-CZ" sz="3200" b="1" dirty="0" smtClean="0">
                <a:latin typeface="Monotype Corsiva" pitchFamily="66" charset="0"/>
              </a:rPr>
              <a:t>b)  Které </a:t>
            </a:r>
            <a:r>
              <a:rPr lang="cs-CZ" sz="3200" b="1" u="sng" dirty="0" smtClean="0">
                <a:latin typeface="Monotype Corsiva" pitchFamily="66" charset="0"/>
              </a:rPr>
              <a:t>umělecké směry </a:t>
            </a:r>
            <a:r>
              <a:rPr lang="cs-CZ" sz="3200" b="1" dirty="0" smtClean="0">
                <a:latin typeface="Monotype Corsiva" pitchFamily="66" charset="0"/>
              </a:rPr>
              <a:t>jej ovlivňovaly?</a:t>
            </a:r>
          </a:p>
          <a:p>
            <a:pPr lvl="0" indent="-514350">
              <a:spcBef>
                <a:spcPct val="20000"/>
              </a:spcBef>
            </a:pPr>
            <a:r>
              <a:rPr lang="cs-CZ" sz="3200" b="1" dirty="0" smtClean="0">
                <a:latin typeface="Monotype Corsiva" pitchFamily="66" charset="0"/>
              </a:rPr>
              <a:t>c)  Jaké </a:t>
            </a:r>
            <a:r>
              <a:rPr lang="cs-CZ" sz="3200" b="1" u="sng" dirty="0" smtClean="0">
                <a:latin typeface="Monotype Corsiva" pitchFamily="66" charset="0"/>
              </a:rPr>
              <a:t>náměty uplatňoval </a:t>
            </a:r>
            <a:r>
              <a:rPr lang="cs-CZ" sz="3200" b="1" dirty="0" smtClean="0">
                <a:latin typeface="Monotype Corsiva" pitchFamily="66" charset="0"/>
              </a:rPr>
              <a:t>ve svých hrách?</a:t>
            </a:r>
          </a:p>
          <a:p>
            <a:pPr lvl="0" indent="-432000">
              <a:spcBef>
                <a:spcPct val="20000"/>
              </a:spcBef>
            </a:pPr>
            <a:r>
              <a:rPr lang="cs-CZ" sz="3200" b="1" dirty="0" smtClean="0">
                <a:latin typeface="Monotype Corsiva" pitchFamily="66" charset="0"/>
              </a:rPr>
              <a:t>d)  Jak rozumíte výrazu </a:t>
            </a:r>
            <a:r>
              <a:rPr lang="cs-CZ" sz="3200" b="1" i="1" dirty="0" smtClean="0">
                <a:solidFill>
                  <a:srgbClr val="FF0000"/>
                </a:solidFill>
                <a:latin typeface="Monotype Corsiva" pitchFamily="66" charset="0"/>
              </a:rPr>
              <a:t>kurtizána? </a:t>
            </a:r>
            <a:r>
              <a:rPr lang="cs-CZ" sz="3200" b="1" dirty="0" smtClean="0">
                <a:latin typeface="Monotype Corsiva" pitchFamily="66" charset="0"/>
              </a:rPr>
              <a:t>Se kterým jeho slavným textem souvisí?</a:t>
            </a:r>
          </a:p>
          <a:p>
            <a:pPr lvl="0" indent="-432000">
              <a:spcBef>
                <a:spcPct val="20000"/>
              </a:spcBef>
              <a:buAutoNum type="alphaLcParenR"/>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6" name="Zástupný symbol pro obsah 2"/>
          <p:cNvSpPr txBox="1">
            <a:spLocks/>
          </p:cNvSpPr>
          <p:nvPr/>
        </p:nvSpPr>
        <p:spPr>
          <a:xfrm>
            <a:off x="0" y="1285860"/>
            <a:ext cx="9144000" cy="557214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indent="-432000">
              <a:spcBef>
                <a:spcPct val="20000"/>
              </a:spcBef>
            </a:pPr>
            <a:r>
              <a:rPr lang="cs-CZ" sz="3200" b="1" dirty="0" smtClean="0">
                <a:latin typeface="Monotype Corsiva" pitchFamily="66" charset="0"/>
              </a:rPr>
              <a:t>a)  </a:t>
            </a:r>
            <a:r>
              <a:rPr lang="cs-CZ" sz="3200" b="1" dirty="0" smtClean="0">
                <a:solidFill>
                  <a:srgbClr val="C00000"/>
                </a:solidFill>
                <a:latin typeface="Monotype Corsiva" pitchFamily="66" charset="0"/>
              </a:rPr>
              <a:t>Nemanželský syn </a:t>
            </a:r>
            <a:r>
              <a:rPr lang="cs-CZ" sz="3200" b="1" dirty="0" smtClean="0">
                <a:latin typeface="Monotype Corsiva" pitchFamily="66" charset="0"/>
              </a:rPr>
              <a:t>A. Dumase staršího.</a:t>
            </a:r>
          </a:p>
          <a:p>
            <a:pPr marL="82350" lvl="0" indent="-514350">
              <a:spcBef>
                <a:spcPct val="20000"/>
              </a:spcBef>
            </a:pPr>
            <a:r>
              <a:rPr lang="cs-CZ" sz="3200" b="1" dirty="0" smtClean="0">
                <a:latin typeface="Monotype Corsiva" pitchFamily="66" charset="0"/>
              </a:rPr>
              <a:t>b)  </a:t>
            </a:r>
            <a:r>
              <a:rPr lang="cs-CZ" sz="3200" b="1" dirty="0" smtClean="0">
                <a:solidFill>
                  <a:srgbClr val="C00000"/>
                </a:solidFill>
                <a:latin typeface="Monotype Corsiva" pitchFamily="66" charset="0"/>
              </a:rPr>
              <a:t>Realismus   </a:t>
            </a:r>
            <a:r>
              <a:rPr lang="cs-CZ" sz="3200" b="1" dirty="0" smtClean="0">
                <a:latin typeface="Monotype Corsiva" pitchFamily="66" charset="0"/>
              </a:rPr>
              <a:t>19. století; </a:t>
            </a:r>
            <a:r>
              <a:rPr lang="cs-CZ" sz="3200" b="1" dirty="0" err="1" smtClean="0">
                <a:latin typeface="Monotype Corsiva" pitchFamily="66" charset="0"/>
              </a:rPr>
              <a:t>naturalimus</a:t>
            </a:r>
            <a:r>
              <a:rPr lang="cs-CZ" sz="3200" b="1" dirty="0" smtClean="0">
                <a:latin typeface="Monotype Corsiva" pitchFamily="66" charset="0"/>
              </a:rPr>
              <a:t> aj.</a:t>
            </a:r>
          </a:p>
          <a:p>
            <a:pPr lvl="0" indent="-514350">
              <a:spcBef>
                <a:spcPct val="20000"/>
              </a:spcBef>
            </a:pPr>
            <a:r>
              <a:rPr lang="cs-CZ" sz="3200" b="1" dirty="0" smtClean="0">
                <a:latin typeface="Monotype Corsiva" pitchFamily="66" charset="0"/>
              </a:rPr>
              <a:t>c)  Ve svých dílech se soustředil </a:t>
            </a:r>
            <a:r>
              <a:rPr lang="cs-CZ" sz="3200" b="1" dirty="0" smtClean="0">
                <a:solidFill>
                  <a:srgbClr val="C00000"/>
                </a:solidFill>
                <a:latin typeface="Monotype Corsiva" pitchFamily="66" charset="0"/>
              </a:rPr>
              <a:t>na dobové problémy </a:t>
            </a:r>
            <a:r>
              <a:rPr lang="cs-CZ" sz="3200" b="1" dirty="0" smtClean="0">
                <a:latin typeface="Monotype Corsiva" pitchFamily="66" charset="0"/>
              </a:rPr>
              <a:t>jako byla prostituce, mezilidské vztahy, strasti nemanželských dětí, dobová morálka, rozvody, kuplířství …</a:t>
            </a:r>
          </a:p>
          <a:p>
            <a:pPr marL="82350" lvl="0" indent="-514350">
              <a:spcBef>
                <a:spcPct val="20000"/>
              </a:spcBef>
              <a:buAutoNum type="alphaLcParenR" startAt="4"/>
            </a:pPr>
            <a:r>
              <a:rPr lang="cs-CZ" sz="3200" b="1" dirty="0" smtClean="0">
                <a:solidFill>
                  <a:srgbClr val="C00000"/>
                </a:solidFill>
                <a:latin typeface="Monotype Corsiva" pitchFamily="66" charset="0"/>
              </a:rPr>
              <a:t>Kurtizána </a:t>
            </a:r>
            <a:r>
              <a:rPr lang="cs-CZ" sz="3200" b="1" dirty="0" smtClean="0">
                <a:latin typeface="Monotype Corsiva" pitchFamily="66" charset="0"/>
              </a:rPr>
              <a:t>– původně  výraz označoval  ženu  u dvora (dvořanku). Od 16. století se  tak říká placeným společnicím a </a:t>
            </a:r>
            <a:r>
              <a:rPr lang="cs-CZ" sz="3200" b="1" dirty="0" smtClean="0">
                <a:solidFill>
                  <a:srgbClr val="C00000"/>
                </a:solidFill>
                <a:latin typeface="Monotype Corsiva" pitchFamily="66" charset="0"/>
              </a:rPr>
              <a:t>milenkám z vyšších společenských kruhů</a:t>
            </a:r>
            <a:r>
              <a:rPr lang="cs-CZ" sz="3200" b="1" dirty="0" smtClean="0">
                <a:latin typeface="Monotype Corsiva" pitchFamily="66" charset="0"/>
              </a:rPr>
              <a:t>.  </a:t>
            </a:r>
            <a:r>
              <a:rPr lang="cs-CZ" sz="3200" b="1" dirty="0" smtClean="0">
                <a:solidFill>
                  <a:srgbClr val="C00000"/>
                </a:solidFill>
                <a:latin typeface="Monotype Corsiva" pitchFamily="66" charset="0"/>
              </a:rPr>
              <a:t>Dáma s kaméliemi.</a:t>
            </a:r>
          </a:p>
          <a:p>
            <a:pPr marL="82350" lvl="0" indent="-514350">
              <a:spcBef>
                <a:spcPct val="20000"/>
              </a:spcBef>
            </a:pPr>
            <a:r>
              <a:rPr lang="cs-CZ" sz="3200" b="1" dirty="0" smtClean="0">
                <a:latin typeface="Monotype Corsiva" pitchFamily="66" charset="0"/>
                <a:hlinkClick r:id="rId3"/>
              </a:rPr>
              <a:t> http://cs.wikipedia.org/wiki/Kurtiz%C3%A1na</a:t>
            </a:r>
            <a:endParaRPr lang="cs-CZ" sz="3200" b="1" dirty="0" smtClean="0">
              <a:latin typeface="Monotype Corsiva" pitchFamily="66" charset="0"/>
            </a:endParaRPr>
          </a:p>
          <a:p>
            <a:pPr marL="82350" lvl="0" indent="-514350">
              <a:spcBef>
                <a:spcPct val="20000"/>
              </a:spcBef>
              <a:buAutoNum type="alphaLcParenR" startAt="4"/>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7" name="Šipka doprava 6">
            <a:hlinkClick r:id="" action="ppaction://hlinkshowjump?jump=nextslide"/>
          </p:cNvPr>
          <p:cNvSpPr/>
          <p:nvPr/>
        </p:nvSpPr>
        <p:spPr>
          <a:xfrm>
            <a:off x="7572396" y="5786454"/>
            <a:ext cx="1285884" cy="5715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prava 7">
            <a:hlinkClick r:id="rId4" action="ppaction://hlinksldjump"/>
          </p:cNvPr>
          <p:cNvSpPr/>
          <p:nvPr/>
        </p:nvSpPr>
        <p:spPr>
          <a:xfrm rot="10800000">
            <a:off x="7858148" y="1357298"/>
            <a:ext cx="1000132" cy="428628"/>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3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stretch>
            <a:fillRect l="-6000" r="-18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1071522"/>
            <a:ext cx="8643998" cy="5572188"/>
          </a:xfrm>
          <a:gradFill>
            <a:gsLst>
              <a:gs pos="0">
                <a:schemeClr val="accent1">
                  <a:tint val="66000"/>
                  <a:satMod val="160000"/>
                </a:schemeClr>
              </a:gs>
              <a:gs pos="50000">
                <a:schemeClr val="bg1"/>
              </a:gs>
              <a:gs pos="100000">
                <a:schemeClr val="accent1">
                  <a:tint val="23500"/>
                  <a:satMod val="160000"/>
                </a:schemeClr>
              </a:gs>
            </a:gsLst>
            <a:lin ang="5400000" scaled="0"/>
          </a:gradFill>
          <a:ln w="38100">
            <a:solidFill>
              <a:schemeClr val="tx1"/>
            </a:solidFill>
          </a:ln>
          <a:effectLst>
            <a:outerShdw blurRad="254000" dist="685800" dir="5400000" sx="50000" sy="50000" algn="ctr" rotWithShape="0">
              <a:srgbClr val="000000">
                <a:alpha val="43137"/>
              </a:srgbClr>
            </a:outerShdw>
          </a:effectLst>
        </p:spPr>
        <p:txBody>
          <a:bodyPr>
            <a:normAutofit fontScale="85000" lnSpcReduction="10000"/>
          </a:bodyPr>
          <a:lstStyle/>
          <a:p>
            <a:pPr algn="just">
              <a:spcAft>
                <a:spcPts val="0"/>
              </a:spcAft>
              <a:buNone/>
            </a:pPr>
            <a:endParaRPr lang="cs-CZ" sz="2000" dirty="0" smtClean="0">
              <a:ea typeface="Times New Roman"/>
              <a:cs typeface="Times New Roman"/>
            </a:endParaRPr>
          </a:p>
          <a:p>
            <a:pPr algn="just">
              <a:spcAft>
                <a:spcPts val="0"/>
              </a:spcAft>
              <a:buNone/>
            </a:pPr>
            <a:r>
              <a:rPr lang="cs-CZ" sz="2000" dirty="0" smtClean="0">
                <a:ea typeface="Times New Roman"/>
                <a:cs typeface="Times New Roman"/>
              </a:rPr>
              <a:t>,,Konečně!" zvolala, vrhajíc se mi do náručí. "Tady jsi! Jak jsi bledý!"</a:t>
            </a:r>
          </a:p>
          <a:p>
            <a:pPr algn="just">
              <a:spcAft>
                <a:spcPts val="0"/>
              </a:spcAft>
              <a:buNone/>
            </a:pPr>
            <a:r>
              <a:rPr lang="cs-CZ" sz="2000" dirty="0" smtClean="0">
                <a:ea typeface="Times New Roman"/>
                <a:cs typeface="Times New Roman"/>
              </a:rPr>
              <a:t>Vyprávěl jsem jí o výstupu s otcem.</a:t>
            </a:r>
          </a:p>
          <a:p>
            <a:pPr algn="just">
              <a:spcAft>
                <a:spcPts val="0"/>
              </a:spcAft>
              <a:buNone/>
            </a:pPr>
            <a:r>
              <a:rPr lang="cs-CZ" sz="2000" dirty="0" smtClean="0">
                <a:ea typeface="Times New Roman"/>
                <a:cs typeface="Times New Roman"/>
              </a:rPr>
              <a:t>,,Ach, Bože! Věděla jsem to," řekla. ,,Když nám Josef přišel oznámit příjezd tvého otce,</a:t>
            </a:r>
          </a:p>
          <a:p>
            <a:pPr algn="just">
              <a:spcAft>
                <a:spcPts val="0"/>
              </a:spcAft>
              <a:buNone/>
            </a:pPr>
            <a:r>
              <a:rPr lang="cs-CZ" sz="2000" dirty="0" smtClean="0">
                <a:ea typeface="Times New Roman"/>
                <a:cs typeface="Times New Roman"/>
              </a:rPr>
              <a:t>chvěla jsem se jako při zprávě o neštěstí: Ubohý příteli! Já jsem příčinou tvých nepříjemností!</a:t>
            </a:r>
          </a:p>
          <a:p>
            <a:pPr algn="just">
              <a:spcAft>
                <a:spcPts val="0"/>
              </a:spcAft>
              <a:buNone/>
            </a:pPr>
            <a:r>
              <a:rPr lang="cs-CZ" sz="2000" dirty="0" smtClean="0">
                <a:ea typeface="Times New Roman"/>
                <a:cs typeface="Times New Roman"/>
              </a:rPr>
              <a:t>Měl bys mne snad raději opustit než se rozhněvat s otcem. Vždyť, jsem mu přece neublížila.</a:t>
            </a:r>
          </a:p>
          <a:p>
            <a:pPr algn="just">
              <a:spcAft>
                <a:spcPts val="0"/>
              </a:spcAft>
              <a:buNone/>
            </a:pPr>
            <a:r>
              <a:rPr lang="cs-CZ" sz="2000" dirty="0" smtClean="0">
                <a:ea typeface="Times New Roman"/>
                <a:cs typeface="Times New Roman"/>
              </a:rPr>
              <a:t>žijeme v ústraní a budeme žít v ještě větším ústraní. Jistě dobře ví, že musíš mít nějakou</a:t>
            </a:r>
          </a:p>
          <a:p>
            <a:pPr algn="just">
              <a:spcAft>
                <a:spcPts val="0"/>
              </a:spcAft>
              <a:buNone/>
            </a:pPr>
            <a:r>
              <a:rPr lang="cs-CZ" sz="2000" dirty="0" smtClean="0">
                <a:ea typeface="Times New Roman"/>
                <a:cs typeface="Times New Roman"/>
              </a:rPr>
              <a:t>metresu, a měl by být šťasten, že jsem to já, protože tě miluji a nežádám víc, než dovolují tvé</a:t>
            </a:r>
          </a:p>
          <a:p>
            <a:pPr algn="just">
              <a:spcAft>
                <a:spcPts val="0"/>
              </a:spcAft>
              <a:buNone/>
            </a:pPr>
            <a:r>
              <a:rPr lang="cs-CZ" sz="2000" dirty="0" smtClean="0">
                <a:ea typeface="Times New Roman"/>
                <a:cs typeface="Times New Roman"/>
              </a:rPr>
              <a:t>možnosti. Řekl jsi mu, jak si to v budoucnu zařídíme?"</a:t>
            </a:r>
          </a:p>
          <a:p>
            <a:pPr algn="just">
              <a:spcAft>
                <a:spcPts val="0"/>
              </a:spcAft>
              <a:buNone/>
            </a:pPr>
            <a:r>
              <a:rPr lang="cs-CZ" sz="2000" dirty="0" smtClean="0">
                <a:ea typeface="Times New Roman"/>
                <a:cs typeface="Times New Roman"/>
              </a:rPr>
              <a:t>,,Ano, a to právě ho nejvíce popudilo, protože v tomto rozhodnutí spatřuje důkaz naší</a:t>
            </a:r>
          </a:p>
          <a:p>
            <a:pPr algn="just">
              <a:spcAft>
                <a:spcPts val="0"/>
              </a:spcAft>
              <a:buNone/>
            </a:pPr>
            <a:r>
              <a:rPr lang="cs-CZ" sz="2000" dirty="0" smtClean="0">
                <a:ea typeface="Times New Roman"/>
                <a:cs typeface="Times New Roman"/>
              </a:rPr>
              <a:t>vzájemné lásky. ,,Co tedy činit?"</a:t>
            </a:r>
          </a:p>
          <a:p>
            <a:pPr algn="just">
              <a:spcAft>
                <a:spcPts val="0"/>
              </a:spcAft>
              <a:buNone/>
            </a:pPr>
            <a:r>
              <a:rPr lang="cs-CZ" sz="2000" dirty="0" smtClean="0">
                <a:ea typeface="Times New Roman"/>
                <a:cs typeface="Times New Roman"/>
              </a:rPr>
              <a:t>,,Zůstat spolu, drahá Markéto, a nechat přejít tu bouři."</a:t>
            </a:r>
          </a:p>
          <a:p>
            <a:pPr algn="just">
              <a:spcAft>
                <a:spcPts val="0"/>
              </a:spcAft>
              <a:buNone/>
            </a:pPr>
            <a:r>
              <a:rPr lang="cs-CZ" sz="2000" dirty="0" smtClean="0">
                <a:ea typeface="Times New Roman"/>
                <a:cs typeface="Times New Roman"/>
              </a:rPr>
              <a:t>,,A přejde?"</a:t>
            </a:r>
          </a:p>
          <a:p>
            <a:pPr algn="just">
              <a:spcAft>
                <a:spcPts val="0"/>
              </a:spcAft>
              <a:buNone/>
            </a:pPr>
            <a:r>
              <a:rPr lang="cs-CZ" sz="2000" dirty="0" smtClean="0">
                <a:ea typeface="Times New Roman"/>
                <a:cs typeface="Times New Roman"/>
              </a:rPr>
              <a:t>,,Musí přejít."</a:t>
            </a:r>
          </a:p>
          <a:p>
            <a:pPr algn="just">
              <a:spcAft>
                <a:spcPts val="0"/>
              </a:spcAft>
              <a:buNone/>
            </a:pPr>
            <a:r>
              <a:rPr lang="cs-CZ" sz="2000" dirty="0" smtClean="0">
                <a:ea typeface="Times New Roman"/>
                <a:cs typeface="Times New Roman"/>
              </a:rPr>
              <a:t>,,Nebude otec trvat na svém rozhodnutí?"</a:t>
            </a:r>
          </a:p>
          <a:p>
            <a:pPr algn="just">
              <a:spcAft>
                <a:spcPts val="0"/>
              </a:spcAft>
              <a:buNone/>
            </a:pPr>
            <a:r>
              <a:rPr lang="cs-CZ" sz="2000" dirty="0" smtClean="0">
                <a:ea typeface="Times New Roman"/>
                <a:cs typeface="Times New Roman"/>
              </a:rPr>
              <a:t>,,Co by mohl udělat?"</a:t>
            </a:r>
          </a:p>
          <a:p>
            <a:pPr algn="just">
              <a:spcAft>
                <a:spcPts val="0"/>
              </a:spcAft>
              <a:buNone/>
            </a:pPr>
            <a:r>
              <a:rPr lang="cs-CZ" sz="2000" dirty="0" smtClean="0">
                <a:ea typeface="Times New Roman"/>
                <a:cs typeface="Times New Roman"/>
              </a:rPr>
              <a:t>,,Cožpak vím? Co všechno může otec učinit, aby přinutil syna k poslušnosti! Bude ti</a:t>
            </a:r>
          </a:p>
          <a:p>
            <a:pPr algn="just">
              <a:spcAft>
                <a:spcPts val="0"/>
              </a:spcAft>
              <a:buNone/>
            </a:pPr>
            <a:r>
              <a:rPr lang="cs-CZ" sz="2000" dirty="0" smtClean="0">
                <a:ea typeface="Times New Roman"/>
                <a:cs typeface="Times New Roman"/>
              </a:rPr>
              <a:t>připomínat mou minulost a mne možná poctí tím, že někde objeví nějakou novou historku,</a:t>
            </a:r>
          </a:p>
          <a:p>
            <a:pPr algn="just">
              <a:spcAft>
                <a:spcPts val="0"/>
              </a:spcAft>
              <a:buNone/>
            </a:pPr>
            <a:r>
              <a:rPr lang="cs-CZ" sz="2000" dirty="0" smtClean="0">
                <a:ea typeface="Times New Roman"/>
                <a:cs typeface="Times New Roman"/>
              </a:rPr>
              <a:t>abys mne opustil.“</a:t>
            </a:r>
          </a:p>
          <a:p>
            <a:pPr algn="just">
              <a:buNone/>
            </a:pPr>
            <a:endParaRPr lang="cs-CZ" sz="2000" dirty="0" smtClean="0"/>
          </a:p>
          <a:p>
            <a:endParaRPr lang="cs-CZ" sz="2000" dirty="0" smtClean="0"/>
          </a:p>
          <a:p>
            <a:endParaRPr lang="cs-CZ" sz="2000" dirty="0" smtClean="0"/>
          </a:p>
          <a:p>
            <a:endParaRPr lang="cs-CZ" sz="2000" dirty="0"/>
          </a:p>
        </p:txBody>
      </p:sp>
      <p:sp>
        <p:nvSpPr>
          <p:cNvPr id="4" name="Zástupný symbol pro obsah 2"/>
          <p:cNvSpPr txBox="1">
            <a:spLocks/>
          </p:cNvSpPr>
          <p:nvPr/>
        </p:nvSpPr>
        <p:spPr>
          <a:xfrm>
            <a:off x="2928926" y="142852"/>
            <a:ext cx="6000792" cy="64294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Výchozí text 4 – Dáma s kaméliemi</a:t>
            </a:r>
            <a:endParaRPr kumimoji="0" lang="cs-CZ" sz="3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5" name="Šipka doprava 4">
            <a:hlinkClick r:id="rId3" action="ppaction://hlinksldjump"/>
          </p:cNvPr>
          <p:cNvSpPr/>
          <p:nvPr/>
        </p:nvSpPr>
        <p:spPr>
          <a:xfrm rot="10800000">
            <a:off x="7572396" y="1285860"/>
            <a:ext cx="1000132" cy="428628"/>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Šipka doprava 5">
            <a:hlinkClick r:id="" action="ppaction://hlinkshowjump?jump=nextslide"/>
          </p:cNvPr>
          <p:cNvSpPr/>
          <p:nvPr/>
        </p:nvSpPr>
        <p:spPr>
          <a:xfrm>
            <a:off x="7643834" y="6143644"/>
            <a:ext cx="1071570" cy="428628"/>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1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214678" y="285728"/>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Odpovědi  k výchozímu textu  2</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3071802" y="1571612"/>
            <a:ext cx="5857916" cy="407196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a:spcBef>
                <a:spcPct val="20000"/>
              </a:spcBef>
            </a:pPr>
            <a:r>
              <a:rPr lang="cs-CZ" sz="3200" b="1" dirty="0" smtClean="0">
                <a:latin typeface="Monotype Corsiva" pitchFamily="66" charset="0"/>
              </a:rPr>
              <a:t>a)  Shrňte  vlastními slovy obsah  textu  b)   Posuďte jazykovou stránku díla.</a:t>
            </a:r>
          </a:p>
          <a:p>
            <a:pPr lvl="0" indent="-514350">
              <a:spcBef>
                <a:spcPct val="20000"/>
              </a:spcBef>
            </a:pPr>
            <a:r>
              <a:rPr lang="cs-CZ" sz="3200" b="1" dirty="0" smtClean="0">
                <a:latin typeface="Monotype Corsiva" pitchFamily="66" charset="0"/>
              </a:rPr>
              <a:t>c)  Určete </a:t>
            </a:r>
            <a:r>
              <a:rPr lang="cs-CZ" sz="3200" b="1" dirty="0" smtClean="0">
                <a:solidFill>
                  <a:srgbClr val="FF0000"/>
                </a:solidFill>
                <a:latin typeface="Monotype Corsiva" pitchFamily="66" charset="0"/>
              </a:rPr>
              <a:t>umělecký směr</a:t>
            </a:r>
            <a:r>
              <a:rPr lang="cs-CZ" sz="3200" b="1" dirty="0" smtClean="0">
                <a:latin typeface="Monotype Corsiva" pitchFamily="66" charset="0"/>
              </a:rPr>
              <a:t>, který  text ovlivnil. Doložte jeho znaky v ukázce.</a:t>
            </a:r>
          </a:p>
          <a:p>
            <a:pPr lvl="0" indent="-432000">
              <a:spcBef>
                <a:spcPct val="20000"/>
              </a:spcBef>
            </a:pPr>
            <a:r>
              <a:rPr lang="cs-CZ" sz="3200" b="1" dirty="0" smtClean="0">
                <a:latin typeface="Monotype Corsiva" pitchFamily="66" charset="0"/>
              </a:rPr>
              <a:t>d)  Která </a:t>
            </a:r>
            <a:r>
              <a:rPr lang="cs-CZ" sz="3200" b="1" u="sng" dirty="0" smtClean="0">
                <a:latin typeface="Monotype Corsiva" pitchFamily="66" charset="0"/>
              </a:rPr>
              <a:t>jiná díla </a:t>
            </a:r>
            <a:r>
              <a:rPr lang="cs-CZ" sz="3200" b="1" dirty="0" smtClean="0">
                <a:latin typeface="Monotype Corsiva" pitchFamily="66" charset="0"/>
              </a:rPr>
              <a:t>s tematikou </a:t>
            </a:r>
            <a:r>
              <a:rPr lang="cs-CZ" sz="3200" b="1" dirty="0" smtClean="0">
                <a:solidFill>
                  <a:srgbClr val="FF0000"/>
                </a:solidFill>
                <a:latin typeface="Monotype Corsiva" pitchFamily="66" charset="0"/>
              </a:rPr>
              <a:t>prostituce </a:t>
            </a:r>
            <a:r>
              <a:rPr lang="cs-CZ" sz="3200" b="1" dirty="0" smtClean="0">
                <a:latin typeface="Monotype Corsiva" pitchFamily="66" charset="0"/>
              </a:rPr>
              <a:t>znáte? </a:t>
            </a:r>
          </a:p>
          <a:p>
            <a:pPr lvl="0" indent="-432000">
              <a:spcBef>
                <a:spcPct val="20000"/>
              </a:spcBef>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6" name="Zástupný symbol pro obsah 2"/>
          <p:cNvSpPr txBox="1">
            <a:spLocks/>
          </p:cNvSpPr>
          <p:nvPr/>
        </p:nvSpPr>
        <p:spPr>
          <a:xfrm>
            <a:off x="0" y="1285860"/>
            <a:ext cx="9144000" cy="557214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lvl="0" indent="-514350">
              <a:spcBef>
                <a:spcPct val="20000"/>
              </a:spcBef>
              <a:buAutoNum type="alphaLcParenR"/>
            </a:pPr>
            <a:r>
              <a:rPr lang="cs-CZ" sz="3200" b="1" dirty="0" smtClean="0">
                <a:latin typeface="Monotype Corsiva" pitchFamily="66" charset="0"/>
              </a:rPr>
              <a:t>Individuální řešení. Rozhovor  mladíka (</a:t>
            </a:r>
            <a:r>
              <a:rPr lang="cs-CZ" sz="3200" b="1" dirty="0" err="1" smtClean="0">
                <a:latin typeface="Monotype Corsiva" pitchFamily="66" charset="0"/>
              </a:rPr>
              <a:t>Armanda</a:t>
            </a:r>
            <a:r>
              <a:rPr lang="cs-CZ" sz="3200" b="1" dirty="0" smtClean="0">
                <a:latin typeface="Monotype Corsiva" pitchFamily="66" charset="0"/>
              </a:rPr>
              <a:t>)  s Markétou </a:t>
            </a:r>
            <a:r>
              <a:rPr lang="cs-CZ" sz="3200" b="1" smtClean="0">
                <a:latin typeface="Monotype Corsiva" pitchFamily="66" charset="0"/>
              </a:rPr>
              <a:t>… autobiografické</a:t>
            </a:r>
            <a:r>
              <a:rPr lang="cs-CZ" sz="3200" b="1" dirty="0" smtClean="0">
                <a:latin typeface="Monotype Corsiva" pitchFamily="66" charset="0"/>
              </a:rPr>
              <a:t>.</a:t>
            </a:r>
          </a:p>
          <a:p>
            <a:pPr marL="514350" lvl="0" indent="-514350">
              <a:spcBef>
                <a:spcPct val="20000"/>
              </a:spcBef>
              <a:buAutoNum type="alphaLcParenR"/>
            </a:pPr>
            <a:r>
              <a:rPr lang="cs-CZ" sz="3200" b="1" dirty="0" smtClean="0">
                <a:solidFill>
                  <a:srgbClr val="C00000"/>
                </a:solidFill>
                <a:latin typeface="Monotype Corsiva" pitchFamily="66" charset="0"/>
              </a:rPr>
              <a:t> Jazyková stránka </a:t>
            </a:r>
            <a:r>
              <a:rPr lang="cs-CZ" sz="3200" b="1" dirty="0" smtClean="0">
                <a:latin typeface="Monotype Corsiva" pitchFamily="66" charset="0"/>
              </a:rPr>
              <a:t>– forma dialogu (přímá řeč a uvozovací věty);  postavy mluví spisovným jazykem, cizí slovo metresu (milenku). Užití trpného rodu (být šťasten); obrazná pojmenování  - např. nechat přejít bouři (počkat na odeznění problémů ) …</a:t>
            </a:r>
          </a:p>
          <a:p>
            <a:pPr marL="514350" lvl="0" indent="-514350">
              <a:spcBef>
                <a:spcPct val="20000"/>
              </a:spcBef>
              <a:buAutoNum type="alphaLcParenR"/>
            </a:pPr>
            <a:r>
              <a:rPr lang="cs-CZ" sz="3200" b="1" dirty="0" smtClean="0">
                <a:latin typeface="Monotype Corsiva" pitchFamily="66" charset="0"/>
              </a:rPr>
              <a:t>Realismus; reálné zobrazení vztahu mladíka ke kurtizáně .</a:t>
            </a:r>
          </a:p>
          <a:p>
            <a:pPr marL="514350" lvl="0" indent="-514350">
              <a:spcBef>
                <a:spcPct val="20000"/>
              </a:spcBef>
              <a:buAutoNum type="alphaLcParenR"/>
            </a:pPr>
            <a:r>
              <a:rPr lang="cs-CZ" sz="3200" b="1" dirty="0" smtClean="0">
                <a:latin typeface="Monotype Corsiva" pitchFamily="66" charset="0"/>
              </a:rPr>
              <a:t>Nana (EZ); Lesk a bída kurtizán (Balzac); </a:t>
            </a:r>
            <a:r>
              <a:rPr lang="cs-CZ" sz="3200" b="1" dirty="0" err="1" smtClean="0">
                <a:latin typeface="Monotype Corsiva" pitchFamily="66" charset="0"/>
              </a:rPr>
              <a:t>Manon</a:t>
            </a:r>
            <a:r>
              <a:rPr lang="cs-CZ" sz="3200" b="1" dirty="0" smtClean="0">
                <a:latin typeface="Monotype Corsiva" pitchFamily="66" charset="0"/>
              </a:rPr>
              <a:t> </a:t>
            </a:r>
            <a:r>
              <a:rPr lang="cs-CZ" sz="3200" b="1" dirty="0" err="1" smtClean="0">
                <a:latin typeface="Monotype Corsiva" pitchFamily="66" charset="0"/>
              </a:rPr>
              <a:t>Lescaut</a:t>
            </a:r>
            <a:r>
              <a:rPr lang="cs-CZ" sz="3200" b="1" dirty="0" smtClean="0">
                <a:latin typeface="Monotype Corsiva" pitchFamily="66" charset="0"/>
              </a:rPr>
              <a:t> (Nezval); Zločin a trest; Pasák (E.E. </a:t>
            </a:r>
            <a:r>
              <a:rPr lang="cs-CZ" sz="3200" b="1" dirty="0" err="1" smtClean="0">
                <a:latin typeface="Monotype Corsiva" pitchFamily="66" charset="0"/>
              </a:rPr>
              <a:t>Kisch</a:t>
            </a:r>
            <a:r>
              <a:rPr lang="cs-CZ" sz="3200" b="1" dirty="0" smtClean="0">
                <a:latin typeface="Monotype Corsiva" pitchFamily="66" charset="0"/>
              </a:rPr>
              <a:t> ) …</a:t>
            </a:r>
          </a:p>
          <a:p>
            <a:pPr lvl="0" indent="-432000">
              <a:spcBef>
                <a:spcPct val="20000"/>
              </a:spcBef>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7" name="Šipka doprava 6">
            <a:hlinkClick r:id="" action="ppaction://hlinkshowjump?jump=nextslide"/>
          </p:cNvPr>
          <p:cNvSpPr/>
          <p:nvPr/>
        </p:nvSpPr>
        <p:spPr>
          <a:xfrm>
            <a:off x="7786710" y="4429132"/>
            <a:ext cx="1000132" cy="4286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prava 7">
            <a:hlinkClick r:id="rId3" action="ppaction://hlinksldjump"/>
          </p:cNvPr>
          <p:cNvSpPr/>
          <p:nvPr/>
        </p:nvSpPr>
        <p:spPr>
          <a:xfrm rot="10800000">
            <a:off x="357158" y="214290"/>
            <a:ext cx="1928826" cy="642942"/>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slide(fromBottom)">
                                      <p:cBhvr>
                                        <p:cTn id="7" dur="3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142852"/>
            <a:ext cx="6000792" cy="642942"/>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Výchozí text 5 – Dáma s kaméliemi</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428596" y="928670"/>
            <a:ext cx="8501122" cy="571504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latin typeface="Arial"/>
              </a:rPr>
              <a:t>Dáma s kaméliemi je román, vydaný roku 1848 ve Francii pod názvem La </a:t>
            </a:r>
            <a:r>
              <a:rPr lang="cs-CZ" sz="2000" dirty="0" err="1" smtClean="0">
                <a:latin typeface="Arial"/>
              </a:rPr>
              <a:t>Damme</a:t>
            </a:r>
            <a:r>
              <a:rPr lang="cs-CZ" sz="2000" dirty="0" smtClean="0">
                <a:latin typeface="Arial"/>
              </a:rPr>
              <a:t> </a:t>
            </a:r>
            <a:r>
              <a:rPr lang="cs-CZ" sz="2000" dirty="0" err="1" smtClean="0">
                <a:latin typeface="Arial"/>
              </a:rPr>
              <a:t>aux</a:t>
            </a:r>
            <a:r>
              <a:rPr lang="cs-CZ" sz="2000" dirty="0" smtClean="0">
                <a:latin typeface="Arial"/>
              </a:rPr>
              <a:t> </a:t>
            </a:r>
            <a:r>
              <a:rPr lang="cs-CZ" sz="2000" dirty="0" err="1" smtClean="0">
                <a:latin typeface="Arial"/>
              </a:rPr>
              <a:t>camélias</a:t>
            </a:r>
            <a:r>
              <a:rPr lang="cs-CZ" sz="2000" dirty="0" smtClean="0">
                <a:latin typeface="Arial"/>
              </a:rPr>
              <a:t>, autora Alexandra Dumase mladšího. Úspěšný román sám Dumas mladší dramatizoval, premiéra proběhla 2. února 1852 v pařížském </a:t>
            </a:r>
            <a:r>
              <a:rPr lang="cs-CZ" sz="2000" dirty="0" err="1" smtClean="0">
                <a:latin typeface="Arial"/>
              </a:rPr>
              <a:t>Théâtre</a:t>
            </a:r>
            <a:r>
              <a:rPr lang="cs-CZ" sz="2000" dirty="0" smtClean="0">
                <a:latin typeface="Arial"/>
              </a:rPr>
              <a:t> </a:t>
            </a:r>
            <a:r>
              <a:rPr lang="cs-CZ" sz="2000" dirty="0" err="1" smtClean="0">
                <a:latin typeface="Arial"/>
              </a:rPr>
              <a:t>du</a:t>
            </a:r>
            <a:r>
              <a:rPr lang="cs-CZ" sz="2000" dirty="0" smtClean="0">
                <a:latin typeface="Arial"/>
              </a:rPr>
              <a:t> Vaudeville, kdy hlavní roli </a:t>
            </a:r>
            <a:r>
              <a:rPr lang="cs-CZ" sz="2000" dirty="0" err="1" smtClean="0">
                <a:latin typeface="Arial"/>
              </a:rPr>
              <a:t>Margueritte</a:t>
            </a:r>
            <a:r>
              <a:rPr lang="cs-CZ" sz="2000" dirty="0" smtClean="0">
                <a:latin typeface="Arial"/>
              </a:rPr>
              <a:t> (v českém překladu Markéta), ztvárnila </a:t>
            </a:r>
            <a:r>
              <a:rPr lang="cs-CZ" sz="2000" dirty="0" err="1" smtClean="0">
                <a:latin typeface="Arial"/>
              </a:rPr>
              <a:t>Eleanora</a:t>
            </a:r>
            <a:r>
              <a:rPr lang="cs-CZ" sz="2000" dirty="0" smtClean="0">
                <a:latin typeface="Arial"/>
              </a:rPr>
              <a:t> Duse. Hned roku 1853 </a:t>
            </a:r>
            <a:r>
              <a:rPr lang="cs-CZ" sz="2000" dirty="0" err="1" smtClean="0">
                <a:latin typeface="Arial"/>
              </a:rPr>
              <a:t>Giuseppe</a:t>
            </a:r>
            <a:r>
              <a:rPr lang="cs-CZ" sz="2000" dirty="0" smtClean="0">
                <a:latin typeface="Arial"/>
              </a:rPr>
              <a:t> Verdi uvádí operu La </a:t>
            </a:r>
            <a:r>
              <a:rPr lang="cs-CZ" sz="2000" dirty="0" err="1" smtClean="0">
                <a:latin typeface="Arial"/>
              </a:rPr>
              <a:t>Traviata</a:t>
            </a:r>
            <a:r>
              <a:rPr lang="cs-CZ" sz="2000" dirty="0" smtClean="0">
                <a:latin typeface="Arial"/>
              </a:rPr>
              <a:t>, jejíž libreto napsal </a:t>
            </a:r>
            <a:r>
              <a:rPr lang="cs-CZ" sz="2000" dirty="0" err="1" smtClean="0">
                <a:latin typeface="Arial"/>
              </a:rPr>
              <a:t>Francesco</a:t>
            </a:r>
            <a:r>
              <a:rPr lang="cs-CZ" sz="2000" dirty="0" smtClean="0">
                <a:latin typeface="Arial"/>
              </a:rPr>
              <a:t> Maria </a:t>
            </a:r>
            <a:r>
              <a:rPr lang="cs-CZ" sz="2000" dirty="0" err="1" smtClean="0">
                <a:latin typeface="Arial"/>
              </a:rPr>
              <a:t>Piave</a:t>
            </a:r>
            <a:r>
              <a:rPr lang="cs-CZ" sz="2000" dirty="0" smtClean="0">
                <a:latin typeface="Arial"/>
              </a:rPr>
              <a:t> právě podle Dámy s kaméliemi. Hlavní postava je zde přejmenována na </a:t>
            </a:r>
            <a:r>
              <a:rPr lang="cs-CZ" sz="2000" dirty="0" err="1" smtClean="0">
                <a:latin typeface="Arial"/>
              </a:rPr>
              <a:t>Violettu</a:t>
            </a:r>
            <a:r>
              <a:rPr lang="cs-CZ" sz="2000" dirty="0" smtClean="0">
                <a:latin typeface="Arial"/>
              </a:rPr>
              <a:t> Valéry.</a:t>
            </a:r>
            <a:endParaRPr lang="cs-CZ" sz="2000" dirty="0" smtClean="0"/>
          </a:p>
          <a:p>
            <a:pPr algn="just"/>
            <a:r>
              <a:rPr lang="cs-CZ" sz="2000" dirty="0" smtClean="0">
                <a:latin typeface="Arial"/>
              </a:rPr>
              <a:t>V anglicky mluvících pramenech najdeme toto dramatické dílo často pod názvem </a:t>
            </a:r>
            <a:r>
              <a:rPr lang="cs-CZ" sz="2000" dirty="0" err="1" smtClean="0">
                <a:latin typeface="Arial"/>
              </a:rPr>
              <a:t>Camille</a:t>
            </a:r>
            <a:r>
              <a:rPr lang="cs-CZ" sz="2000" dirty="0" smtClean="0">
                <a:latin typeface="Arial"/>
              </a:rPr>
              <a:t>. Od své premiéry byla hra mnohokrát (jen u nás minimálně dvacetkrát) inscenována, a také zfilmována – existují čtyři němé a více než deset zvukových verzí z různých zemí celého světa – jmenuji film </a:t>
            </a:r>
            <a:r>
              <a:rPr lang="cs-CZ" sz="2000" dirty="0" err="1" smtClean="0">
                <a:latin typeface="Arial"/>
              </a:rPr>
              <a:t>Camille</a:t>
            </a:r>
            <a:r>
              <a:rPr lang="cs-CZ" sz="2000" dirty="0" smtClean="0">
                <a:latin typeface="Arial"/>
              </a:rPr>
              <a:t> z roku 1936, v němž hlavní roli ztvárnila </a:t>
            </a:r>
            <a:r>
              <a:rPr lang="cs-CZ" sz="2000" dirty="0" err="1" smtClean="0">
                <a:latin typeface="Arial"/>
              </a:rPr>
              <a:t>Greta</a:t>
            </a:r>
            <a:r>
              <a:rPr lang="cs-CZ" sz="2000" dirty="0" smtClean="0">
                <a:latin typeface="Arial"/>
              </a:rPr>
              <a:t> </a:t>
            </a:r>
            <a:r>
              <a:rPr lang="cs-CZ" sz="2000" dirty="0" err="1" smtClean="0">
                <a:latin typeface="Arial"/>
              </a:rPr>
              <a:t>Garbo</a:t>
            </a:r>
            <a:r>
              <a:rPr lang="cs-CZ" sz="2000" dirty="0" smtClean="0">
                <a:latin typeface="Arial"/>
              </a:rPr>
              <a:t>, v </a:t>
            </a:r>
            <a:r>
              <a:rPr lang="cs-CZ" sz="2000" dirty="0" err="1" smtClean="0">
                <a:latin typeface="Arial"/>
              </a:rPr>
              <a:t>režiii</a:t>
            </a:r>
            <a:r>
              <a:rPr lang="cs-CZ" sz="2000" dirty="0" smtClean="0">
                <a:latin typeface="Arial"/>
              </a:rPr>
              <a:t> </a:t>
            </a:r>
            <a:r>
              <a:rPr lang="cs-CZ" sz="2000" dirty="0" err="1" smtClean="0">
                <a:latin typeface="Arial"/>
              </a:rPr>
              <a:t>George</a:t>
            </a:r>
            <a:r>
              <a:rPr lang="cs-CZ" sz="2000" dirty="0" smtClean="0">
                <a:latin typeface="Arial"/>
              </a:rPr>
              <a:t> </a:t>
            </a:r>
            <a:r>
              <a:rPr lang="cs-CZ" sz="2000" dirty="0" err="1" smtClean="0">
                <a:latin typeface="Arial"/>
              </a:rPr>
              <a:t>Cukora</a:t>
            </a:r>
            <a:r>
              <a:rPr lang="cs-CZ" sz="2000" dirty="0" smtClean="0">
                <a:latin typeface="Arial"/>
              </a:rPr>
              <a:t>.</a:t>
            </a:r>
            <a:endParaRPr lang="cs-CZ" sz="2000" dirty="0" smtClean="0"/>
          </a:p>
          <a:p>
            <a:pPr algn="just"/>
            <a:r>
              <a:rPr lang="cs-CZ" sz="2000" dirty="0" smtClean="0">
                <a:latin typeface="Arial"/>
              </a:rPr>
              <a:t>Do českého jazyka byla hra přeložena již</a:t>
            </a:r>
            <a:r>
              <a:rPr lang="cs-CZ" sz="2000" dirty="0" smtClean="0">
                <a:solidFill>
                  <a:srgbClr val="000000"/>
                </a:solidFill>
                <a:latin typeface="Arial"/>
              </a:rPr>
              <a:t> brzy po premiéře</a:t>
            </a:r>
            <a:r>
              <a:rPr lang="cs-CZ" sz="2000" dirty="0" smtClean="0">
                <a:latin typeface="Arial"/>
              </a:rPr>
              <a:t>. Pro svou analýzu jsem si vybrala verzi překladu z roku 1973 – Hana Bělohradská s použitím překladu Anny </a:t>
            </a:r>
            <a:r>
              <a:rPr lang="cs-CZ" sz="2000" dirty="0" err="1" smtClean="0">
                <a:latin typeface="Arial"/>
              </a:rPr>
              <a:t>Fárové</a:t>
            </a:r>
            <a:r>
              <a:rPr lang="cs-CZ" sz="2000" dirty="0" smtClean="0">
                <a:latin typeface="Arial"/>
              </a:rPr>
              <a:t> a Jaroslava </a:t>
            </a:r>
            <a:r>
              <a:rPr lang="cs-CZ" sz="2000" dirty="0" err="1" smtClean="0">
                <a:latin typeface="Arial"/>
              </a:rPr>
              <a:t>Gillara</a:t>
            </a:r>
            <a:r>
              <a:rPr lang="cs-CZ" sz="2000" dirty="0" smtClean="0">
                <a:latin typeface="Arial"/>
              </a:rPr>
              <a:t>.</a:t>
            </a:r>
            <a:endParaRPr lang="cs-CZ" sz="2000" dirty="0"/>
          </a:p>
        </p:txBody>
      </p:sp>
      <p:sp>
        <p:nvSpPr>
          <p:cNvPr id="6" name="Šipka doprava 5">
            <a:hlinkClick r:id="rId2" action="ppaction://hlinksldjump"/>
          </p:cNvPr>
          <p:cNvSpPr/>
          <p:nvPr/>
        </p:nvSpPr>
        <p:spPr>
          <a:xfrm rot="10800000">
            <a:off x="500034" y="285728"/>
            <a:ext cx="1000132" cy="428628"/>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Šipka doprava 6">
            <a:hlinkClick r:id="" action="ppaction://hlinkshowjump?jump=nextslide"/>
          </p:cNvPr>
          <p:cNvSpPr/>
          <p:nvPr/>
        </p:nvSpPr>
        <p:spPr>
          <a:xfrm>
            <a:off x="7643834" y="6000768"/>
            <a:ext cx="1000132" cy="4286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1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428992" y="285728"/>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Úkoly k  výchozímu textu 5</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428596" y="1928802"/>
            <a:ext cx="8501122" cy="457203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lnSpcReduction="10000"/>
          </a:bodyPr>
          <a:lstStyle/>
          <a:p>
            <a:pPr lvl="0" indent="-432000">
              <a:spcBef>
                <a:spcPct val="20000"/>
              </a:spcBef>
            </a:pPr>
            <a:r>
              <a:rPr lang="cs-CZ" sz="3200" b="1" dirty="0" smtClean="0">
                <a:latin typeface="Monotype Corsiva" pitchFamily="66" charset="0"/>
              </a:rPr>
              <a:t>a)  Vymyslete </a:t>
            </a:r>
            <a:r>
              <a:rPr lang="cs-CZ" sz="3200" b="1" u="sng" dirty="0" smtClean="0">
                <a:latin typeface="Monotype Corsiva" pitchFamily="66" charset="0"/>
              </a:rPr>
              <a:t>název textu</a:t>
            </a:r>
            <a:r>
              <a:rPr lang="cs-CZ" sz="3200" b="1" dirty="0" smtClean="0">
                <a:latin typeface="Monotype Corsiva" pitchFamily="66" charset="0"/>
              </a:rPr>
              <a:t>. Proč je </a:t>
            </a:r>
            <a:r>
              <a:rPr lang="cs-CZ" sz="3200" b="1" u="sng" dirty="0" smtClean="0">
                <a:latin typeface="Monotype Corsiva" pitchFamily="66" charset="0"/>
              </a:rPr>
              <a:t>subjektivní?</a:t>
            </a:r>
            <a:r>
              <a:rPr lang="cs-CZ" sz="3200" b="1" dirty="0" smtClean="0">
                <a:latin typeface="Monotype Corsiva" pitchFamily="66" charset="0"/>
              </a:rPr>
              <a:t> K čemu slouží?</a:t>
            </a:r>
          </a:p>
          <a:p>
            <a:pPr marL="82350" lvl="0" indent="-514350">
              <a:spcBef>
                <a:spcPct val="20000"/>
              </a:spcBef>
            </a:pPr>
            <a:r>
              <a:rPr lang="cs-CZ" sz="3200" b="1" dirty="0" smtClean="0">
                <a:latin typeface="Monotype Corsiva" pitchFamily="66" charset="0"/>
              </a:rPr>
              <a:t>b)  Napište </a:t>
            </a:r>
            <a:r>
              <a:rPr lang="cs-CZ" sz="3200" b="1" dirty="0" smtClean="0">
                <a:solidFill>
                  <a:srgbClr val="C00000"/>
                </a:solidFill>
                <a:latin typeface="Monotype Corsiva" pitchFamily="66" charset="0"/>
              </a:rPr>
              <a:t>minimálně pět otázek </a:t>
            </a:r>
            <a:r>
              <a:rPr lang="cs-CZ" sz="3200" b="1" dirty="0" smtClean="0">
                <a:latin typeface="Monotype Corsiva" pitchFamily="66" charset="0"/>
              </a:rPr>
              <a:t>týkajících se výňatku.</a:t>
            </a:r>
          </a:p>
          <a:p>
            <a:pPr lvl="0" indent="-514350">
              <a:spcBef>
                <a:spcPct val="20000"/>
              </a:spcBef>
            </a:pPr>
            <a:r>
              <a:rPr lang="cs-CZ" sz="3200" b="1" dirty="0" smtClean="0">
                <a:latin typeface="Monotype Corsiva" pitchFamily="66" charset="0"/>
              </a:rPr>
              <a:t>c)  Určete </a:t>
            </a:r>
            <a:r>
              <a:rPr lang="cs-CZ" sz="3200" b="1" dirty="0" smtClean="0">
                <a:solidFill>
                  <a:srgbClr val="C00000"/>
                </a:solidFill>
                <a:latin typeface="Monotype Corsiva" pitchFamily="66" charset="0"/>
              </a:rPr>
              <a:t>slohový útvar</a:t>
            </a:r>
            <a:r>
              <a:rPr lang="cs-CZ" sz="3200" b="1" dirty="0" smtClean="0">
                <a:latin typeface="Monotype Corsiva" pitchFamily="66" charset="0"/>
              </a:rPr>
              <a:t>.</a:t>
            </a:r>
          </a:p>
          <a:p>
            <a:pPr marL="82350" lvl="0" indent="-514350">
              <a:spcBef>
                <a:spcPct val="20000"/>
              </a:spcBef>
              <a:buAutoNum type="alphaLcParenR" startAt="4"/>
            </a:pPr>
            <a:r>
              <a:rPr lang="cs-CZ" sz="3200" b="1" dirty="0" smtClean="0">
                <a:latin typeface="Monotype Corsiva" pitchFamily="66" charset="0"/>
              </a:rPr>
              <a:t>Vysvětlete význam slov a slovních spojení :</a:t>
            </a:r>
          </a:p>
          <a:p>
            <a:pPr marL="82350" lvl="0" indent="-514350">
              <a:spcBef>
                <a:spcPct val="20000"/>
              </a:spcBef>
              <a:buFont typeface="Wingdings" pitchFamily="2" charset="2"/>
              <a:buChar char="Ø"/>
            </a:pPr>
            <a:r>
              <a:rPr lang="cs-CZ" sz="3200" b="1" dirty="0" smtClean="0">
                <a:effectLst>
                  <a:outerShdw blurRad="38100" dist="38100" dir="2700000" algn="tl">
                    <a:srgbClr val="000000">
                      <a:alpha val="43137"/>
                    </a:srgbClr>
                  </a:outerShdw>
                </a:effectLst>
                <a:latin typeface="Monotype Corsiva" pitchFamily="66" charset="0"/>
              </a:rPr>
              <a:t>AD ml. dramatizoval román</a:t>
            </a:r>
          </a:p>
          <a:p>
            <a:pPr marL="82350" lvl="0" indent="-514350">
              <a:spcBef>
                <a:spcPct val="20000"/>
              </a:spcBef>
              <a:buFont typeface="Wingdings" pitchFamily="2" charset="2"/>
              <a:buChar char="Ø"/>
            </a:pPr>
            <a:r>
              <a:rPr lang="cs-CZ" sz="3200" b="1" dirty="0" smtClean="0">
                <a:effectLst>
                  <a:outerShdw blurRad="38100" dist="38100" dir="2700000" algn="tl">
                    <a:srgbClr val="000000">
                      <a:alpha val="43137"/>
                    </a:srgbClr>
                  </a:outerShdw>
                </a:effectLst>
                <a:latin typeface="Monotype Corsiva" pitchFamily="66" charset="0"/>
              </a:rPr>
              <a:t> v anglicky mluvících pramenech</a:t>
            </a:r>
          </a:p>
          <a:p>
            <a:pPr marL="82350" lvl="0" indent="-514350">
              <a:spcBef>
                <a:spcPct val="20000"/>
              </a:spcBef>
              <a:buFont typeface="Wingdings" pitchFamily="2" charset="2"/>
              <a:buChar char="Ø"/>
            </a:pPr>
            <a:r>
              <a:rPr lang="cs-CZ" sz="3200" b="1" dirty="0" smtClean="0">
                <a:effectLst>
                  <a:outerShdw blurRad="38100" dist="38100" dir="2700000" algn="tl">
                    <a:srgbClr val="000000">
                      <a:alpha val="43137"/>
                    </a:srgbClr>
                  </a:outerShdw>
                </a:effectLst>
                <a:latin typeface="Monotype Corsiva" pitchFamily="66" charset="0"/>
              </a:rPr>
              <a:t>pro svou analýzu</a:t>
            </a:r>
          </a:p>
          <a:p>
            <a:pPr marL="82350" indent="-514350" algn="ctr">
              <a:spcBef>
                <a:spcPct val="20000"/>
              </a:spcBef>
            </a:pPr>
            <a:r>
              <a:rPr lang="cs-CZ" sz="3000" b="1" dirty="0" smtClean="0">
                <a:effectLst>
                  <a:outerShdw blurRad="38100" dist="38100" dir="2700000" algn="tl">
                    <a:srgbClr val="000000">
                      <a:alpha val="43137"/>
                    </a:srgbClr>
                  </a:outerShdw>
                </a:effectLst>
                <a:latin typeface="Monotype Corsiva" pitchFamily="66" charset="0"/>
              </a:rPr>
              <a:t>(upraveno podle   </a:t>
            </a:r>
            <a:r>
              <a:rPr lang="cs-CZ" sz="2200" dirty="0" smtClean="0">
                <a:hlinkClick r:id="rId3"/>
              </a:rPr>
              <a:t>http://blog.113kw.net/</a:t>
            </a:r>
            <a:r>
              <a:rPr lang="cs-CZ" sz="2200" dirty="0" err="1" smtClean="0">
                <a:hlinkClick r:id="rId3"/>
              </a:rPr>
              <a:t>dama</a:t>
            </a:r>
            <a:r>
              <a:rPr lang="cs-CZ" sz="2200" dirty="0" smtClean="0">
                <a:hlinkClick r:id="rId3"/>
              </a:rPr>
              <a:t>-s-</a:t>
            </a:r>
            <a:r>
              <a:rPr lang="cs-CZ" sz="2200" dirty="0" err="1" smtClean="0">
                <a:hlinkClick r:id="rId3"/>
              </a:rPr>
              <a:t>kameliem</a:t>
            </a:r>
            <a:r>
              <a:rPr lang="cs-CZ" sz="2200" dirty="0" smtClean="0">
                <a:hlinkClick r:id="rId3"/>
              </a:rPr>
              <a:t>/</a:t>
            </a:r>
            <a:r>
              <a:rPr lang="cs-CZ" sz="2200" dirty="0" smtClean="0"/>
              <a:t>)</a:t>
            </a:r>
            <a:endParaRPr lang="cs-CZ" sz="3000" b="1" dirty="0" smtClean="0">
              <a:effectLst>
                <a:outerShdw blurRad="38100" dist="38100" dir="2700000" algn="tl">
                  <a:srgbClr val="000000">
                    <a:alpha val="43137"/>
                  </a:srgbClr>
                </a:outerShdw>
              </a:effectLst>
              <a:latin typeface="Monotype Corsiva" pitchFamily="66" charset="0"/>
            </a:endParaRPr>
          </a:p>
          <a:p>
            <a:pPr marL="82350" lvl="0" indent="-514350">
              <a:spcBef>
                <a:spcPct val="20000"/>
              </a:spcBef>
            </a:pPr>
            <a:endParaRPr lang="cs-CZ" sz="2000" b="1" dirty="0" smtClean="0">
              <a:effectLst>
                <a:outerShdw blurRad="38100" dist="38100" dir="2700000" algn="tl">
                  <a:srgbClr val="000000">
                    <a:alpha val="43137"/>
                  </a:srgbClr>
                </a:outerShdw>
              </a:effectLst>
              <a:latin typeface="Monotype Corsiva" pitchFamily="66" charset="0"/>
            </a:endParaRPr>
          </a:p>
          <a:p>
            <a:pPr lvl="0" indent="-432000">
              <a:spcBef>
                <a:spcPct val="20000"/>
              </a:spcBef>
              <a:buAutoNum type="alphaLcParenR"/>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7" name="Zástupný symbol pro obsah 2"/>
          <p:cNvSpPr txBox="1">
            <a:spLocks/>
          </p:cNvSpPr>
          <p:nvPr/>
        </p:nvSpPr>
        <p:spPr>
          <a:xfrm>
            <a:off x="214282" y="1285860"/>
            <a:ext cx="8786874" cy="528641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82350" lvl="0" indent="-514350">
              <a:spcBef>
                <a:spcPct val="20000"/>
              </a:spcBef>
              <a:buAutoNum type="alphaLcParenR"/>
            </a:pPr>
            <a:r>
              <a:rPr lang="cs-CZ" sz="3200" b="1" dirty="0" smtClean="0">
                <a:latin typeface="Monotype Corsiva" pitchFamily="66" charset="0"/>
              </a:rPr>
              <a:t>Např. Rozbor  divadelní hry Dáma s kaméliemi aj.</a:t>
            </a:r>
          </a:p>
          <a:p>
            <a:pPr marL="82350" lvl="0" indent="-514350">
              <a:spcBef>
                <a:spcPct val="20000"/>
              </a:spcBef>
            </a:pPr>
            <a:r>
              <a:rPr lang="cs-CZ" sz="3200" b="1" dirty="0" smtClean="0">
                <a:solidFill>
                  <a:srgbClr val="C00000"/>
                </a:solidFill>
                <a:effectLst>
                  <a:outerShdw blurRad="38100" dist="38100" dir="2700000" algn="tl">
                    <a:srgbClr val="000000">
                      <a:alpha val="43137"/>
                    </a:srgbClr>
                  </a:outerShdw>
                </a:effectLst>
                <a:latin typeface="Monotype Corsiva" pitchFamily="66" charset="0"/>
              </a:rPr>
              <a:t>Subjektivita </a:t>
            </a:r>
            <a:r>
              <a:rPr lang="cs-CZ" sz="3200" b="1" dirty="0" smtClean="0">
                <a:latin typeface="Monotype Corsiva" pitchFamily="66" charset="0"/>
              </a:rPr>
              <a:t>– tvůrce  vyjadřuje své osobní názory, svou interpretaci daného díla; seznamuje čtenáře s  vlastní analýzou hry inspirovaného  knihou  AD ml.  …</a:t>
            </a:r>
          </a:p>
          <a:p>
            <a:pPr marL="82350" lvl="0" indent="-514350">
              <a:spcBef>
                <a:spcPct val="20000"/>
              </a:spcBef>
            </a:pPr>
            <a:r>
              <a:rPr lang="cs-CZ" sz="3200" b="1" dirty="0" smtClean="0">
                <a:latin typeface="Monotype Corsiva" pitchFamily="66" charset="0"/>
              </a:rPr>
              <a:t>c) </a:t>
            </a:r>
            <a:r>
              <a:rPr lang="cs-CZ" sz="3200" b="1" dirty="0" smtClean="0">
                <a:solidFill>
                  <a:srgbClr val="C00000"/>
                </a:solidFill>
                <a:effectLst>
                  <a:outerShdw blurRad="38100" dist="38100" dir="2700000" algn="tl">
                    <a:srgbClr val="000000">
                      <a:alpha val="43137"/>
                    </a:srgbClr>
                  </a:outerShdw>
                </a:effectLst>
                <a:latin typeface="Monotype Corsiva" pitchFamily="66" charset="0"/>
              </a:rPr>
              <a:t>Slohový útvar </a:t>
            </a:r>
            <a:r>
              <a:rPr lang="cs-CZ" sz="3200" b="1" dirty="0" smtClean="0">
                <a:latin typeface="Monotype Corsiva" pitchFamily="66" charset="0"/>
              </a:rPr>
              <a:t>– převládá výklad a popis.</a:t>
            </a:r>
          </a:p>
          <a:p>
            <a:pPr marL="82350" lvl="0" indent="-514350">
              <a:spcBef>
                <a:spcPct val="20000"/>
              </a:spcBef>
              <a:buFont typeface="Wingdings" pitchFamily="2" charset="2"/>
              <a:buChar char="Ø"/>
            </a:pPr>
            <a:r>
              <a:rPr lang="cs-CZ" sz="3200" b="1" dirty="0" smtClean="0">
                <a:effectLst>
                  <a:outerShdw blurRad="38100" dist="38100" dir="2700000" algn="tl">
                    <a:srgbClr val="000000">
                      <a:alpha val="43137"/>
                    </a:srgbClr>
                  </a:outerShdw>
                </a:effectLst>
                <a:latin typeface="Monotype Corsiva" pitchFamily="66" charset="0"/>
              </a:rPr>
              <a:t>AD ml.  upravil román pro potřeby  jeviště (repliky aj.)</a:t>
            </a:r>
          </a:p>
          <a:p>
            <a:pPr marL="82350" lvl="0" indent="-514350">
              <a:spcBef>
                <a:spcPct val="20000"/>
              </a:spcBef>
              <a:buFont typeface="Wingdings" pitchFamily="2" charset="2"/>
              <a:buChar char="Ø"/>
            </a:pPr>
            <a:r>
              <a:rPr lang="cs-CZ" sz="3200" b="1" dirty="0" smtClean="0">
                <a:effectLst>
                  <a:outerShdw blurRad="38100" dist="38100" dir="2700000" algn="tl">
                    <a:srgbClr val="000000">
                      <a:alpha val="43137"/>
                    </a:srgbClr>
                  </a:outerShdw>
                </a:effectLst>
                <a:latin typeface="Monotype Corsiva" pitchFamily="66" charset="0"/>
              </a:rPr>
              <a:t> v anglicky psaných  zdrojích  </a:t>
            </a:r>
          </a:p>
          <a:p>
            <a:pPr marL="82350" lvl="0" indent="-514350">
              <a:spcBef>
                <a:spcPct val="20000"/>
              </a:spcBef>
              <a:buFont typeface="Wingdings" pitchFamily="2" charset="2"/>
              <a:buChar char="Ø"/>
            </a:pPr>
            <a:r>
              <a:rPr lang="cs-CZ" sz="3200" b="1" dirty="0" smtClean="0">
                <a:effectLst>
                  <a:outerShdw blurRad="38100" dist="38100" dir="2700000" algn="tl">
                    <a:srgbClr val="000000">
                      <a:alpha val="43137"/>
                    </a:srgbClr>
                  </a:outerShdw>
                </a:effectLst>
                <a:latin typeface="Monotype Corsiva" pitchFamily="66" charset="0"/>
              </a:rPr>
              <a:t>pro svůj rozbor (interpretaci)</a:t>
            </a:r>
          </a:p>
          <a:p>
            <a:pPr marL="82350" lvl="0" indent="-514350" algn="ctr">
              <a:spcBef>
                <a:spcPct val="20000"/>
              </a:spcBef>
            </a:pPr>
            <a:r>
              <a:rPr lang="cs-CZ" sz="3200" b="1" dirty="0" smtClean="0">
                <a:effectLst>
                  <a:outerShdw blurRad="38100" dist="38100" dir="2700000" algn="tl">
                    <a:srgbClr val="000000">
                      <a:alpha val="43137"/>
                    </a:srgbClr>
                  </a:outerShdw>
                </a:effectLst>
                <a:latin typeface="Monotype Corsiva" pitchFamily="66" charset="0"/>
              </a:rPr>
              <a:t>(upraveno podle   </a:t>
            </a:r>
            <a:r>
              <a:rPr lang="cs-CZ" sz="2400" dirty="0" smtClean="0">
                <a:hlinkClick r:id="rId3"/>
              </a:rPr>
              <a:t>http://blog.113kw.net/</a:t>
            </a:r>
            <a:r>
              <a:rPr lang="cs-CZ" sz="2400" dirty="0" err="1" smtClean="0">
                <a:hlinkClick r:id="rId3"/>
              </a:rPr>
              <a:t>dama</a:t>
            </a:r>
            <a:r>
              <a:rPr lang="cs-CZ" sz="2400" dirty="0" smtClean="0">
                <a:hlinkClick r:id="rId3"/>
              </a:rPr>
              <a:t>-s-</a:t>
            </a:r>
            <a:r>
              <a:rPr lang="cs-CZ" sz="2400" dirty="0" err="1" smtClean="0">
                <a:hlinkClick r:id="rId3"/>
              </a:rPr>
              <a:t>kameliem</a:t>
            </a:r>
            <a:r>
              <a:rPr lang="cs-CZ" sz="2400" dirty="0" smtClean="0">
                <a:hlinkClick r:id="rId3"/>
              </a:rPr>
              <a:t>/</a:t>
            </a:r>
            <a:r>
              <a:rPr lang="cs-CZ" sz="2400" dirty="0" smtClean="0"/>
              <a:t>)</a:t>
            </a:r>
            <a:endParaRPr lang="cs-CZ" sz="3200" b="1" dirty="0" smtClean="0">
              <a:effectLst>
                <a:outerShdw blurRad="38100" dist="38100" dir="2700000" algn="tl">
                  <a:srgbClr val="000000">
                    <a:alpha val="43137"/>
                  </a:srgbClr>
                </a:outerShdw>
              </a:effectLst>
              <a:latin typeface="Monotype Corsiva" pitchFamily="66" charset="0"/>
            </a:endParaRPr>
          </a:p>
          <a:p>
            <a:pPr marL="82350" lvl="0" indent="-514350">
              <a:spcBef>
                <a:spcPct val="20000"/>
              </a:spcBef>
            </a:pPr>
            <a:endParaRPr lang="cs-CZ" sz="3200" b="1" dirty="0" smtClean="0">
              <a:effectLst>
                <a:outerShdw blurRad="38100" dist="38100" dir="2700000" algn="tl">
                  <a:srgbClr val="000000">
                    <a:alpha val="43137"/>
                  </a:srgbClr>
                </a:outerShdw>
              </a:effectLst>
              <a:latin typeface="Monotype Corsiva" pitchFamily="66" charset="0"/>
            </a:endParaRPr>
          </a:p>
          <a:p>
            <a:pPr lvl="0" indent="-432000">
              <a:spcBef>
                <a:spcPct val="20000"/>
              </a:spcBef>
            </a:pPr>
            <a:endParaRPr lang="cs-CZ" sz="3200" b="1" dirty="0" smtClean="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8" name="Šipka doprava 7">
            <a:hlinkClick r:id="rId4" action="ppaction://hlinksldjump"/>
          </p:cNvPr>
          <p:cNvSpPr/>
          <p:nvPr/>
        </p:nvSpPr>
        <p:spPr>
          <a:xfrm rot="10800000">
            <a:off x="642910" y="357166"/>
            <a:ext cx="1643074" cy="642942"/>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Šipka doprava 8">
            <a:hlinkClick r:id="" action="ppaction://hlinkshowjump?jump=nextslide"/>
          </p:cNvPr>
          <p:cNvSpPr/>
          <p:nvPr/>
        </p:nvSpPr>
        <p:spPr>
          <a:xfrm>
            <a:off x="7500958" y="5286388"/>
            <a:ext cx="1000132" cy="4286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lide(fromBottom)">
                                      <p:cBhvr>
                                        <p:cTn id="7" dur="5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1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428992" y="285728"/>
            <a:ext cx="5500726" cy="2928958"/>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lnSpcReduction="10000"/>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Film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Dáma s kaméliemi (1981)</a:t>
            </a:r>
          </a:p>
          <a:p>
            <a:pPr algn="ctr">
              <a:buNone/>
            </a:pPr>
            <a:r>
              <a:rPr lang="cs-CZ" sz="3600" b="1" dirty="0" smtClean="0">
                <a:effectLst>
                  <a:outerShdw blurRad="38100" dist="38100" dir="2700000" algn="tl">
                    <a:srgbClr val="000000">
                      <a:alpha val="43137"/>
                    </a:srgbClr>
                  </a:outerShdw>
                </a:effectLst>
                <a:latin typeface="Monotype Corsiva" pitchFamily="66" charset="0"/>
              </a:rPr>
              <a:t>Podívejte se na video a vypracujte správné odpovědi.</a:t>
            </a:r>
          </a:p>
          <a:p>
            <a:pPr algn="ctr">
              <a:buNone/>
            </a:pPr>
            <a:r>
              <a:rPr lang="cs-CZ" sz="3600" b="1" dirty="0" smtClean="0">
                <a:effectLst>
                  <a:outerShdw blurRad="38100" dist="38100" dir="2700000" algn="tl">
                    <a:srgbClr val="000000">
                      <a:alpha val="43137"/>
                    </a:srgbClr>
                  </a:outerShdw>
                </a:effectLst>
                <a:latin typeface="Monotype Corsiva" pitchFamily="66" charset="0"/>
                <a:hlinkClick r:id="rId3"/>
              </a:rPr>
              <a:t>http://www.</a:t>
            </a:r>
            <a:r>
              <a:rPr lang="cs-CZ" sz="3600" b="1" dirty="0" err="1" smtClean="0">
                <a:effectLst>
                  <a:outerShdw blurRad="38100" dist="38100" dir="2700000" algn="tl">
                    <a:srgbClr val="000000">
                      <a:alpha val="43137"/>
                    </a:srgbClr>
                  </a:outerShdw>
                </a:effectLst>
                <a:latin typeface="Monotype Corsiva" pitchFamily="66" charset="0"/>
                <a:hlinkClick r:id="rId3"/>
              </a:rPr>
              <a:t>youtube.com</a:t>
            </a:r>
            <a:r>
              <a:rPr lang="cs-CZ" sz="3600" b="1" dirty="0" smtClean="0">
                <a:effectLst>
                  <a:outerShdw blurRad="38100" dist="38100" dir="2700000" algn="tl">
                    <a:srgbClr val="000000">
                      <a:alpha val="43137"/>
                    </a:srgbClr>
                  </a:outerShdw>
                </a:effectLst>
                <a:latin typeface="Monotype Corsiva" pitchFamily="66" charset="0"/>
                <a:hlinkClick r:id="rId3"/>
              </a:rPr>
              <a:t>/</a:t>
            </a:r>
            <a:r>
              <a:rPr lang="cs-CZ" sz="3600" b="1" dirty="0" err="1" smtClean="0">
                <a:effectLst>
                  <a:outerShdw blurRad="38100" dist="38100" dir="2700000" algn="tl">
                    <a:srgbClr val="000000">
                      <a:alpha val="43137"/>
                    </a:srgbClr>
                  </a:outerShdw>
                </a:effectLst>
                <a:latin typeface="Monotype Corsiva" pitchFamily="66" charset="0"/>
                <a:hlinkClick r:id="rId3"/>
              </a:rPr>
              <a:t>watch</a:t>
            </a:r>
            <a:r>
              <a:rPr lang="cs-CZ" sz="3600" b="1" dirty="0" smtClean="0">
                <a:effectLst>
                  <a:outerShdw blurRad="38100" dist="38100" dir="2700000" algn="tl">
                    <a:srgbClr val="000000">
                      <a:alpha val="43137"/>
                    </a:srgbClr>
                  </a:outerShdw>
                </a:effectLst>
                <a:latin typeface="Monotype Corsiva" pitchFamily="66" charset="0"/>
                <a:hlinkClick r:id="rId3"/>
              </a:rPr>
              <a:t>?v=RcofdR0pyHE</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3428992" y="4000504"/>
            <a:ext cx="5500726" cy="250033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742950" marR="0" lvl="0" indent="-742950" defTabSz="914400" rtl="0" eaLnBrk="1" fontAlgn="auto" latinLnBrk="0" hangingPunct="1">
              <a:lnSpc>
                <a:spcPct val="100000"/>
              </a:lnSpc>
              <a:spcBef>
                <a:spcPct val="20000"/>
              </a:spcBef>
              <a:spcAft>
                <a:spcPts val="0"/>
              </a:spcAft>
              <a:buClrTx/>
              <a:buSzTx/>
              <a:buFont typeface="Arial" pitchFamily="34" charset="0"/>
              <a:buAutoNum type="alphaLcParenR"/>
              <a:tabLst/>
              <a:defRPr/>
            </a:pPr>
            <a:r>
              <a:rPr lang="cs-CZ" sz="3600" b="1" dirty="0" smtClean="0">
                <a:effectLst>
                  <a:outerShdw blurRad="38100" dist="38100" dir="2700000" algn="tl">
                    <a:srgbClr val="000000">
                      <a:alpha val="43137"/>
                    </a:srgbClr>
                  </a:outerShdw>
                </a:effectLst>
                <a:latin typeface="Monotype Corsiva" pitchFamily="66" charset="0"/>
              </a:rPr>
              <a:t>Jak se vám ukázka líbí?</a:t>
            </a:r>
          </a:p>
          <a:p>
            <a:pPr marL="742950" marR="0" lvl="0" indent="-742950" defTabSz="914400" rtl="0" eaLnBrk="1" fontAlgn="auto" latinLnBrk="0" hangingPunct="1">
              <a:lnSpc>
                <a:spcPct val="100000"/>
              </a:lnSpc>
              <a:spcBef>
                <a:spcPct val="20000"/>
              </a:spcBef>
              <a:spcAft>
                <a:spcPts val="0"/>
              </a:spcAft>
              <a:buClrTx/>
              <a:buSzTx/>
              <a:buFont typeface="Arial" pitchFamily="34" charset="0"/>
              <a:buAutoNum type="alphaLcParenR"/>
              <a:tabLst/>
              <a:defRPr/>
            </a:pPr>
            <a:r>
              <a:rPr kumimoji="0" lang="cs-CZ" sz="36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Odpovídají dobové reálie vašim představám o 19. století?</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8" name="Šipka doprava 7">
            <a:hlinkClick r:id="rId4" action="ppaction://hlinksldjump"/>
          </p:cNvPr>
          <p:cNvSpPr/>
          <p:nvPr/>
        </p:nvSpPr>
        <p:spPr>
          <a:xfrm rot="10800000">
            <a:off x="428596" y="214290"/>
            <a:ext cx="1785950" cy="785818"/>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Šipka doprava 8">
            <a:hlinkClick r:id="" action="ppaction://hlinkshowjump?jump=nextslide"/>
          </p:cNvPr>
          <p:cNvSpPr/>
          <p:nvPr/>
        </p:nvSpPr>
        <p:spPr>
          <a:xfrm>
            <a:off x="7643834" y="5857892"/>
            <a:ext cx="1000132" cy="428604"/>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4" name="Obdélník 3"/>
          <p:cNvSpPr/>
          <p:nvPr/>
        </p:nvSpPr>
        <p:spPr>
          <a:xfrm>
            <a:off x="1500166" y="5286388"/>
            <a:ext cx="6915548" cy="1200329"/>
          </a:xfrm>
          <a:prstGeom prst="rect">
            <a:avLst/>
          </a:prstGeom>
          <a:noFill/>
        </p:spPr>
        <p:txBody>
          <a:bodyPr wrap="none" lIns="91440" tIns="45720" rIns="91440" bIns="45720">
            <a:spAutoFit/>
          </a:bodyPr>
          <a:lstStyle/>
          <a:p>
            <a:pPr algn="ctr"/>
            <a:r>
              <a:rPr lang="cs-CZ" sz="72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Konec prezentace</a:t>
            </a:r>
            <a:endParaRPr lang="cs-CZ" sz="72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
        <p:nvSpPr>
          <p:cNvPr id="5" name="Obdélník 4"/>
          <p:cNvSpPr/>
          <p:nvPr/>
        </p:nvSpPr>
        <p:spPr>
          <a:xfrm>
            <a:off x="642910" y="857232"/>
            <a:ext cx="8001056" cy="2062103"/>
          </a:xfrm>
          <a:prstGeom prst="rect">
            <a:avLst/>
          </a:prstGeom>
          <a:ln w="25400">
            <a:solidFill>
              <a:schemeClr val="tx1"/>
            </a:solidFill>
          </a:ln>
        </p:spPr>
        <p:txBody>
          <a:bodyPr wrap="square">
            <a:spAutoFit/>
          </a:bodyPr>
          <a:lstStyle/>
          <a:p>
            <a:pPr algn="ctr"/>
            <a:r>
              <a:rPr lang="cs-CZ" sz="3200" b="1" dirty="0" smtClean="0">
                <a:solidFill>
                  <a:srgbClr val="C00000"/>
                </a:solidFill>
                <a:effectLst>
                  <a:outerShdw blurRad="38100" dist="38100" dir="2700000" algn="tl">
                    <a:srgbClr val="000000">
                      <a:alpha val="43137"/>
                    </a:srgbClr>
                  </a:outerShdw>
                </a:effectLst>
              </a:rPr>
              <a:t>„Lituji jich z celé své duše. Neboť láska je tak sladký přelud, že ztratíme-li ji, přestože je přeludem, ztratíme celý život.“</a:t>
            </a:r>
          </a:p>
          <a:p>
            <a:pPr algn="ctr"/>
            <a:r>
              <a:rPr lang="cs-CZ" sz="3200" b="1" dirty="0" smtClean="0">
                <a:effectLst>
                  <a:outerShdw blurRad="38100" dist="38100" dir="2700000" algn="tl">
                    <a:srgbClr val="000000">
                      <a:alpha val="43137"/>
                    </a:srgbClr>
                  </a:outerShdw>
                </a:effectLst>
              </a:rPr>
              <a:t>Alexandre  Dumas st.</a:t>
            </a:r>
            <a:endParaRPr lang="cs-CZ" sz="3200" b="1" dirty="0">
              <a:effectLst>
                <a:outerShdw blurRad="38100" dist="38100" dir="2700000" algn="tl">
                  <a:srgbClr val="000000">
                    <a:alpha val="43137"/>
                  </a:srgbClr>
                </a:outerShdw>
              </a:effectLst>
            </a:endParaRPr>
          </a:p>
        </p:txBody>
      </p:sp>
      <p:sp>
        <p:nvSpPr>
          <p:cNvPr id="6" name="Obdélník 5"/>
          <p:cNvSpPr/>
          <p:nvPr/>
        </p:nvSpPr>
        <p:spPr>
          <a:xfrm>
            <a:off x="500034" y="3286124"/>
            <a:ext cx="8358246" cy="1569660"/>
          </a:xfrm>
          <a:prstGeom prst="rect">
            <a:avLst/>
          </a:prstGeom>
          <a:ln w="25400">
            <a:solidFill>
              <a:schemeClr val="tx1"/>
            </a:solidFill>
          </a:ln>
        </p:spPr>
        <p:txBody>
          <a:bodyPr wrap="square">
            <a:spAutoFit/>
          </a:bodyPr>
          <a:lstStyle/>
          <a:p>
            <a:pPr algn="ctr"/>
            <a:r>
              <a:rPr lang="cs-CZ" sz="3200" b="1" dirty="0" smtClean="0">
                <a:solidFill>
                  <a:srgbClr val="C00000"/>
                </a:solidFill>
                <a:effectLst>
                  <a:outerShdw blurRad="38100" dist="38100" dir="2700000" algn="tl">
                    <a:srgbClr val="000000">
                      <a:alpha val="43137"/>
                    </a:srgbClr>
                  </a:outerShdw>
                </a:effectLst>
              </a:rPr>
              <a:t>„Táta - to je velké dítě, které jsem měl, když jsem byl malé dítě.“</a:t>
            </a:r>
          </a:p>
          <a:p>
            <a:pPr algn="ctr"/>
            <a:r>
              <a:rPr lang="cs-CZ" sz="3200" b="1" dirty="0" smtClean="0">
                <a:effectLst>
                  <a:outerShdw blurRad="38100" dist="38100" dir="2700000" algn="tl">
                    <a:srgbClr val="000000">
                      <a:alpha val="43137"/>
                    </a:srgbClr>
                  </a:outerShdw>
                </a:effectLst>
              </a:rPr>
              <a:t>Alexandre Dumas ml.</a:t>
            </a:r>
          </a:p>
        </p:txBody>
      </p:sp>
      <p:sp>
        <p:nvSpPr>
          <p:cNvPr id="7" name="Šipka doprava 6">
            <a:hlinkClick r:id="rId3" action="ppaction://hlinksldjump"/>
          </p:cNvPr>
          <p:cNvSpPr/>
          <p:nvPr/>
        </p:nvSpPr>
        <p:spPr>
          <a:xfrm rot="10800000">
            <a:off x="357158" y="214290"/>
            <a:ext cx="1143008" cy="500066"/>
          </a:xfrm>
          <a:prstGeom prst="rightArrow">
            <a:avLst/>
          </a:prstGeom>
          <a:solidFill>
            <a:srgbClr val="00B0F0"/>
          </a:solidFill>
          <a:ln>
            <a:solidFill>
              <a:schemeClr val="tx1"/>
            </a:solidFill>
          </a:ln>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cu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9000"/>
            <a:lum/>
          </a:blip>
          <a:srcRect/>
          <a:stretch>
            <a:fillRect t="-26000" b="-26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214282" y="0"/>
            <a:ext cx="4214810" cy="714380"/>
          </a:xfrm>
          <a:ln w="0">
            <a:noFill/>
          </a:ln>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Použitá literatura a zdroje</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857232"/>
            <a:ext cx="8401080" cy="5857916"/>
          </a:xfrm>
          <a:ln w="25400">
            <a:solidFill>
              <a:schemeClr val="tx1"/>
            </a:solidFill>
          </a:ln>
        </p:spPr>
        <p:txBody>
          <a:bodyPr>
            <a:normAutofit fontScale="92500" lnSpcReduction="20000"/>
          </a:bodyPr>
          <a:lstStyle/>
          <a:p>
            <a:pPr>
              <a:buFont typeface="Wingdings" pitchFamily="2" charset="2"/>
              <a:buChar char="§"/>
            </a:pPr>
            <a:r>
              <a:rPr lang="pt-BR" sz="2300" dirty="0" smtClean="0"/>
              <a:t>DUMAS ML., Alexandre. </a:t>
            </a:r>
            <a:r>
              <a:rPr lang="pt-BR" sz="2300" i="1" dirty="0" smtClean="0"/>
              <a:t>Dáma s kaméliemi</a:t>
            </a:r>
            <a:r>
              <a:rPr lang="pt-BR" sz="2300" dirty="0" smtClean="0"/>
              <a:t>. Praha: XYZ, 2008, ISBN 978-80-7388-057-6.</a:t>
            </a:r>
            <a:endParaRPr lang="cs-CZ" sz="2300" dirty="0" smtClean="0"/>
          </a:p>
          <a:p>
            <a:pPr>
              <a:buFont typeface="Wingdings" pitchFamily="2" charset="2"/>
              <a:buChar char="§"/>
            </a:pPr>
            <a:r>
              <a:rPr lang="cs-CZ" sz="2300" dirty="0" smtClean="0"/>
              <a:t>DUMAS, Alexandre. </a:t>
            </a:r>
            <a:r>
              <a:rPr lang="cs-CZ" sz="2300" i="1" dirty="0" smtClean="0"/>
              <a:t>Hrabě </a:t>
            </a:r>
            <a:r>
              <a:rPr lang="cs-CZ" sz="2300" i="1" dirty="0" err="1" smtClean="0"/>
              <a:t>Monte</a:t>
            </a:r>
            <a:r>
              <a:rPr lang="cs-CZ" sz="2300" i="1" dirty="0" smtClean="0"/>
              <a:t> </a:t>
            </a:r>
            <a:r>
              <a:rPr lang="cs-CZ" sz="2300" i="1" dirty="0" err="1" smtClean="0"/>
              <a:t>Christo</a:t>
            </a:r>
            <a:r>
              <a:rPr lang="cs-CZ" sz="2300" dirty="0" smtClean="0"/>
              <a:t>. Praha: Svoboda, 1975.</a:t>
            </a:r>
            <a:endParaRPr lang="cs-CZ" sz="2300" dirty="0" smtClean="0">
              <a:hlinkClick r:id="rId3"/>
            </a:endParaRPr>
          </a:p>
          <a:p>
            <a:pPr>
              <a:buFont typeface="Wingdings" pitchFamily="2" charset="2"/>
              <a:buChar char="§"/>
            </a:pPr>
            <a:r>
              <a:rPr lang="pt-BR" sz="2300" dirty="0" smtClean="0"/>
              <a:t>DUMAS, Alexandre. </a:t>
            </a:r>
            <a:r>
              <a:rPr lang="pt-BR" sz="2300" i="1" dirty="0" smtClean="0"/>
              <a:t>Hrabě Monte Christo</a:t>
            </a:r>
            <a:r>
              <a:rPr lang="pt-BR" sz="2300" dirty="0" smtClean="0"/>
              <a:t>. Praha: Grada, 2013, ISBN 978-80-247-4617-3. </a:t>
            </a:r>
            <a:endParaRPr lang="cs-CZ" sz="2300" dirty="0" smtClean="0"/>
          </a:p>
          <a:p>
            <a:pPr>
              <a:buFont typeface="Wingdings" pitchFamily="2" charset="2"/>
              <a:buChar char="§"/>
            </a:pPr>
            <a:r>
              <a:rPr lang="cs-CZ" sz="2300" dirty="0" smtClean="0"/>
              <a:t>DUMAS, Alexandre. </a:t>
            </a:r>
            <a:r>
              <a:rPr lang="cs-CZ" sz="2300" i="1" dirty="0" smtClean="0"/>
              <a:t>Tři mušketýři</a:t>
            </a:r>
            <a:r>
              <a:rPr lang="cs-CZ" sz="2300" dirty="0" smtClean="0"/>
              <a:t>. Praha: Mladá fronta, 1969.</a:t>
            </a:r>
          </a:p>
          <a:p>
            <a:pPr>
              <a:buFont typeface="Wingdings" pitchFamily="2" charset="2"/>
              <a:buChar char="§"/>
            </a:pPr>
            <a:r>
              <a:rPr lang="pt-BR" sz="2300" dirty="0" smtClean="0"/>
              <a:t>MAUROIS, André. </a:t>
            </a:r>
            <a:r>
              <a:rPr lang="pt-BR" sz="2300" i="1" dirty="0" smtClean="0"/>
              <a:t>Tři Dumasové</a:t>
            </a:r>
            <a:r>
              <a:rPr lang="pt-BR" sz="2300" dirty="0" smtClean="0"/>
              <a:t>. Praha: Mladá fronta, 1966</a:t>
            </a:r>
            <a:r>
              <a:rPr lang="cs-CZ" sz="2300" dirty="0" smtClean="0"/>
              <a:t>.</a:t>
            </a:r>
          </a:p>
          <a:p>
            <a:pPr>
              <a:buFont typeface="Wingdings" pitchFamily="2" charset="2"/>
              <a:buChar char="§"/>
            </a:pPr>
            <a:r>
              <a:rPr lang="cs-CZ" sz="2300" dirty="0" smtClean="0"/>
              <a:t>SCHOPP, </a:t>
            </a:r>
            <a:r>
              <a:rPr lang="cs-CZ" sz="2300" dirty="0" err="1" smtClean="0"/>
              <a:t>Claude</a:t>
            </a:r>
            <a:r>
              <a:rPr lang="cs-CZ" sz="2300" dirty="0" smtClean="0"/>
              <a:t>. </a:t>
            </a:r>
            <a:r>
              <a:rPr lang="cs-CZ" sz="2300" i="1" dirty="0" smtClean="0"/>
              <a:t>Alexandre Dumas - život génia</a:t>
            </a:r>
            <a:r>
              <a:rPr lang="cs-CZ" sz="2300" dirty="0" smtClean="0"/>
              <a:t>. Praha: Existencialia, 2004, ISBN 80-903406-0-1.</a:t>
            </a:r>
          </a:p>
          <a:p>
            <a:pPr>
              <a:buFont typeface="Wingdings" pitchFamily="2" charset="2"/>
              <a:buChar char="§"/>
            </a:pPr>
            <a:r>
              <a:rPr lang="cs-CZ" sz="2300" dirty="0" smtClean="0">
                <a:hlinkClick r:id="rId4"/>
              </a:rPr>
              <a:t>http://cs.wikipedia.org/wiki/Alexandre_Dumas_star%C5%A1%C3%AD</a:t>
            </a:r>
            <a:endParaRPr lang="cs-CZ" sz="2300" dirty="0" smtClean="0"/>
          </a:p>
          <a:p>
            <a:pPr>
              <a:buFont typeface="Wingdings" pitchFamily="2" charset="2"/>
              <a:buChar char="§"/>
            </a:pPr>
            <a:r>
              <a:rPr lang="cs-CZ" sz="2300" dirty="0" smtClean="0">
                <a:hlinkClick r:id="rId5"/>
              </a:rPr>
              <a:t>http://cs.wikipedia.org/wiki/Alexandre_Dumas_mlad%C5%A1%C3%AD</a:t>
            </a:r>
            <a:endParaRPr lang="cs-CZ" sz="2300" dirty="0" smtClean="0"/>
          </a:p>
          <a:p>
            <a:pPr>
              <a:buFont typeface="Wingdings" pitchFamily="2" charset="2"/>
              <a:buChar char="§"/>
            </a:pPr>
            <a:r>
              <a:rPr lang="cs-CZ" sz="2300" dirty="0" smtClean="0">
                <a:hlinkClick r:id="rId6"/>
              </a:rPr>
              <a:t>http://citaty.net/autori/alexandre-dumas-mladsi/</a:t>
            </a:r>
            <a:endParaRPr lang="cs-CZ" sz="2300" dirty="0" smtClean="0"/>
          </a:p>
          <a:p>
            <a:pPr>
              <a:buFont typeface="Wingdings" pitchFamily="2" charset="2"/>
              <a:buChar char="§"/>
            </a:pPr>
            <a:r>
              <a:rPr lang="cs-CZ" sz="2300" dirty="0" smtClean="0">
                <a:hlinkClick r:id="rId7"/>
              </a:rPr>
              <a:t>http://citaty.net/autori/alexandre-dumas-starsi/</a:t>
            </a:r>
            <a:endParaRPr lang="cs-CZ" sz="2300" dirty="0" smtClean="0"/>
          </a:p>
          <a:p>
            <a:pPr>
              <a:buFont typeface="Wingdings" pitchFamily="2" charset="2"/>
              <a:buChar char="§"/>
            </a:pPr>
            <a:r>
              <a:rPr lang="cs-CZ" sz="2300" dirty="0" smtClean="0">
                <a:hlinkClick r:id="rId8"/>
              </a:rPr>
              <a:t>http://cs.wikipedia.org/wiki/D%C3%A1ma_s_kam%C3%A9liemi</a:t>
            </a:r>
            <a:endParaRPr lang="cs-CZ" sz="2300" dirty="0" smtClean="0"/>
          </a:p>
          <a:p>
            <a:pPr>
              <a:buFont typeface="Wingdings" pitchFamily="2" charset="2"/>
              <a:buChar char="§"/>
            </a:pPr>
            <a:r>
              <a:rPr lang="cs-CZ" sz="2300" dirty="0" smtClean="0">
                <a:hlinkClick r:id="rId9"/>
              </a:rPr>
              <a:t>http://www.</a:t>
            </a:r>
            <a:r>
              <a:rPr lang="cs-CZ" sz="2300" dirty="0" err="1" smtClean="0">
                <a:hlinkClick r:id="rId9"/>
              </a:rPr>
              <a:t>csfd.cz</a:t>
            </a:r>
            <a:r>
              <a:rPr lang="cs-CZ" sz="2300" dirty="0" smtClean="0">
                <a:hlinkClick r:id="rId9"/>
              </a:rPr>
              <a:t>/film/41198-</a:t>
            </a:r>
            <a:r>
              <a:rPr lang="cs-CZ" sz="2300" dirty="0" err="1" smtClean="0">
                <a:hlinkClick r:id="rId9"/>
              </a:rPr>
              <a:t>dama</a:t>
            </a:r>
            <a:r>
              <a:rPr lang="cs-CZ" sz="2300" dirty="0" smtClean="0">
                <a:hlinkClick r:id="rId9"/>
              </a:rPr>
              <a:t>-s-</a:t>
            </a:r>
            <a:r>
              <a:rPr lang="cs-CZ" sz="2300" dirty="0" err="1" smtClean="0">
                <a:hlinkClick r:id="rId9"/>
              </a:rPr>
              <a:t>kameliemi</a:t>
            </a:r>
            <a:r>
              <a:rPr lang="cs-CZ" sz="2300" dirty="0" smtClean="0">
                <a:hlinkClick r:id="rId9"/>
              </a:rPr>
              <a:t>/</a:t>
            </a:r>
            <a:endParaRPr lang="cs-CZ" sz="2300" dirty="0" smtClean="0"/>
          </a:p>
          <a:p>
            <a:pPr>
              <a:buFont typeface="Wingdings" pitchFamily="2" charset="2"/>
              <a:buChar char="§"/>
            </a:pPr>
            <a:r>
              <a:rPr lang="cs-CZ" sz="2200" dirty="0" smtClean="0">
                <a:hlinkClick r:id="rId10"/>
              </a:rPr>
              <a:t>http://blog.113kw.net/</a:t>
            </a:r>
            <a:r>
              <a:rPr lang="cs-CZ" sz="2200" dirty="0" err="1" smtClean="0">
                <a:hlinkClick r:id="rId10"/>
              </a:rPr>
              <a:t>dama</a:t>
            </a:r>
            <a:r>
              <a:rPr lang="cs-CZ" sz="2200" dirty="0" smtClean="0">
                <a:hlinkClick r:id="rId10"/>
              </a:rPr>
              <a:t>-s-</a:t>
            </a:r>
            <a:r>
              <a:rPr lang="cs-CZ" sz="2200" dirty="0" err="1" smtClean="0">
                <a:hlinkClick r:id="rId10"/>
              </a:rPr>
              <a:t>kameliem</a:t>
            </a:r>
            <a:r>
              <a:rPr lang="cs-CZ" sz="2200" dirty="0" smtClean="0">
                <a:hlinkClick r:id="rId10"/>
              </a:rPr>
              <a:t>/</a:t>
            </a:r>
            <a:r>
              <a:rPr lang="cs-CZ" sz="2200" dirty="0" smtClean="0"/>
              <a:t>)</a:t>
            </a:r>
          </a:p>
          <a:p>
            <a:pPr>
              <a:buFont typeface="Wingdings" pitchFamily="2" charset="2"/>
              <a:buChar char="§"/>
            </a:pPr>
            <a:r>
              <a:rPr lang="cs-CZ" sz="2200" dirty="0" smtClean="0"/>
              <a:t>Archiv autora (nahrávku namluvili studenti lovosického gymnázia A. Kubíček a  J. Beneš)</a:t>
            </a:r>
          </a:p>
          <a:p>
            <a:pPr>
              <a:buFont typeface="Wingdings" pitchFamily="2" charset="2"/>
              <a:buChar char="§"/>
            </a:pPr>
            <a:endParaRPr lang="cs-CZ" sz="2000" dirty="0" smtClean="0"/>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9000"/>
            <a:lum/>
          </a:blip>
          <a:srcRect/>
          <a:stretch>
            <a:fillRect t="-25000" b="-25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357158" y="142852"/>
            <a:ext cx="3357586" cy="714380"/>
          </a:xfrm>
          <a:ln w="0">
            <a:noFill/>
          </a:ln>
        </p:spPr>
        <p:txBody>
          <a:bodyPr>
            <a:normAutofit/>
          </a:bodyPr>
          <a:lstStyle/>
          <a:p>
            <a:pPr algn="l"/>
            <a:r>
              <a:rPr lang="cs-CZ" sz="3600" b="1" dirty="0" smtClean="0">
                <a:effectLst>
                  <a:outerShdw blurRad="38100" dist="38100" dir="2700000" algn="tl">
                    <a:srgbClr val="000000">
                      <a:alpha val="43137"/>
                    </a:srgbClr>
                  </a:outerShdw>
                </a:effectLst>
                <a:latin typeface="Monotype Corsiva" pitchFamily="66" charset="0"/>
              </a:rPr>
              <a:t>Obrazový materiál</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857208"/>
            <a:ext cx="8643998" cy="4214866"/>
          </a:xfrm>
          <a:ln w="25400">
            <a:solidFill>
              <a:schemeClr val="tx1"/>
            </a:solidFill>
          </a:ln>
        </p:spPr>
        <p:txBody>
          <a:bodyPr>
            <a:normAutofit lnSpcReduction="10000"/>
          </a:bodyPr>
          <a:lstStyle/>
          <a:p>
            <a:pPr>
              <a:buFont typeface="Wingdings" pitchFamily="2" charset="2"/>
              <a:buChar char="§"/>
            </a:pPr>
            <a:endParaRPr lang="cs-CZ" sz="2000" dirty="0" smtClean="0">
              <a:hlinkClick r:id="rId3"/>
            </a:endParaRPr>
          </a:p>
          <a:p>
            <a:pPr>
              <a:buFont typeface="Wingdings" pitchFamily="2" charset="2"/>
              <a:buChar char="§"/>
            </a:pPr>
            <a:r>
              <a:rPr lang="cs-CZ" sz="2000" dirty="0" smtClean="0">
                <a:hlinkClick r:id="rId3"/>
              </a:rPr>
              <a:t>http://en.wikipedia.org/wiki/File:Dumas_pere_print_.jpg</a:t>
            </a:r>
            <a:r>
              <a:rPr lang="cs-CZ" sz="2000" dirty="0" smtClean="0"/>
              <a:t> (pozadí, snímek 3)</a:t>
            </a:r>
          </a:p>
          <a:p>
            <a:pPr>
              <a:buFont typeface="Wingdings" pitchFamily="2" charset="2"/>
              <a:buChar char="§"/>
            </a:pPr>
            <a:r>
              <a:rPr lang="cs-CZ" sz="2000" dirty="0" smtClean="0">
                <a:hlinkClick r:id="rId4"/>
              </a:rPr>
              <a:t>http://commons.wikimedia.org/wiki/File:ADumas_hijo_01.jpg</a:t>
            </a:r>
            <a:r>
              <a:rPr lang="cs-CZ" sz="2000" dirty="0" smtClean="0"/>
              <a:t> (pozadí, snímek 3)</a:t>
            </a:r>
          </a:p>
          <a:p>
            <a:pPr>
              <a:buFont typeface="Wingdings" pitchFamily="2" charset="2"/>
              <a:buChar char="§"/>
            </a:pPr>
            <a:r>
              <a:rPr lang="cs-CZ" sz="2000" dirty="0" smtClean="0">
                <a:hlinkClick r:id="rId5"/>
              </a:rPr>
              <a:t>http://commons.wikimedia.org/wiki/File:Alexandre_Dumas_Signature.svg</a:t>
            </a:r>
            <a:endParaRPr lang="cs-CZ" sz="2000" dirty="0" smtClean="0"/>
          </a:p>
          <a:p>
            <a:pPr>
              <a:buNone/>
            </a:pPr>
            <a:r>
              <a:rPr lang="cs-CZ" sz="2000" dirty="0" smtClean="0"/>
              <a:t>      (podpis A. Dumase st., snímek 4)</a:t>
            </a:r>
          </a:p>
          <a:p>
            <a:pPr>
              <a:buFont typeface="Wingdings" pitchFamily="2" charset="2"/>
              <a:buChar char="§"/>
            </a:pPr>
            <a:r>
              <a:rPr lang="cs-CZ" sz="2000" dirty="0" smtClean="0">
                <a:hlinkClick r:id="rId6"/>
              </a:rPr>
              <a:t>http://commons.wikimedia.org/wiki/File:Altblau_regiment_musketeer.jpg</a:t>
            </a:r>
            <a:endParaRPr lang="cs-CZ" sz="2000" dirty="0" smtClean="0"/>
          </a:p>
          <a:p>
            <a:pPr>
              <a:buNone/>
            </a:pPr>
            <a:r>
              <a:rPr lang="cs-CZ" sz="2000" dirty="0" smtClean="0"/>
              <a:t>      (mušketýr, snímek 14-15) </a:t>
            </a:r>
          </a:p>
          <a:p>
            <a:pPr>
              <a:buFont typeface="Wingdings" pitchFamily="2" charset="2"/>
              <a:buChar char="§"/>
            </a:pPr>
            <a:r>
              <a:rPr lang="cs-CZ" sz="2000" dirty="0" smtClean="0">
                <a:hlinkClick r:id="rId7"/>
              </a:rPr>
              <a:t>http://en.wikipedia.org/wiki/File:British_Empire_1897.jpg</a:t>
            </a:r>
            <a:r>
              <a:rPr lang="cs-CZ" sz="2000" dirty="0" smtClean="0"/>
              <a:t> (mapa, snímek 20)</a:t>
            </a:r>
          </a:p>
          <a:p>
            <a:pPr>
              <a:buFont typeface="Wingdings" pitchFamily="2" charset="2"/>
              <a:buChar char="§"/>
            </a:pPr>
            <a:r>
              <a:rPr lang="cs-CZ" sz="2000" dirty="0" smtClean="0">
                <a:hlinkClick r:id="rId8"/>
              </a:rPr>
              <a:t>http://commons.wikimedia.org/wiki/File:La_Dame_aux_cam%C3%A9lias_d%27apr%C3%A8s_Charles_Chaplin.jpg</a:t>
            </a:r>
            <a:r>
              <a:rPr lang="cs-CZ" sz="2000" dirty="0" smtClean="0"/>
              <a:t> (Dáma s kaméliemi, snímek 22)</a:t>
            </a:r>
          </a:p>
          <a:p>
            <a:pPr>
              <a:buFont typeface="Wingdings" pitchFamily="2" charset="2"/>
              <a:buChar char="§"/>
            </a:pPr>
            <a:r>
              <a:rPr lang="cs-CZ" sz="2000" dirty="0" smtClean="0"/>
              <a:t>Archiv autora.</a:t>
            </a:r>
          </a:p>
          <a:p>
            <a:pPr>
              <a:buFont typeface="Wingdings" pitchFamily="2" charset="2"/>
              <a:buChar char="§"/>
            </a:pPr>
            <a:endParaRPr lang="cs-CZ" sz="2000" dirty="0" smtClean="0"/>
          </a:p>
          <a:p>
            <a:pPr>
              <a:buFont typeface="Wingdings" pitchFamily="2" charset="2"/>
              <a:buChar char="§"/>
            </a:pPr>
            <a:endParaRPr lang="cs-CZ" sz="2000" dirty="0" smtClean="0"/>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942</TotalTime>
  <Words>2264</Words>
  <Application>Microsoft Office PowerPoint</Application>
  <PresentationFormat>Předvádění na obrazovce (4:3)</PresentationFormat>
  <Paragraphs>250</Paragraphs>
  <Slides>32</Slides>
  <Notes>0</Notes>
  <HiddenSlides>0</HiddenSlides>
  <MMClips>0</MMClips>
  <ScaleCrop>false</ScaleCrop>
  <HeadingPairs>
    <vt:vector size="4" baseType="variant">
      <vt:variant>
        <vt:lpstr>Motiv</vt:lpstr>
      </vt:variant>
      <vt:variant>
        <vt:i4>1</vt:i4>
      </vt:variant>
      <vt:variant>
        <vt:lpstr>Nadpisy snímků</vt:lpstr>
      </vt:variant>
      <vt:variant>
        <vt:i4>32</vt:i4>
      </vt:variant>
    </vt:vector>
  </HeadingPairs>
  <TitlesOfParts>
    <vt:vector size="33" baseType="lpstr">
      <vt:lpstr>Motiv sady Office</vt:lpstr>
      <vt:lpstr>Snímek 1</vt:lpstr>
      <vt:lpstr>Snímek 2</vt:lpstr>
      <vt:lpstr>Snímek 3</vt:lpstr>
      <vt:lpstr>1802 -1870</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1908 - 1979</vt:lpstr>
      <vt:lpstr>Snímek 23</vt:lpstr>
      <vt:lpstr>Snímek 24</vt:lpstr>
      <vt:lpstr>Snímek 25</vt:lpstr>
      <vt:lpstr>Snímek 26</vt:lpstr>
      <vt:lpstr>Snímek 27</vt:lpstr>
      <vt:lpstr>Snímek 28</vt:lpstr>
      <vt:lpstr>Snímek 29</vt:lpstr>
      <vt:lpstr>Snímek 30</vt:lpstr>
      <vt:lpstr>Použitá literatura a zdroje</vt:lpstr>
      <vt:lpstr>Obrazový materiál</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Dumasové</dc:title>
  <dc:subject>DUM 22</dc:subject>
  <dc:creator>LN</dc:creator>
  <cp:lastModifiedBy>Alice</cp:lastModifiedBy>
  <cp:revision>47</cp:revision>
  <dcterms:created xsi:type="dcterms:W3CDTF">2014-01-19T07:36:07Z</dcterms:created>
  <dcterms:modified xsi:type="dcterms:W3CDTF">2014-03-09T09:24:54Z</dcterms:modified>
</cp:coreProperties>
</file>