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2" r:id="rId3"/>
    <p:sldId id="263" r:id="rId4"/>
    <p:sldId id="256" r:id="rId5"/>
    <p:sldId id="257" r:id="rId6"/>
    <p:sldId id="258" r:id="rId7"/>
    <p:sldId id="259" r:id="rId8"/>
    <p:sldId id="260" r:id="rId9"/>
    <p:sldId id="261" r:id="rId10"/>
    <p:sldId id="264" r:id="rId11"/>
  </p:sldIdLst>
  <p:sldSz cx="9144000" cy="6858000" type="screen4x3"/>
  <p:notesSz cx="6858000" cy="9144000"/>
  <p:custDataLst>
    <p:tags r:id="rId12"/>
  </p:custData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gs" Target="tags/tag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ADA276-514B-4BC8-A5A5-E69A2F2A743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89509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D7F034-2E01-419F-86A7-9B1C3A016C3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4613728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ED6B8F-DABF-4A66-930F-CF11F7CFC44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501176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98B613-274B-478E-A72D-6E16230DC61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437516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372490-EE10-4367-B433-06E25B2ACC2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0781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614597-52F6-43F9-85E7-7CF206E9856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51777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4D0A02-7E45-4223-BF60-0C8F950EE32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25760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64548E-1DBB-49D5-861A-339C05C8524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61684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AE6B49-A6AC-4F65-9A1A-CBB62331D6A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19980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59B76-81E9-4B49-ABC7-1781833FFB8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34602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0141A-EC55-4061-BF81-AEC3DC5B72A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3037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BA942B3-7739-4CC1-9FA4-A57256ABB1CB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452164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051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Předmět:		Inovace výuky prostřednictvím ICT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Tematický okruh: 	Ekonomické předměty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materiálu: 	Vnější vztahy podniku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Číslo materiálu:	</a:t>
            </a:r>
            <a:r>
              <a:rPr lang="cs-CZ" sz="2000" smtClean="0"/>
              <a:t>VY_32_Inovace výuky_6.C_EP_02/20</a:t>
            </a: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Všechny neocitované myšlenky patří autorovi.</a:t>
            </a: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8563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Calibri"/>
                <a:ea typeface="Calibri"/>
                <a:cs typeface="Times New Roman"/>
              </a:rPr>
              <a:t>Vnější vztahy podniku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mtClean="0">
                <a:latin typeface="Calibri"/>
                <a:ea typeface="Calibri"/>
                <a:cs typeface="Times New Roman"/>
              </a:rPr>
              <a:t>Celek </a:t>
            </a:r>
            <a:r>
              <a:rPr lang="cs-CZ" dirty="0">
                <a:latin typeface="Calibri"/>
                <a:ea typeface="Calibri"/>
                <a:cs typeface="Times New Roman"/>
              </a:rPr>
              <a:t>se týká tématu zapojení podniku v síti právnických subjektů a jak tato skutečnost ovlivňuje jeho funkci a postavení na trhu.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9656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Vnější vztahy podniku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Podnik nemůže fungovat sám a nezávisle na okolních vlivech, </a:t>
            </a:r>
          </a:p>
          <a:p>
            <a:r>
              <a:rPr lang="cs-CZ" dirty="0" smtClean="0"/>
              <a:t>je zapojen do husté sítě ostatních subjektů</a:t>
            </a:r>
            <a:endParaRPr lang="cs-CZ" dirty="0"/>
          </a:p>
        </p:txBody>
      </p:sp>
      <p:pic>
        <p:nvPicPr>
          <p:cNvPr id="3074" name="Picture 2" descr="C:\Users\user\AppData\Local\Microsoft\Windows\Temporary Internet Files\Content.IE5\AY97A27L\MP90044907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72" b="97970" l="6000" r="99000">
                        <a14:foregroundMark x1="34222" y1="59137" x2="6000" y2="90863"/>
                        <a14:foregroundMark x1="34222" y1="43528" x2="23111" y2="50508"/>
                        <a14:foregroundMark x1="25444" y1="40228" x2="18667" y2="46701"/>
                        <a14:foregroundMark x1="31556" y1="53173" x2="41000" y2="72716"/>
                        <a14:foregroundMark x1="57556" y1="71574" x2="69667" y2="52411"/>
                        <a14:foregroundMark x1="70222" y1="64848" x2="70667" y2="60914"/>
                        <a14:foregroundMark x1="77222" y1="83756" x2="82444" y2="74619"/>
                        <a14:foregroundMark x1="82444" y1="88706" x2="88889" y2="80203"/>
                        <a14:foregroundMark x1="57222" y1="47716" x2="65778" y2="45939"/>
                        <a14:foregroundMark x1="59111" y1="41117" x2="64556" y2="39721"/>
                        <a14:foregroundMark x1="76667" y1="78680" x2="84222" y2="68655"/>
                        <a14:foregroundMark x1="75667" y1="84264" x2="71000" y2="92259"/>
                        <a14:foregroundMark x1="77222" y1="90228" x2="86556" y2="7817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4667"/>
          <a:stretch/>
        </p:blipFill>
        <p:spPr bwMode="auto">
          <a:xfrm>
            <a:off x="2397791" y="44624"/>
            <a:ext cx="4348418" cy="2487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0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Vztahy mezi podniky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Je to vztah na stejné úrovni, rozeznáváme 	následující vztahy mezi podniky: </a:t>
            </a:r>
          </a:p>
          <a:p>
            <a:pPr>
              <a:buFontTx/>
              <a:buChar char="-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- podniky spolupracují</a:t>
            </a:r>
          </a:p>
          <a:p>
            <a:pPr>
              <a:buFontTx/>
              <a:buChar char="-"/>
            </a:pPr>
            <a:r>
              <a:rPr lang="cs-CZ" dirty="0" smtClean="0"/>
              <a:t>jsou si lhostejné</a:t>
            </a:r>
          </a:p>
          <a:p>
            <a:pPr marL="0" indent="0">
              <a:buNone/>
            </a:pPr>
            <a:r>
              <a:rPr lang="cs-CZ" dirty="0" smtClean="0"/>
              <a:t>-  konkurují si</a:t>
            </a:r>
          </a:p>
        </p:txBody>
      </p:sp>
      <p:pic>
        <p:nvPicPr>
          <p:cNvPr id="2050" name="Picture 2" descr="C:\Users\user\AppData\Local\Microsoft\Windows\Temporary Internet Files\Content.IE5\EBHSGQYW\MP9004392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708920"/>
            <a:ext cx="4150785" cy="283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ekonomické subjekty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dirty="0" smtClean="0"/>
              <a:t>tj. síť v které je podnik „zapleten“: </a:t>
            </a:r>
          </a:p>
          <a:p>
            <a:pPr>
              <a:buFontTx/>
              <a:buChar char="-"/>
            </a:pPr>
            <a:r>
              <a:rPr lang="cs-CZ" dirty="0" smtClean="0"/>
              <a:t>Odběratelé</a:t>
            </a:r>
          </a:p>
          <a:p>
            <a:pPr>
              <a:buFontTx/>
              <a:buChar char="-"/>
            </a:pPr>
            <a:r>
              <a:rPr lang="cs-CZ" dirty="0" smtClean="0"/>
              <a:t>Dodavatelé</a:t>
            </a:r>
          </a:p>
          <a:p>
            <a:pPr>
              <a:buFontTx/>
              <a:buChar char="-"/>
            </a:pPr>
            <a:r>
              <a:rPr lang="cs-CZ" dirty="0" smtClean="0"/>
              <a:t>Konkurence</a:t>
            </a:r>
          </a:p>
          <a:p>
            <a:pPr>
              <a:buFontTx/>
              <a:buChar char="-"/>
            </a:pPr>
            <a:r>
              <a:rPr lang="cs-CZ" dirty="0" smtClean="0"/>
              <a:t>Peněžní ústavy (banky, pojišťovny)</a:t>
            </a:r>
          </a:p>
          <a:p>
            <a:pPr>
              <a:buFontTx/>
              <a:buChar char="-"/>
            </a:pPr>
            <a:r>
              <a:rPr lang="cs-CZ" dirty="0" smtClean="0"/>
              <a:t>Nadřízené státní orgány  (ministerstva)</a:t>
            </a:r>
          </a:p>
          <a:p>
            <a:pPr>
              <a:buFontTx/>
              <a:buChar char="-"/>
            </a:pPr>
            <a:r>
              <a:rPr lang="cs-CZ" dirty="0" smtClean="0"/>
              <a:t>Státní orgány kontroly kvality a certifikace</a:t>
            </a:r>
          </a:p>
          <a:p>
            <a:pPr>
              <a:buFontTx/>
              <a:buChar char="-"/>
            </a:pPr>
            <a:r>
              <a:rPr lang="cs-CZ" dirty="0" smtClean="0"/>
              <a:t>Státní ekonomické instituce (např. hospodářské komory) </a:t>
            </a:r>
          </a:p>
          <a:p>
            <a:pPr>
              <a:buFontTx/>
              <a:buChar char="-"/>
            </a:pPr>
            <a:r>
              <a:rPr lang="cs-CZ" dirty="0" smtClean="0"/>
              <a:t>Orgány státní správy a samosprávy (města, obce)</a:t>
            </a:r>
          </a:p>
          <a:p>
            <a:pPr>
              <a:buFontTx/>
              <a:buChar char="-"/>
            </a:pPr>
            <a:r>
              <a:rPr lang="cs-CZ" dirty="0" smtClean="0"/>
              <a:t>Kontrolní orgány ekonomického či trestně-právního charakteru (finanční úřad, soud, arbitráž)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Zásadní pro podnik jsou tyto vztahy: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K jiným podnikům: obchodní a dodavatelsko-odběratelské vztahy</a:t>
            </a:r>
          </a:p>
          <a:p>
            <a:pPr>
              <a:buFontTx/>
              <a:buChar char="-"/>
            </a:pPr>
            <a:r>
              <a:rPr lang="cs-CZ" dirty="0" smtClean="0"/>
              <a:t>K obyvatelstvu: obyvatelé jako zaměstnanci a angažovaná veřejnost</a:t>
            </a:r>
          </a:p>
          <a:p>
            <a:pPr>
              <a:buFontTx/>
              <a:buChar char="-"/>
            </a:pPr>
            <a:r>
              <a:rPr lang="cs-CZ" dirty="0" smtClean="0"/>
              <a:t>Ke státním institucím: daně, poplatky, dotace</a:t>
            </a:r>
          </a:p>
          <a:p>
            <a:pPr>
              <a:buFontTx/>
              <a:buChar char="-"/>
            </a:pPr>
            <a:r>
              <a:rPr lang="cs-CZ" dirty="0" smtClean="0"/>
              <a:t>K bankám a </a:t>
            </a:r>
            <a:r>
              <a:rPr lang="cs-CZ" dirty="0" err="1" smtClean="0"/>
              <a:t>fin</a:t>
            </a:r>
            <a:r>
              <a:rPr lang="cs-CZ" dirty="0" smtClean="0"/>
              <a:t>. ústavům: půjčky, úvěry, převody peněz, záruky, konta, nákup finančních investic (akcie) 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Proč se musí podnik zajímat o vztahy s okolím: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poznávat své okolí znamená lépe se orientovat v prostředí vztahů, příležitostí a hrozeb</a:t>
            </a:r>
          </a:p>
          <a:p>
            <a:pPr>
              <a:buFontTx/>
              <a:buChar char="-"/>
            </a:pPr>
            <a:r>
              <a:rPr lang="cs-CZ" dirty="0" smtClean="0"/>
              <a:t>znamená to také vyloučit nepředvídatelné události</a:t>
            </a:r>
          </a:p>
          <a:p>
            <a:pPr>
              <a:buFontTx/>
              <a:buChar char="-"/>
            </a:pPr>
            <a:r>
              <a:rPr lang="cs-CZ" dirty="0" smtClean="0"/>
              <a:t>charakter společnosti se mění z industriální na společenskou</a:t>
            </a:r>
          </a:p>
          <a:p>
            <a:pPr>
              <a:buFontTx/>
              <a:buChar char="-"/>
            </a:pPr>
            <a:r>
              <a:rPr lang="cs-CZ" dirty="0" smtClean="0"/>
              <a:t>plánování se zvolna mění na dlouhodobé a strategické: </a:t>
            </a:r>
            <a:r>
              <a:rPr lang="cs-CZ" dirty="0" err="1" smtClean="0"/>
              <a:t>tj</a:t>
            </a:r>
            <a:r>
              <a:rPr lang="cs-CZ" dirty="0" smtClean="0"/>
              <a:t> vize !!!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Podnik a informace: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podnik musí získat co nejvíce informačních zdrojů</a:t>
            </a:r>
          </a:p>
          <a:p>
            <a:pPr>
              <a:buFontTx/>
              <a:buChar char="-"/>
            </a:pPr>
            <a:r>
              <a:rPr lang="cs-CZ" dirty="0" smtClean="0"/>
              <a:t>především informace</a:t>
            </a:r>
            <a:br>
              <a:rPr lang="cs-CZ" dirty="0" smtClean="0"/>
            </a:br>
            <a:r>
              <a:rPr lang="cs-CZ" dirty="0" smtClean="0"/>
              <a:t>o (technickém) vývoji</a:t>
            </a:r>
            <a:br>
              <a:rPr lang="cs-CZ" dirty="0" smtClean="0"/>
            </a:br>
            <a:r>
              <a:rPr lang="cs-CZ" dirty="0" smtClean="0"/>
              <a:t>ve vlastním oboru</a:t>
            </a:r>
            <a:br>
              <a:rPr lang="cs-CZ" dirty="0" smtClean="0"/>
            </a:br>
            <a:r>
              <a:rPr lang="cs-CZ" dirty="0" smtClean="0"/>
              <a:t>podnikání</a:t>
            </a:r>
          </a:p>
          <a:p>
            <a:pPr>
              <a:buFontTx/>
              <a:buChar char="-"/>
            </a:pPr>
            <a:r>
              <a:rPr lang="cs-CZ" dirty="0" smtClean="0"/>
              <a:t>nezbytné jsou co nejpřesnější informace o rozvoji a možnostech konkurence</a:t>
            </a:r>
            <a:endParaRPr lang="cs-CZ" dirty="0"/>
          </a:p>
        </p:txBody>
      </p:sp>
      <p:pic>
        <p:nvPicPr>
          <p:cNvPr id="1026" name="Picture 2" descr="C:\Users\user\AppData\Local\Microsoft\Windows\Temporary Internet Files\Content.IE5\1KD4P4G4\MP9004337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348880"/>
            <a:ext cx="3369568" cy="2223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pPr lvl="0" fontAlgn="base">
              <a:spcAft>
                <a:spcPct val="0"/>
              </a:spcAft>
              <a:buFontTx/>
              <a:buChar char="•"/>
            </a:pPr>
            <a:r>
              <a:rPr lang="cs-CZ" kern="0" dirty="0">
                <a:solidFill>
                  <a:srgbClr val="000000"/>
                </a:solidFill>
                <a:latin typeface="Times New Roman"/>
              </a:rPr>
              <a:t>J. Zlámal, Z. Mendl: Ekonomie nejen k maturitě, </a:t>
            </a:r>
            <a:r>
              <a:rPr lang="cs-CZ" kern="0" dirty="0" err="1">
                <a:solidFill>
                  <a:srgbClr val="000000"/>
                </a:solidFill>
                <a:latin typeface="Times New Roman"/>
              </a:rPr>
              <a:t>Computer</a:t>
            </a:r>
            <a:r>
              <a:rPr lang="cs-CZ" kern="0" dirty="0">
                <a:solidFill>
                  <a:srgbClr val="000000"/>
                </a:solidFill>
                <a:latin typeface="Times New Roman"/>
              </a:rPr>
              <a:t> Media, Kralice na Hané, 2008, ISBN: </a:t>
            </a:r>
            <a:r>
              <a:rPr lang="cs-CZ" kern="0" dirty="0" smtClean="0">
                <a:solidFill>
                  <a:srgbClr val="000000"/>
                </a:solidFill>
                <a:latin typeface="Times New Roman"/>
              </a:rPr>
              <a:t>978-80-7402-056-8</a:t>
            </a:r>
          </a:p>
          <a:p>
            <a:pPr lvl="0" fontAlgn="base">
              <a:spcAft>
                <a:spcPct val="0"/>
              </a:spcAft>
              <a:buFontTx/>
              <a:buChar char="•"/>
            </a:pPr>
            <a:endParaRPr lang="cs-CZ" kern="0" dirty="0">
              <a:solidFill>
                <a:srgbClr val="000000"/>
              </a:solidFill>
              <a:latin typeface="Times New Roman"/>
            </a:endParaRPr>
          </a:p>
          <a:p>
            <a:pPr lvl="0" fontAlgn="base">
              <a:spcAft>
                <a:spcPct val="0"/>
              </a:spcAft>
              <a:buFontTx/>
              <a:buChar char="•"/>
            </a:pPr>
            <a:r>
              <a:rPr lang="cs-CZ" kern="0" dirty="0" smtClean="0">
                <a:solidFill>
                  <a:srgbClr val="000000"/>
                </a:solidFill>
                <a:latin typeface="Times New Roman"/>
              </a:rPr>
              <a:t>Kliparty </a:t>
            </a:r>
            <a:r>
              <a:rPr lang="cs-CZ" kern="0" dirty="0" smtClean="0">
                <a:solidFill>
                  <a:srgbClr val="000000"/>
                </a:solidFill>
                <a:latin typeface="Times New Roman"/>
              </a:rPr>
              <a:t>Microsoft – www.office.</a:t>
            </a:r>
            <a:r>
              <a:rPr lang="cs-CZ" kern="0" dirty="0" err="1" smtClean="0">
                <a:solidFill>
                  <a:srgbClr val="000000"/>
                </a:solidFill>
                <a:latin typeface="Times New Roman"/>
              </a:rPr>
              <a:t>microsoft.com</a:t>
            </a:r>
            <a:endParaRPr lang="cs-CZ" kern="0" dirty="0">
              <a:solidFill>
                <a:srgbClr val="000000"/>
              </a:solidFill>
              <a:latin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861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_PRESENTER" val="1365ae3ac69afba181017aa9a7f9a9744debb11"/>
</p:tagLst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260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Default Design</vt:lpstr>
      <vt:lpstr>Snímek 1</vt:lpstr>
      <vt:lpstr>Anotace</vt:lpstr>
      <vt:lpstr>Vnější vztahy podniku</vt:lpstr>
      <vt:lpstr>Vztahy mezi podniky</vt:lpstr>
      <vt:lpstr>Hlavní ekonomické subjekty</vt:lpstr>
      <vt:lpstr>Zásadní pro podnik jsou tyto vztahy:</vt:lpstr>
      <vt:lpstr>Proč se musí podnik zajímat o vztahy s okolím: </vt:lpstr>
      <vt:lpstr>Podnik a informace: 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Vnější vztahy podniku</dc:title>
  <dc:creator>vlada</dc:creator>
  <cp:lastModifiedBy>Dum</cp:lastModifiedBy>
  <cp:revision>22</cp:revision>
  <dcterms:modified xsi:type="dcterms:W3CDTF">2014-03-09T10:47:54Z</dcterms:modified>
</cp:coreProperties>
</file>