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7" r:id="rId13"/>
  </p:sldIdLst>
  <p:sldSz cx="9144000" cy="6858000" type="screen4x3"/>
  <p:notesSz cx="6858000" cy="9144000"/>
  <p:custDataLst>
    <p:tags r:id="rId14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48" autoAdjust="0"/>
    <p:restoredTop sz="94660"/>
  </p:normalViewPr>
  <p:slideViewPr>
    <p:cSldViewPr>
      <p:cViewPr varScale="1">
        <p:scale>
          <a:sx n="103" d="100"/>
          <a:sy n="103" d="100"/>
        </p:scale>
        <p:origin x="-48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gs" Target="tags/tag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413C6-D246-4E6C-B61B-6AE702A625C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1292D1-7AC5-475D-A82A-0543AEBBB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B5D23-0350-409A-854A-7819162CC80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660D3-036A-4F0C-954F-115CF23E4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1B95D-D54A-44D1-910F-50E60BB16AC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F370D-5288-42A6-9B34-27B54746D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51660-E439-4267-8B6A-A4ABDA62B1D8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4CED4-5FB8-4966-AE86-29C308CBB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3AB58-D247-487B-BE00-0900DA14D4B3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A5B77-13E1-49F1-89D6-BB154E272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F554E-254C-4BC7-BC51-F052284B19C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AAD95-5590-4DA0-9D92-09F3058F0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B2066-5425-4536-9793-0E390A47C43D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A8A09-CCC8-41D6-ABF5-AD9E74FA6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1A303-90C1-4B78-8652-C288A0911788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5B60E-2CB9-4166-BB02-9D6AD1495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8C2B3-2A1A-468D-AAF4-6BDF58107C76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15938-5C92-489C-8B54-3CEE6EA16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BC630-AB0D-4E37-8E3F-9F65A060FA85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B3C00-A0E5-4AA4-9A3E-539719520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D8051-EA9B-46B3-AD46-BBF3CCF24DA3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81A29-6D5B-469F-96A8-6146C5AC6A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72B4182-C113-480C-8E07-C963E4B82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DE26F0F-F1A1-48B7-9E77-20BAFED290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57226E3-3596-4097-B9AF-18E8CA071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35F3D5B-D00A-44CA-B175-8F9DD0A9F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996282E-10AD-48DB-940C-2EE92A3C6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E3A5770-9F47-45B0-81DF-33D5F91F4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02CE8CB1-1240-46AE-8248-981037F210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411B14A-4477-4D25-8A5D-D794EDFEA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023FB12-E7B9-42A8-8D3B-4863FF253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B76EB48-6404-46D6-961B-390A60C3F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C74B462-6B87-42EA-B6A0-82B2CBD682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0E6179-848B-47C8-B6FE-09F39C59F334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BA6587-35A0-469B-9D4F-67884D80A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0" r:id="rId1"/>
    <p:sldLayoutId id="2147483981" r:id="rId2"/>
    <p:sldLayoutId id="2147483982" r:id="rId3"/>
    <p:sldLayoutId id="2147483983" r:id="rId4"/>
    <p:sldLayoutId id="2147483984" r:id="rId5"/>
    <p:sldLayoutId id="2147483985" r:id="rId6"/>
    <p:sldLayoutId id="2147483986" r:id="rId7"/>
    <p:sldLayoutId id="2147483987" r:id="rId8"/>
    <p:sldLayoutId id="2147483988" r:id="rId9"/>
    <p:sldLayoutId id="2147483989" r:id="rId10"/>
    <p:sldLayoutId id="2147483990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52ABAD9E-AE1B-4705-B5B4-F712B19BD3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1" r:id="rId1"/>
    <p:sldLayoutId id="2147483992" r:id="rId2"/>
    <p:sldLayoutId id="2147483993" r:id="rId3"/>
    <p:sldLayoutId id="2147483994" r:id="rId4"/>
    <p:sldLayoutId id="2147483995" r:id="rId5"/>
    <p:sldLayoutId id="2147483996" r:id="rId6"/>
    <p:sldLayoutId id="2147483997" r:id="rId7"/>
    <p:sldLayoutId id="2147483998" r:id="rId8"/>
    <p:sldLayoutId id="2147483999" r:id="rId9"/>
    <p:sldLayoutId id="2147484000" r:id="rId10"/>
    <p:sldLayoutId id="214748400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pozice.cz/sites/default/files/imagecache/full_size_content_image/solararbitraz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materiálu: 	Úloha státu v tržním hospodářství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Číslo materiálu:	VY_32_Inovace výuky_6.C_EP_04/20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altLang="cs-CZ" sz="2000" smtClean="0"/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Úloha státu v tržním hospodářství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Stát vystupuje v tržním hospodářství jako každý jiný ekonomický subjekt a taky jako činitel regulující tržní prostředí.</a:t>
            </a:r>
            <a:endParaRPr lang="cs-CZ" dirty="0"/>
          </a:p>
        </p:txBody>
      </p:sp>
      <p:pic>
        <p:nvPicPr>
          <p:cNvPr id="15364" name="Picture 5" descr="http://t0.gstatic.com/images?q=tbn:ANd9GcRjSrLHw56Iv7ypbxAx1Wktd_7bNRKtZpU_Y-Z-PlwQYPWDo6oT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260350"/>
            <a:ext cx="2657475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Anotace: 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dirty="0">
                <a:ea typeface="Calibri"/>
                <a:cs typeface="Times New Roman"/>
              </a:rPr>
              <a:t>Prezentace ukazuje a vysvětluje jednotlivé úlohy státu v systému tržního hospodářství a jaké zásahy ve státní ekonomické sféře jsou možné.   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Stát na straně nabídky a poptávky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1</a:t>
            </a:r>
            <a:r>
              <a:rPr lang="cs-CZ" altLang="cs-CZ" b="1" smtClean="0"/>
              <a:t>. Stát jako kupující</a:t>
            </a:r>
            <a:r>
              <a:rPr lang="cs-CZ" altLang="cs-CZ" smtClean="0"/>
              <a:t>: plní tuto funkci prostřednictvím státních zakázek: je to odběratel, který může vždy zaplatit, není v platební neschopnosti: může okamžitě zvýšit daně. Získat zakázku od státu je pro mnohé firmy prestižní záležitost. Znamená také jistotu práce – státní zakázky jsou velkého rozsahu (roky).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Oblasti, do kterých stát investuje: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Veřejné a státní zájmy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Rozvoje regionů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Vytvoření nových pracovních míst – snížení sociálního napětí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Podpora prvovýroby (suroviny, zemědělství), aby byla podpořena druhovýroba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Investice do služeb a komunikací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Vytvoření vhodné legislativy pro vstup firem na trh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b="1" smtClean="0"/>
              <a:t>2. Stát jako prodávající</a:t>
            </a:r>
            <a:r>
              <a:rPr lang="cs-CZ" altLang="cs-CZ" smtClean="0"/>
              <a:t>: podniká prostřednictvím státních podniků, stačí často, když má majoritní podíl akcií. Podniká i v oblastech, rozhodujících pro funkci státu: bezpečnost, doprava, komunikace (neexistuje soukromá jaderná elektrárna nebo armáda…)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	Stát také podniká v nevýhodných oblastech</a:t>
            </a:r>
            <a:br>
              <a:rPr lang="cs-CZ" altLang="cs-CZ" smtClean="0"/>
            </a:br>
            <a:r>
              <a:rPr lang="cs-CZ" altLang="cs-CZ" smtClean="0"/>
              <a:t>(ztráty kryje daněmi). Značná část státního sektoru je v rozvojových státech.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Stát vytváří ekonomické prostředí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altLang="cs-CZ" smtClean="0"/>
              <a:t>To je v rozmezí od nezasahování do ekonomiky až centrální plánování. Míra těchto zásahů se liší podle ekonomické, politické a sociální situace ve státě.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altLang="cs-CZ" smtClean="0"/>
              <a:t>Vytváří také ekonomickou legislativu: zákony NH.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altLang="cs-CZ" smtClean="0"/>
              <a:t>Tj. stát je regulátorem ekonomického prostředí, má mírnit sociální nerovnost v rozdělování, má chránit zájmy celé společnosti.  Je to úkol vlády a parlamentu (ale to už znáte z Práva).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Hospodářská politika vlády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altLang="cs-CZ" smtClean="0"/>
              <a:t>Je soubor cílů, nástrojů, rozhodnutí a opatření státu v ekonomické sféře. 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Známe teoretickou, praktickou a reálnou hospodářskou politiku. 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Hlavním cílem ekonomiky je vždy optimální zajišťování potřeb dané společnosti.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Tj. vnější a vnitřní stability státu, stability a růstu ekonomiky.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Jmenovitě: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lphaLcParenR"/>
            </a:pPr>
            <a:r>
              <a:rPr lang="cs-CZ" altLang="cs-CZ" smtClean="0"/>
              <a:t>Vyrovnaná </a:t>
            </a:r>
            <a:r>
              <a:rPr lang="cs-CZ" altLang="cs-CZ" b="1" smtClean="0"/>
              <a:t>platební bilance</a:t>
            </a:r>
            <a:r>
              <a:rPr lang="cs-CZ" altLang="cs-CZ" smtClean="0"/>
              <a:t> (rovnováhy vývozu a dovozu)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r>
              <a:rPr lang="cs-CZ" altLang="cs-CZ" smtClean="0"/>
              <a:t>Udržení nízkého procenta nezaměstnanosti a inflace, eliminace nepříznivých sociální dopadů (transferové platby bez protihodnoty) 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altLang="cs-CZ" smtClean="0"/>
          </a:p>
        </p:txBody>
      </p:sp>
      <p:pic>
        <p:nvPicPr>
          <p:cNvPr id="22532" name="Picture 5" descr="C:\Users\user\AppData\Local\Microsoft\Windows\Temporary Internet Files\Content.IE5\1KD4P4G4\MP900382699[1].jpg"/>
          <p:cNvPicPr>
            <a:picLocks noChangeAspect="1" noChangeArrowheads="1"/>
          </p:cNvPicPr>
          <p:nvPr/>
        </p:nvPicPr>
        <p:blipFill>
          <a:blip r:embed="rId2" cstate="print"/>
          <a:srcRect t="30133"/>
          <a:stretch>
            <a:fillRect/>
          </a:stretch>
        </p:blipFill>
        <p:spPr bwMode="auto">
          <a:xfrm>
            <a:off x="2219325" y="4292600"/>
            <a:ext cx="4705350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/>
              <a:t>Selhávání státu v tržním hospodářství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mtClean="0"/>
              <a:t>Nedokonalé rozhodování státních orgánů: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-způsobeno informačním zpožděním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-politickým časovým zpožděním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I dobrý úmysl a chytré rozhodnutí může přinést neočekávané reakce lidí.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mtClean="0"/>
              <a:t>Je široká škála kombinací mezi mírou státních zásahů a volbou nástrojů k zásahů do tržního mechanismu.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Char char="•"/>
              <a:defRPr/>
            </a:pPr>
            <a:r>
              <a:rPr lang="cs-CZ" kern="0" dirty="0">
                <a:solidFill>
                  <a:srgbClr val="000000"/>
                </a:solidFill>
                <a:latin typeface="Times New Roman"/>
              </a:rPr>
              <a:t>J. Zlámal, Z. Mendl: Ekonomie nejen k maturitě, </a:t>
            </a:r>
            <a:r>
              <a:rPr lang="cs-CZ" kern="0" dirty="0" err="1">
                <a:solidFill>
                  <a:srgbClr val="000000"/>
                </a:solidFill>
                <a:latin typeface="Times New Roman"/>
              </a:rPr>
              <a:t>Computer</a:t>
            </a:r>
            <a:r>
              <a:rPr lang="cs-CZ" kern="0" dirty="0">
                <a:solidFill>
                  <a:srgbClr val="000000"/>
                </a:solidFill>
                <a:latin typeface="Times New Roman"/>
              </a:rPr>
              <a:t> Media, Kralice na Hané, 2008, ISBN: </a:t>
            </a: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978-80-7402-056-8</a:t>
            </a:r>
          </a:p>
          <a:p>
            <a:pPr eaLnBrk="1" hangingPunct="1">
              <a:buFontTx/>
              <a:buChar char="•"/>
              <a:defRPr/>
            </a:pPr>
            <a:endParaRPr lang="cs-CZ" kern="0" dirty="0">
              <a:solidFill>
                <a:srgbClr val="000000"/>
              </a:solidFill>
              <a:latin typeface="Times New Roman"/>
            </a:endParaRPr>
          </a:p>
          <a:p>
            <a:pPr eaLnBrk="1" hangingPunct="1">
              <a:buFontTx/>
              <a:buChar char="•"/>
              <a:defRPr/>
            </a:pPr>
            <a:r>
              <a:rPr lang="cs-CZ" sz="1400" kern="0" dirty="0">
                <a:solidFill>
                  <a:srgbClr val="000000"/>
                </a:solidFill>
                <a:latin typeface="Times New Roman"/>
                <a:hlinkClick r:id="rId2"/>
              </a:rPr>
              <a:t>http://</a:t>
            </a:r>
            <a:r>
              <a:rPr lang="cs-CZ" sz="1400" kern="0" dirty="0" smtClean="0">
                <a:solidFill>
                  <a:srgbClr val="000000"/>
                </a:solidFill>
                <a:latin typeface="Times New Roman"/>
                <a:hlinkClick r:id="rId2"/>
              </a:rPr>
              <a:t>www.ceskapozice.cz/sites/default/files/imagecache/full_size_content_image/solararbitraze.jpg</a:t>
            </a:r>
            <a:endParaRPr lang="cs-CZ" sz="1400" kern="0" dirty="0" smtClean="0">
              <a:solidFill>
                <a:srgbClr val="000000"/>
              </a:solidFill>
              <a:latin typeface="Times New Roman"/>
            </a:endParaRPr>
          </a:p>
          <a:p>
            <a:pPr eaLnBrk="1" hangingPunct="1">
              <a:buFontTx/>
              <a:buChar char="•"/>
              <a:defRPr/>
            </a:pPr>
            <a:r>
              <a:rPr lang="cs-CZ" sz="1400" kern="0" dirty="0" smtClean="0">
                <a:solidFill>
                  <a:srgbClr val="000000"/>
                </a:solidFill>
                <a:latin typeface="Times New Roman"/>
              </a:rPr>
              <a:t>Kliparty </a:t>
            </a:r>
            <a:r>
              <a:rPr lang="cs-CZ" sz="1400" kern="0" dirty="0" smtClean="0">
                <a:solidFill>
                  <a:srgbClr val="000000"/>
                </a:solidFill>
                <a:latin typeface="Times New Roman"/>
              </a:rPr>
              <a:t>Microsoft – www.office.</a:t>
            </a:r>
            <a:r>
              <a:rPr lang="cs-CZ" sz="1400" kern="0" smtClean="0">
                <a:solidFill>
                  <a:srgbClr val="000000"/>
                </a:solidFill>
                <a:latin typeface="Times New Roman"/>
              </a:rPr>
              <a:t>microsoft.com</a:t>
            </a:r>
            <a:endParaRPr lang="cs-CZ" sz="1400" kern="0" dirty="0" smtClean="0">
              <a:solidFill>
                <a:srgbClr val="000000"/>
              </a:solidFill>
              <a:latin typeface="Times New Roman"/>
            </a:endParaRPr>
          </a:p>
          <a:p>
            <a:pPr eaLnBrk="1" hangingPunct="1">
              <a:buFontTx/>
              <a:buChar char="•"/>
              <a:defRPr/>
            </a:pPr>
            <a:endParaRPr lang="cs-CZ" sz="1400" kern="0" dirty="0">
              <a:solidFill>
                <a:srgbClr val="000000"/>
              </a:solidFill>
              <a:latin typeface="Times New Roman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b881ec8237d448705b97ee3ad6b9af396dbdc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420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Motiv sady Office</vt:lpstr>
      <vt:lpstr>Default Design</vt:lpstr>
      <vt:lpstr>Snímek 1</vt:lpstr>
      <vt:lpstr>Úloha státu v tržním hospodářství</vt:lpstr>
      <vt:lpstr>Anotace: </vt:lpstr>
      <vt:lpstr>Stát na straně nabídky a poptávky</vt:lpstr>
      <vt:lpstr>Oblasti, do kterých stát investuje: </vt:lpstr>
      <vt:lpstr>Snímek 6</vt:lpstr>
      <vt:lpstr>Stát vytváří ekonomické prostředí</vt:lpstr>
      <vt:lpstr>Hospodářská politika vlády</vt:lpstr>
      <vt:lpstr>Jmenovitě:</vt:lpstr>
      <vt:lpstr>Selhávání státu v tržním hospodářství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Úloha státu v tržním hospodářství</dc:title>
  <dc:creator>vlada</dc:creator>
  <cp:lastModifiedBy>Dum</cp:lastModifiedBy>
  <cp:revision>21</cp:revision>
  <dcterms:modified xsi:type="dcterms:W3CDTF">2014-03-09T10:44:55Z</dcterms:modified>
</cp:coreProperties>
</file>