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56" r:id="rId4"/>
    <p:sldId id="27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1" r:id="rId18"/>
  </p:sldIdLst>
  <p:sldSz cx="9144000" cy="6858000" type="screen4x3"/>
  <p:notesSz cx="6858000" cy="9144000"/>
  <p:custDataLst>
    <p:tags r:id="rId19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tags" Target="tags/tag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2ABC2-7875-4F3A-A906-20CFFF1A723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3BADC-F128-4F11-8FCF-C15A869B8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C5739-B0F1-4970-8B7C-C1F0D3FF875F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93CE3-4E20-431D-8E1D-877AEE565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D48C0-C438-47C9-A17C-FDEC2BC63956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A4AD5-8EDF-4D5E-8F5F-D5727066A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21357-4163-4A61-BD83-6837D73A335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BC78C-9A2C-43BE-B955-E6D469C8A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648D0-7602-433A-A4F6-421FB9C2990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67C79-7E28-4EBC-BF94-ADC4109F4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8D739-6376-4ED9-BCC6-93085392670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35F7A-501C-4A27-A748-595F50477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6F1E6-2917-4848-B291-3247C6D009BA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75862-BAA6-46F1-8CE3-4C2CEE35B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3A91B-68EC-45B1-98DC-40AE9528606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AD96C-8E59-43FF-9B03-2C3E0968F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84E0B-104C-4F75-88C9-891A9D8C1C3F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5269D-DB8B-415F-92FB-AD1D53CF1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D035C-D88C-449A-8916-CC895CC13895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1D282-15FD-40A0-AE56-C80ED07E4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D7621-C925-46E9-AE0A-2B7B7C683B9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B6F4B-C65B-46C4-B73E-493CAEE3B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6938D84-99D1-47AF-8FAA-F39BA3F6C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4B0D23B-5B38-48C3-A32D-16CAC1EE8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D4DB576-0BD0-42B6-B268-272DF1761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0B9B758-8999-406B-A92D-D1B3CB398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9A746D6-9AC7-424A-B95B-36A577169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4A30707-4202-460C-B30D-66245B17D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D4DB0A5-BB8E-4340-9382-FB9348E16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5E5837A1-C126-43D5-928B-99CC19B07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EBA22D6-C461-4D25-9BD5-FA4E6AAB5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EC54832-DCDB-4459-A100-E1BA7F9C5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94BBD4-43A1-4158-980C-70DA1598E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10090AE-806B-4ABE-8930-893D85A8F7A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0B42A3-85E8-43E8-A04C-9CA92E1F3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49" r:id="rId3"/>
    <p:sldLayoutId id="2147483950" r:id="rId4"/>
    <p:sldLayoutId id="2147483951" r:id="rId5"/>
    <p:sldLayoutId id="2147483952" r:id="rId6"/>
    <p:sldLayoutId id="2147483953" r:id="rId7"/>
    <p:sldLayoutId id="2147483954" r:id="rId8"/>
    <p:sldLayoutId id="2147483955" r:id="rId9"/>
    <p:sldLayoutId id="2147483956" r:id="rId10"/>
    <p:sldLayoutId id="2147483957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223F578E-06E4-4C57-82B1-CC5393EFD3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gisticsatoz.com/wp-content/uploads/DSC_3053__460.jpg" TargetMode="External"/><Relationship Id="rId2" Type="http://schemas.openxmlformats.org/officeDocument/2006/relationships/hyperlink" Target="http://www.halyostrava.cz/img/orig/149/Mosnov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Skladování a logistika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VY_32_Inovace výuky_6.C_EP_08/20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685800" y="836613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mtClean="0"/>
              <a:t>Logistika, toky materiálu a hospodaření s materiálem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971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Systém skladování</a:t>
            </a:r>
            <a:endParaRPr lang="cs-CZ" dirty="0"/>
          </a:p>
        </p:txBody>
      </p:sp>
      <p:sp>
        <p:nvSpPr>
          <p:cNvPr id="15364" name="AutoShape 5" descr="data:image/jpeg;base64,/9j/4AAQSkZJRgABAQAAAQABAAD/2wCEAAkGBhQSERQUExQVFBUVFxgXFRYXGBYXFhYUGBcYFBUXFhcXGyYeFxokGRUUHy8gIycpLCwsGB4xNTAqNSYrLCkBCQoKDgwOGg8PGCkkHCUtLCkpKSkpMCwpLCksLCkpKSwsKSksLCwsKSksKS0sKSwsLCwsLCkuKSksKSwsKSwpLP/AABEIAQsAvQMBIgACEQEDEQH/xAAcAAABBQEBAQAAAAAAAAAAAAAAAgMEBQYBBwj/xABLEAABAwIDBAYFCAgEBAcBAAABAgMRACEEEjEFBkFRBxMiYXGRMlKBodEUFRaSscHh8CNCU1Rik6LSM3KCshdDY8I0RHOz4uPxJf/EABoBAAIDAQEAAAAAAAAAAAAAAAABAgMFBAb/xAAuEQACAQMEAQQCAQQCAwAAAAAAAQIDERIEEyFRMRRBUmEFkaFCVHGxMsEGIiP/2gAMAwEAAhEDEQA/APWaKKKzi0KKKKACiiigAooooAKKKKACiiigAooooAKKKKACiiiKACimTjEBQRmGY8NaeptNCugoph/GoQQFKAJ4cfdXcRjEI9NQE6U8X0F0PUU1h8UhwShQNO0mmuGNO4UUUUgCiiiKACiiigAooooGFFFFAgooooAKKKKACiiigApK0SCJIkRI1HfSooFAeSjw2FCcQQkE9WknvUqOPiTVjh8S4VAKaKBxOaYtTreESlSlAXVrT1XTqKXsVxhYonsCA+2kSSTmUTqdSPcKmYhSFKUpGVTibHPMATextNS/kac/WXzREz7NKZe2O2pRUU3PeRPvqW4m1cjg1cY2AgZFKvKlX0j2d1zVnSGmQkBKQABoPzrS6qnLKVyyKsrBRRRUCZTb1bypwLHWqSV9oJCQQCZ5TTe6O9Ix7S3EtFsJXkuQZsCTbxrHdNGO/wDDM/53T4WQn7V+Vabo0wPVbNZJF3MznsUSU/0gedJHfOhCGkVR/wDJv+C92rtVvDNKeeVkQkXOpvoAOJPKsFiumltJhGGWocCpaUW8INMdM+0b4fDjSFOq88iP+/3VdbgbsYdGz23XWm1rcSXFqUkE5DJSL6AJA0oLaVCjToKtVTbb4R3dzpPZxTyWVNraWswmSFJUq5jMAINuNWu9G+rGBCQ5mW4oSltEZo0kk2AryPo+YLm0sNlEALLh/hSlKleWg9tObfUrHbVWi56x8NJ/hQkhFvYFHzoudMtBS3reIpXZqldNgn/wpj/1hPlkrQ7n7/8Ay91SAwpvIjOVFYUPSCQIgXMnyNQukXA4fC7OWlplpBUUNoISkGJBMGJnKKhdEGFDeGxOIPFUT/C0kq+0q91BTOnp5ad1IQs72XJYYzpObTizhUsKWoOhoLCkwVE5TaOBnyNXu829TOBQFO5iVEhCE3UqLmOAA5mvIuj/AA6sRtNlarnOt5w+wq/3KT51oelvZGIcxDbiW1raDWUFCSrKuSVSEiRbLei5OejoqvCm+OLvklK6aBqMIop5lwD7EEe+r/YPSKxiWnl5VNqYbLi0qIMoHFKh32rz5rf95GHThncKytoJDZCkLRmSNJPPwrZdG7+ExDbxbwiGViEOgErStJuB2uEjSKBanTU4U3Lb9/KlchDpra/dl/zE/Cg9NTf7q4Tyzpkn6tU/S91SH2Wm0JRkbUtWVITOdWVMwL2QT7a3G5G7rSMDhs7TZWUZyVISVSs9YLkTYED2UBUp6aFGNXB8+1xjevpFRgXgyplTii2lZhQATmJATfjb31Z7T3oSxgRi1tqultXVyM0uRCZ5ifca8m3wc+VbWcQLguoZEdxCFe/NWy6YcRkwbDKT6TgMD1W0ED3qHlQKWkp3pRtzLl/4LzdfftvGIeWWyyhgArUtSSIIJ5cAKr9k9JwxWIDLGGWskmFFSQAgG61CJAi9eVJ2q6jDKYAytur6xRgguBICQkHQoBB041630e7GZwuBGIBC1ut9YtYt2R2urE3AER40EtTpKVCLk1e7tFDm9PSQxg3C0EqedHpJSQEokSM6iNe4VmR02n90T/P/APrrM7oYP5dtFvrwFhaluugzBABVHhmyiOQitd0vtNNsYdttDaFKdKuylKTlQgjgNJWPKi5YtNQpVI0ZRu35fRp9yd7jtBtxfU9SEKCfTz5iRmP6oiLedaSsp0YbPDWzmzxdKnD/AKjCZ/0gCtXQjH1CgqslBcJhQKKKZQeQdJex8TiMepTeHeWhLaEJUltRSYkmCO9Rowe29stNobQw6EtpCEj5OT2UgACfAV6w4h0q7K0hPIok+c02tt60LRPGU27yOVqeP2aK/If/ADUJU00uzzDfndXG4gYfEltTqzh0IeSlPbSsFSj2BeO2BbQiq5rau1jhxhUsvhASG7MLC8gtGcjSLV7All6ZLiT3ZO/x1iudS/EdanxKPx4aUsfsI/kbRUJQTt4Mf0abkuYQrfxCQlxSQhCJBKEaqKiLAkxburFbU3Zx2ExinW2XVFLqltuNpLgIKiQTlBixggivYsfhXVsPISsBS2lJQQIIWUkBU+JBryHZze1sG9nS0+pQBSQsKdQQYm0xw1pPg69JXnVlOo3G74syv3q2/jMRkTi0qQEypKC2WweGbKbnlXoGAwbjO74S0ha3HWyQEAqVLyrGBySoewVm0bqbQ2niUuYtBbRZKlKASA2L5UJF5Mnz1r1Y4VxMBtaUISAEgomABETOmlNK4tbqIQjCnFLh3aXg896Jt3nWXXnHmVt9hKEZ0lJMklUT4JqBvhhtqNYx1bZxSmivO31SnFN5bEJKEG3KK9RDD1v0qdQT2NRNxra1C2Xps4gf6dfG9PH7OP18t11XFO/Fjy3bW2tqbRa+TnBKSCpJJDbiJKTI7ThhN62+4O6ysDhylwguuKzri4TAhKQeMD3mrpTT8n9KiP8AJy9td6h39onX1eHGb3vHlRb7K62sc4bcYqMfo8n342DisTtJwpYeLZUhtKwhRTkASCqYiBKr16+lIbQABORNgNTlTYDyFMFl79oj6n/yo6l6Izpnnl8IkTfjTx+yNbVSqxjFriJ5JuPu3ilbRZdfYdQApTq1LQpKc0KIuRrnIqz6VtnYl/Ethph1xDbXpIQpQzKJJEgawlNekJZeky4gi+iIIMWvPOKGmHR6Tub2AcDy9nlSx+zof5GW6quK4Vjz7ezctw7MweRClPYdISpCRKiFgZ7DkqD50/0ds4gYbEYN5l1oFClNKWhSUysZVpkiB2iD3yeVbstuye2iJsMhmPHNrFJVh3pP6axByjKLHge+lj9lfrZOltyV+b369zxHZ+ztoYDEBSMO6HEgpkNKcQoGxgpEKBtxpe8WE2linA4/h31KCeyEtKypSZNgAYPHnp3V7b1Lv7QaHROl7H7RHfTmHbWD2l5uyBpHa4m3PlRj9nSvyjupbay8XGtk4IMsNND/AJaEp9oF/fUuiigym7u7CiiigRn9o7wrbdUgJSQk2mZ08ajq3pd4IR/V8a7tXZylPLUMtzz7hUYbJX3ef4VvU6WncE2kZkpVcnZj53qd9RHkr+6ufSxz1Uf1fGo52OvmPP8ACk/My+afP8Ks2dN0iGdbtko71u+qjyV/dXRvY76qPJXxqINjr5p8/wAK6NkL/h8/wo2dN0gzrdslHel31EeSvjXPpU76iPJX91MDZC/4fP8ACj5oV3ef4UbOm6QZ1u2SPpU76qPJXxro3qc9VH9XxqN80K5jz/CuDZK+7z/Cns6bpBnW7ZLG9Lnqo8lfGu/Sdz1Uf1fGog2Qv+Hz/ClHZauY/PspbOm6RLOt2yUN5nPVR/V8aUN5XPVR7/jUMbLXzH59lIewSk3MUlQ074shOpVXllgN41+qn3/Gu/SJfqo9/wAaq0pruSp+lo/FEd6p8iz+kLnqo9/xpJ3jc9VH9XxqvDdL6ul6aj8R7tT5Ev6Sueqj+r40fSZz1Uf1fGoRboLdHpqPxDeqdk76TOeqj+r4136Sueqj+r41W9XXero9NR+KFvVOzaUUUV5w1ynxryQ4oFQHtFGGxyUKmU6Ea86yu8m2SjFOpCQYI4n1Qai4La7rqsjbQUqCYzRYam9bdOEMFd+xnOclJ8G9VtlJM2jtWzDUkn8Kbe2olSgbQCTBUDMmY8KxDO2HVLyJZzKzZYBJGaYjMLe+uK285JHUGxg+nY8Aba93eKlhT7FuS6NqztBCSo9m+lxYQRE+2nRtVoaJSLRqnvt3a1gndvLGrMeOYfaKQvbTgF2o+sI8ZFGFPsNyfRvjtNqfRREjim3PzgUobVan0UReBKeMfA+dYBO1nDENG5AB7QFyALxHEU6NpPZsvUmQSnjGYcJiJsaNun2Pcn0bsbVRyBOmo0y5YmufODcDsptPLiZ+yvP0bwrsQ3rEGVQZMCPaDUpe3XknKWLglP6x7Q1AgGdDpypOEOw3JdGz+XJCiQBdMRwnn5U786Ng+gNQeA4EffWI+fHrAMElUQBmJucoBgWMg2Nd+d3ipKeouqIEnirKJMdm9r0YQ7HuS6Nn84N+qOPFPEzyqBtJ4KuI1FpnhFZU7wOZSrqoSCASSqATpT2J2k+iMzEZhIuSYgGSBJFiNeYqUVBO9yDlKStYtAmlBNUh2+6NWCPEK7hy5kedWmycYXkZinLBIjwiuiNRMpcGiSEV0pp5KaUUU8gsRwiu9XT4broTRkFiP1dKyU9lpQTRcaRoaKKK8wbB5zvLshxeKdUAIJEX/hAqLs3BYhhedvLmhSbm0KsdIPtrbY3CpLiiReuYXZyFKjTmfDlW3TlTwVzNcJ5OxlsNiMYjNGQ5ikwbwUnONe/iZPfT2Hx2LSoEhtQGW0gEhISAJ4TkSSdbVqRsO+gi41PONPGuDY2thYGb8u+nlTDGoY/GjFOtFtQTBWFWVwShKAgCLDsg6607isRjHG1Nq6vKpIBiJIFtTxI51qW9mZgCE2Ohn88qUNjn1Rw48P8A8BPsoyphjUMsziMakADq4ERodMkWn/pp8zSxiMbM/o/C3dpfujzrSubKIzWEJuTPDSfdXBs/0belpfWjKmSxmY35oxXUpZ7GRCs4E3nUCeKZkx31ZsOYye2htSZVICsszmtMGwK1aQa0g2YqQIjvn88qBgF2sL31HGPiKWVMMZmbLmOJUoBoZlBUTMZVlxMe1RE0lQx0JENQk5k9xCirnfW81qEbPWYtE+HjXDs9Ufd+NGUB4yMjjWcY42ttfVwsgqiASQEjXhORNcV8t/g/V0/hLZA1uP0SZHG/Otb82q0j3j88KSrZagJgR48B3U8qYsZmZZdxqTJCDYwJAuU5QfYYPikU9sHBrabKVxJUTrM6VoE7NJEgCInXh+TSjsk8B7/GdfA01OC8EXCTINdqaNmK0y8+I4a0l7AlIPEDj5fGpbsRbbIdFKKKAmrva5W+hNLFGSjJQNF/RRRXmjWKTH4iHFCONNIxZGlj3EinMeiXFfnhTAar0FKEMFx7GXKcsnyO/OC+Z+saBtBfM+ZpAapXVVPCHQs5dnUY1Q0m2l9JEGPOgY1XCRw1Og0pPV10N0sIdCzl2LVjlmZJvr2jSU4hVtbaXNvDlR1dGSjCHQZy7F/Ll8zrOprgxa+Zt3muhugt0YQ6HlLs6nFr5nzNd+UK5nnqa4lNKy0sI9DU5dh16uZ56nXQmgvq5nzNdCa7lpYR6HlLsSp9RgEmIiJ4V3r1HifM/nnXerroTSwj0Gb7OfKFczaeJ461wuqIgkkcpMUrJRkowj0GT7GstGSngiu5KsIWGctdyU7kruWlcdiyooorzpqnl+9XSE5h8Y8ylpCg2oAElQJlIVw8ar8L0lYhxWVvDJWqCcqSsmBcmBwtVH0hH/8Ap4r/ADJ/9tNRt1duIwmIDq0qUnItBCSM3bTEibcatWpqLjI9JH8bp3RU9tN2/bNB/wAWHf2DX1lU410pPqzZcMhWVJUqCs5UixUY0FxfvqDsverCMYdTCWXFpIc/xOqhwrCMqnSBmGTKYCeB0Jq62xvphExkAeKg76KUw2FraUhPbQkGA2oAQeE1PfqfMplo6Kdlp/5IjHSe+swjDIWSQISVm5skW4k0pnpNxKl9WnCJUsSChPWFcjUZQJtxpTnSYyVrhpYQosKKYb7SmllTgIJMBSco1OlR2ekFhKmlBlYCFKJbAayEq62VhUZ8x61MiYsaN+fzD0NL+3/kcb6Un1JUpOGQpKQCogrISCYBUeEm166vpQxCUBZwyAhRISoleUkagHjFR3d+8OW30DDx1qYAIRlTDIaDYgiEJUCoEgntGoOw9728Ph0o6sl1KHgF9g9pxba0ntcghQvzo9RP5kvQUbX9Pz1csv8Ai07+wa+sqj/i07+wa+sqku9IGHCFhvDkErWtKSG8mdTwdStR1zJAyxpTjHSBhUqcjDKCFABKewdesW5m0glbnMiEi1P1E/mHoaX9v/IkdLjv7Br6yqvdz9+nMbiC0ppCB1al5klRNinn/mrP4bfzDpUg9SqEIypTlaytHIhJLcQpUlKiZV+tT3R5i0vbWecQkIStt1QTawKmzoNKlTrzc0srlOo0VFUZy2cbJtO/ueoBuu5Kdy13LWnc8nYaLdc6un64RSuOw0EV0N05lpWWi4WGi3XAmpGWjJRcLDGSjJT+SuZadwHqBRRWCaLKvFbCw61la2GVqOqlNoUo8LkiaZO7GF/dcP8Aym/7at1Cu5a14JYrg5XUmm7Sf7Kj6M4X92Y/lN/ClfRnCfuuH/lN/wBtWuWjLUrLoN2p8n+ypVu1hf3Zj+U3/bSfozhf3Zj+U38Kt8tKCafHQbtT5P8AZTp3Ywv7rh/5Tf8AbSlbr4X92w/8pv4VbFNdilx0PcqfJ/spfoxhf3bD/wApv+2u/RnC/u2H/lN/21cFNcyU7Loi6tRf1P8AZUjdrC/uzH8pv+2pGF2Iw0rM2y02qCMyEJSYNyJA7hU/JSkppWXQ85vzJ/sb6ujJT+WkqTTTIYjITXclO5aMtO5Gw1lroTTmSu5aWQ8RvLRlp3LRlpXBRGstGWnctGWgeI3RRRWMdrOgUZacQmqza21w32UwVETPACtanzFHJLyTHnkoEqMD7fCqDF7YWVWJCdABbzqudxylHtEnxpsYgamrcStyNVgNpJWntEBXInWp4ANYNzE06ziVRGYxyk08Az9jb5a7kqr2RtlKkQ4oBaedpHA/nlVwkgiRcVAmhvJQE07FcilcbQgJoy05loKaLjsIiiKWBQRSQhEURS4oy0NjSERRFORXMtILCIoinMtGWgBsClRSstGWgCLRRRWSdRX7b20htCkTKyIyjUTzPCsgHpJmlbwrPypzxH2CoLilCJrbpJKCM6cm2TVrtM/dXG2pmfyabSsGeYFNKeJM6AfbUyN0KeSZilpcMRNddOZMg6a0w25r+b01yhe471nMmalYLbDjR7CjHLh5VWKXeu5opuwufY2WD3xSRDiCDzT8DVjht42VmJKeWawPtrz7rBS/lAHH2VW4xLFOR6U5tBtJhS0g95FPpWFCUkEcwQR515avafISfdTLmNcIy5yAdQLA+VRcUTU2z0zGbbZastxIPKZPkKrXt9WBoFr8BEedYZpslQQjU8TTx2O7zT7D+FLEeTNm3vuwTo4O/KPDnVzgse26CW1hUawbjxHCvMPm90fq+9M/bXPkL3AHzHxpOIs2j1BzaDSdXED/AFJ+NRHN5cMmZeQfAz9grzY7HdgkpAA1JUkAeJNQlyUhQ7SJICh6Mgwe14ijGyuw3H4PTRvlhr/pP6TUTHb9sp/w0qdP1QPbXnKn40gnnSmnPH7qeNhZs3R39MAloJ8V/Z2aaX0i8EszGpKo8rViH8RJiec/hTBe76ajci5s9noFFFYponl23doZdovpUbFQA7uwnSl4jGg9mRNj7BPwqi33E7RxEEznT7Owk1VP5swUSdI/Pma7KWpxjizllTuzSbO2mHAsg6TPOJMH3UtONSQDmEHv+2sdglLQFibKBB+7wp7CzBBvVr1dl4IKibFvaIR2pBGkcxXFYxB9C4ImOVY7EOEFI4J0njxp3DulNyYPu5VGWrd7rwPaNMnHSgKFpqK3tdKlLF+xcngY/Gs+jFZQUmfStytTRcAmIvqB40S1T4sKNMvXtvJIgG+hPK1cZ252gkiJBOeRw5+ys5PaEAkEzcfbTjiSZvHgKi60r3J4Kxr0r0JMAwAfHTxpwqIF4N7ViHNrKhq3oGb8wq3uqQ3vK4pKhAVIV3Re6r8BVyrJuxVg0bxhS0gLQ2FlJkqKgFOcCEzoKkL3ie4YX2yDe0C0zWL2JtxLZSo3AHCNYImT3kVffSto6NgHuIMiZIVIvczV8sov/wBVcnFp+WWSd5H/AN3/AN39lOHepxIksLHOEk/dVYnbzRTASB2QLRw1N+fn41X43apU6Or7AiI4ceXiKKecpWcRTcUr3KreLerEYkw4FoQLBu6UjvUP1j416P0f4UJwKAbhXaIItKpUUweV6wm1Non9I2qVBUXHCUhVp762/RsT8hT/AJ1/7jWf/wCRtx0kXF2tJeP8MX42zru/m3/ZL2lue05dH6JXddJ/0z4aVl9qbFdYHaTKPXTJT7eI9tazeNJlogkGSkEfxQn76j7B2i646pJdQ42EkZY7YUkpTJPFJufbWPo9bqIUs28or2fn9mnVoU5ytazMArFjn+fGhLyedRd+XOrx2JyCAAmwFgSkEnlxrNl9S9STHLlXoaeozipJeTMlTxk0fT9FFFZh3HjG/DkY/EHkof7E1TE5gR3TVpv22obQxJA/WTpyyJqjC9bk24WigrZ1a4HdQ3iLSLSfuNNYgwIg5YjvBFRfloCRxubd0fjTxuIn4teYA21Op+yksMgkg+Nz9lRykKbEc7Am0E6ClF9Ibk90xqLCBUlEBWKOkAnv+01DZcKiANZ/N6lYp0JQBz0j3T3VF2eVEmMtuVk+FSx4IslAKSb3IiRwI7q51pvYanSaQ85BGcmZFhxv3VzrUzab/nShEvYkBtJgkC0+0VXnCziEtoPZUlSjabakHmLCpyMRl1gjlp7KgfLwh4LjVBSO6deFWUeZWK5OyJuz1qTIUBYkCOXCrFlU/q+6qsY5I0Cp10++BUxvaqY7MzHH767rNFXBbNOpGqU+X4VG+WNuPBKEgkAkwBoNaqcRtMqsVDvAPwpzZQZzBUjx7RvTQm37Im41svY8Mj0S3I4RBEmYr0ro+by4MDWHHR4wsivNGnQnaJXJI6so7IMiSIPcK9R3DA+RpuPTcJuJutRE98EVj/moznpVBL+pf6Z16THey+n/ALRI29spb3V5FJGSVQTcrlJR7ARekbJ2W4h5a1NpHZISsEEqBIsQNIy1N2ps9LuUhYGWf1gNfbXMGpttRKnkG0Rnn261jUo1trbtwaLcMr3PJt+XSMfiJj0kz3jInX31nBAkW/OlbnevdBzFYt51DrISqMkrmTAEkJSYE8Kh4XcIpHbebUTE5UOkDunKJrcoxcaaTM2avJnttFFFQLTxPfon5xxAvGYHx7CeFUCbG/PiOE1od9Z+c8TpYpP9CR9tUKovJF58+VTK2MLXCR2jc62vIB41ExkIyyZBk3tGljU/5M44olttawCmcqVKixgwkU7j9xsa82nq8K4TcmRl1/zwKsjFiICXCEDkTA8h7ONdWQEgibAJNtSVXMcO6tCz0e4zKnMGmoJst5vSVQSEqVwI0qXidxsoSFPpvFmm3XBYmIOUJ86ag7gYrayvRicvWERAtBt9op7CJCEwCSq5Pdm0t3CK1T+66ApCSXdbqIbRZWUH01dw4UztDZuHZdITlNo7TxWY4kBtIET31ZKN0Bl8W6QUD1yIVxgHQVX4l0JMgyrNBuZubWrWOoaAslvWbNSZkAmXFX4cK6vErAhCFqIns9lIEX/UTI86ikl7iKHBJdXfq1nl2Ve4xemsTgCleUhSV3InLEeySL1qE4XEugQxNpUDKoPKVqjSmsXuw444LFLgAIAyAZFSAPGQatpNRldEZRujO4rZWIQlKsilpVMFBKu6DpFJwjjokFKkEiIX2CoEgQJ1BJSOUxzq02ti1oZRhXGW/wBGrskPFtSiJFkwIPaNpqOwy4E2wz0Gb50qlMglMnUSAY5iuvfmVujFkIYkyAptwcD2F/ZF6nIw0DNkPipBTA5wRbhSWXFpV/5zvGZr4TU04V96QgFKTY9aTJ5kQbDQXvapR1Er82IS08bcEnZaMl7FSrBSe1peJ4Xq4wrzXVdgLQsEdZwClQSVa3sUD2VVqZewrVlIzKWlEpuEpJ7ShOpin29028OhxyS8sBSu2AU5jqcunGpVtRFvhCpUZRjz5H3dqtJEqciNZWPuNR1bzMCLqMwAUoUB3do9wPGs/hse0nBOtnLCiBdRBVlWFiciZgXAt3VfbE2I26+EO+iklRSDeySOB4FQ51Q679kXxpno2wwj5O0e0SpAMWHpXvxNTwoD9RPtk1Xt4tKEhCT6IAHOAIFcOIJ4x765W7u5ebWiiiK4iRm9pbv4YvLdcbw2ZUFS3VqkwPUER4TUH512exo7hRewYYSpXuzE1D2nuyt3G4ohP+MgBBmBYBJvwqFhOilwqBUtIAAAAk6X4R311ZWSsiuxaub/AOFhZScSsISVGAlkQJJ4pPA1S4vpITAU1hEqzCR1rqlkEmONu+rpno2S2DKyUrBSsZVElJBBCcumpqaxuzhWUhKMEteWwKkEnxJVr5UNzaCxkn9+cWW5QltuV5YQ0DAgmbzyqC6/j8QodYX1BNyfRGo4JgaV6CetB/R4PLIiSgkwJ5QONVz+LdJIUrLFoACfHvos73JYmYG6TmUlxSBIMlSiY5fnvqOjYLCP8R1JiQAi9pkTy8K0buCSq6hmPfekp2Ug6I8vwp2XuFijz4dBOVpS+WYwPvNA2qpJJQhDc62nzmtI3ucVCcpQOalBI99B3Sw6fSeWTyQAR9ZQAp8CMm9j3FektR8LD3VT4zGOMrLiQrLlAKsxSASSAc0xMmL86369ktJ/w0gfxLGdXlYDyql25sFx9tTZcBSoaEEAcRYWsb1JMGjBbQcU/lJKlK1KkqZJk88yrm1KYxOOSAlt54J4AoSqPq5pp1XRQ+PRdbPiCPuNRXOi3Gf9I+CiP+2pZIjYbOHdW8lbuZRGqiw4g+cZRWvwW8nZDPZSUgpSAkzBBBlWa0ybxWVb3E2ijQfVdj/uFS2N0NogT1qknkXCfjRkgsXuLakuZ8oS22Vp1EBJRmUedjScNv8A4cvhpKVOBQUnMYyklKgkAcbkVC2Fuhi23luPrQUuJyuEElShIMXSBEgVrMPs5IMpQkfxZRPsqLaHYy6ej1goSHCuQALEawJ4cxWr2JshhmSUmT9ZZ/iWbgdwqW3hwPHnTvV91QuyaQ868VRZKQPRSkQB958TXAqmc1GY0hnoNFFFcoGZ2ttR4PLSlWUAwIAmI5kUvdxxRxAK1k9lepMaeNRdtf4znj9wqRus0FYgAiQUqkG4Nq64exEzeCK/kzV1zlRPpTPWOT7oqtxinIsXP8U6FWmV73ae6va/kSJByJkaWHGJps7MaP8Ay0eQq4geeM7WdZ2fhcqoJWvNmuZChEz4mrRzYpKipxaGwSTcyb39EVsFbPbgDq0QCSBlBg629tYfaFnVx66vtNRl4JIfSjDo4LdPf2E/E107YIshKWx/CL/WN6rTTahUCRJexZUZJJ7ySaZK5pBpSaADLNKDQpVdoA5kFIURQ4aZoAWfKutMLcBLaCoD0lGyR7Tr4UrY7AcxCELEpnS/Inh4VO3gfPWKbBhCPRSICR7BY+2gCpDPEyfs8qDemysxrS00AEUFykqpvjQAuaUIpB1pVA0f/9k="/>
          <p:cNvSpPr>
            <a:spLocks noChangeAspect="1" noChangeArrowheads="1"/>
          </p:cNvSpPr>
          <p:nvPr/>
        </p:nvSpPr>
        <p:spPr bwMode="auto">
          <a:xfrm>
            <a:off x="63500" y="-1555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  <p:sp>
        <p:nvSpPr>
          <p:cNvPr id="15365" name="AutoShape 7" descr="data:image/jpeg;base64,/9j/4AAQSkZJRgABAQAAAQABAAD/2wCEAAkGBhQSERQUExQVFBUVFxgXFRYXGBYXFhYUGBcYFBUXFhcXGyYeFxokGRUUHy8gIycpLCwsGB4xNTAqNSYrLCkBCQoKDgwOGg8PGCkkHCUtLCkpKSkpMCwpLCksLCkpKSwsKSksLCwsKSksKS0sKSwsLCwsLCkuKSksKSwsKSwpLP/AABEIAQsAvQMBIgACEQEDEQH/xAAcAAABBQEBAQAAAAAAAAAAAAAAAgMEBQYBBwj/xABLEAABAwIDBAYFCAgEBAcBAAABAgMRACEEEjEFBkFRBxMiYXGRMlKBodEUFRaSscHh8CNCU1Rik6LSM3KCshdDY8I0RHOz4uPxJf/EABoBAAIDAQEAAAAAAAAAAAAAAAABAgMFBAb/xAAuEQACAQMEAQQCAQQCAwAAAAAAAQIDERIEEyFRMRRBUmEFkaFCVHGxMsEGIiP/2gAMAwEAAhEDEQA/APWaKKKzi0KKKKACiiigAooooAKKKKACiiigAooooAKKKKACiiiKACimTjEBQRmGY8NaeptNCugoph/GoQQFKAJ4cfdXcRjEI9NQE6U8X0F0PUU1h8UhwShQNO0mmuGNO4UUUUgCiiiKACiiigAooooGFFFFAgooooAKKKKACiiigApK0SCJIkRI1HfSooFAeSjw2FCcQQkE9WknvUqOPiTVjh8S4VAKaKBxOaYtTreESlSlAXVrT1XTqKXsVxhYonsCA+2kSSTmUTqdSPcKmYhSFKUpGVTibHPMATextNS/kac/WXzREz7NKZe2O2pRUU3PeRPvqW4m1cjg1cY2AgZFKvKlX0j2d1zVnSGmQkBKQABoPzrS6qnLKVyyKsrBRRRUCZTb1bypwLHWqSV9oJCQQCZ5TTe6O9Ix7S3EtFsJXkuQZsCTbxrHdNGO/wDDM/53T4WQn7V+Vabo0wPVbNZJF3MznsUSU/0gedJHfOhCGkVR/wDJv+C92rtVvDNKeeVkQkXOpvoAOJPKsFiumltJhGGWocCpaUW8INMdM+0b4fDjSFOq88iP+/3VdbgbsYdGz23XWm1rcSXFqUkE5DJSL6AJA0oLaVCjToKtVTbb4R3dzpPZxTyWVNraWswmSFJUq5jMAINuNWu9G+rGBCQ5mW4oSltEZo0kk2AryPo+YLm0sNlEALLh/hSlKleWg9tObfUrHbVWi56x8NJ/hQkhFvYFHzoudMtBS3reIpXZqldNgn/wpj/1hPlkrQ7n7/8Ay91SAwpvIjOVFYUPSCQIgXMnyNQukXA4fC7OWlplpBUUNoISkGJBMGJnKKhdEGFDeGxOIPFUT/C0kq+0q91BTOnp5ad1IQs72XJYYzpObTizhUsKWoOhoLCkwVE5TaOBnyNXu829TOBQFO5iVEhCE3UqLmOAA5mvIuj/AA6sRtNlarnOt5w+wq/3KT51oelvZGIcxDbiW1raDWUFCSrKuSVSEiRbLei5OejoqvCm+OLvklK6aBqMIop5lwD7EEe+r/YPSKxiWnl5VNqYbLi0qIMoHFKh32rz5rf95GHThncKytoJDZCkLRmSNJPPwrZdG7+ExDbxbwiGViEOgErStJuB2uEjSKBanTU4U3Lb9/KlchDpra/dl/zE/Cg9NTf7q4Tyzpkn6tU/S91SH2Wm0JRkbUtWVITOdWVMwL2QT7a3G5G7rSMDhs7TZWUZyVISVSs9YLkTYED2UBUp6aFGNXB8+1xjevpFRgXgyplTii2lZhQATmJATfjb31Z7T3oSxgRi1tqultXVyM0uRCZ5ifca8m3wc+VbWcQLguoZEdxCFe/NWy6YcRkwbDKT6TgMD1W0ED3qHlQKWkp3pRtzLl/4LzdfftvGIeWWyyhgArUtSSIIJ5cAKr9k9JwxWIDLGGWskmFFSQAgG61CJAi9eVJ2q6jDKYAytur6xRgguBICQkHQoBB041630e7GZwuBGIBC1ut9YtYt2R2urE3AER40EtTpKVCLk1e7tFDm9PSQxg3C0EqedHpJSQEokSM6iNe4VmR02n90T/P/APrrM7oYP5dtFvrwFhaluugzBABVHhmyiOQitd0vtNNsYdttDaFKdKuylKTlQgjgNJWPKi5YtNQpVI0ZRu35fRp9yd7jtBtxfU9SEKCfTz5iRmP6oiLedaSsp0YbPDWzmzxdKnD/AKjCZ/0gCtXQjH1CgqslBcJhQKKKZQeQdJex8TiMepTeHeWhLaEJUltRSYkmCO9Rowe29stNobQw6EtpCEj5OT2UgACfAV6w4h0q7K0hPIok+c02tt60LRPGU27yOVqeP2aK/If/ADUJU00uzzDfndXG4gYfEltTqzh0IeSlPbSsFSj2BeO2BbQiq5rau1jhxhUsvhASG7MLC8gtGcjSLV7All6ZLiT3ZO/x1iudS/EdanxKPx4aUsfsI/kbRUJQTt4Mf0abkuYQrfxCQlxSQhCJBKEaqKiLAkxburFbU3Zx2ExinW2XVFLqltuNpLgIKiQTlBixggivYsfhXVsPISsBS2lJQQIIWUkBU+JBryHZze1sG9nS0+pQBSQsKdQQYm0xw1pPg69JXnVlOo3G74syv3q2/jMRkTi0qQEypKC2WweGbKbnlXoGAwbjO74S0ha3HWyQEAqVLyrGBySoewVm0bqbQ2niUuYtBbRZKlKASA2L5UJF5Mnz1r1Y4VxMBtaUISAEgomABETOmlNK4tbqIQjCnFLh3aXg896Jt3nWXXnHmVt9hKEZ0lJMklUT4JqBvhhtqNYx1bZxSmivO31SnFN5bEJKEG3KK9RDD1v0qdQT2NRNxra1C2Xps4gf6dfG9PH7OP18t11XFO/Fjy3bW2tqbRa+TnBKSCpJJDbiJKTI7ThhN62+4O6ysDhylwguuKzri4TAhKQeMD3mrpTT8n9KiP8AJy9td6h39onX1eHGb3vHlRb7K62sc4bcYqMfo8n342DisTtJwpYeLZUhtKwhRTkASCqYiBKr16+lIbQABORNgNTlTYDyFMFl79oj6n/yo6l6Izpnnl8IkTfjTx+yNbVSqxjFriJ5JuPu3ilbRZdfYdQApTq1LQpKc0KIuRrnIqz6VtnYl/Ethph1xDbXpIQpQzKJJEgawlNekJZeky4gi+iIIMWvPOKGmHR6Tub2AcDy9nlSx+zof5GW6quK4Vjz7ezctw7MweRClPYdISpCRKiFgZ7DkqD50/0ds4gYbEYN5l1oFClNKWhSUysZVpkiB2iD3yeVbstuye2iJsMhmPHNrFJVh3pP6axByjKLHge+lj9lfrZOltyV+b369zxHZ+ztoYDEBSMO6HEgpkNKcQoGxgpEKBtxpe8WE2linA4/h31KCeyEtKypSZNgAYPHnp3V7b1Lv7QaHROl7H7RHfTmHbWD2l5uyBpHa4m3PlRj9nSvyjupbay8XGtk4IMsNND/AJaEp9oF/fUuiigym7u7CiiigRn9o7wrbdUgJSQk2mZ08ajq3pd4IR/V8a7tXZylPLUMtzz7hUYbJX3ef4VvU6WncE2kZkpVcnZj53qd9RHkr+6ufSxz1Uf1fGo52OvmPP8ACk/My+afP8Ks2dN0iGdbtko71u+qjyV/dXRvY76qPJXxqINjr5p8/wAK6NkL/h8/wo2dN0gzrdslHel31EeSvjXPpU76iPJX91MDZC/4fP8ACj5oV3ef4UbOm6QZ1u2SPpU76qPJXxro3qc9VH9XxqN80K5jz/CuDZK+7z/Cns6bpBnW7ZLG9Lnqo8lfGu/Sdz1Uf1fGog2Qv+Hz/ClHZauY/PspbOm6RLOt2yUN5nPVR/V8aUN5XPVR7/jUMbLXzH59lIewSk3MUlQ074shOpVXllgN41+qn3/Gu/SJfqo9/wAaq0pruSp+lo/FEd6p8iz+kLnqo9/xpJ3jc9VH9XxqvDdL6ul6aj8R7tT5Ev6Sueqj+r40fSZz1Uf1fGoRboLdHpqPxDeqdk76TOeqj+r4136Sueqj+r41W9XXero9NR+KFvVOzaUUUV5w1ynxryQ4oFQHtFGGxyUKmU6Ea86yu8m2SjFOpCQYI4n1Qai4La7rqsjbQUqCYzRYam9bdOEMFd+xnOclJ8G9VtlJM2jtWzDUkn8Kbe2olSgbQCTBUDMmY8KxDO2HVLyJZzKzZYBJGaYjMLe+uK285JHUGxg+nY8Aba93eKlhT7FuS6NqztBCSo9m+lxYQRE+2nRtVoaJSLRqnvt3a1gndvLGrMeOYfaKQvbTgF2o+sI8ZFGFPsNyfRvjtNqfRREjim3PzgUobVan0UReBKeMfA+dYBO1nDENG5AB7QFyALxHEU6NpPZsvUmQSnjGYcJiJsaNun2Pcn0bsbVRyBOmo0y5YmufODcDsptPLiZ+yvP0bwrsQ3rEGVQZMCPaDUpe3XknKWLglP6x7Q1AgGdDpypOEOw3JdGz+XJCiQBdMRwnn5U786Ng+gNQeA4EffWI+fHrAMElUQBmJucoBgWMg2Nd+d3ipKeouqIEnirKJMdm9r0YQ7HuS6Nn84N+qOPFPEzyqBtJ4KuI1FpnhFZU7wOZSrqoSCASSqATpT2J2k+iMzEZhIuSYgGSBJFiNeYqUVBO9yDlKStYtAmlBNUh2+6NWCPEK7hy5kedWmycYXkZinLBIjwiuiNRMpcGiSEV0pp5KaUUU8gsRwiu9XT4broTRkFiP1dKyU9lpQTRcaRoaKKK8wbB5zvLshxeKdUAIJEX/hAqLs3BYhhedvLmhSbm0KsdIPtrbY3CpLiiReuYXZyFKjTmfDlW3TlTwVzNcJ5OxlsNiMYjNGQ5ikwbwUnONe/iZPfT2Hx2LSoEhtQGW0gEhISAJ4TkSSdbVqRsO+gi41PONPGuDY2thYGb8u+nlTDGoY/GjFOtFtQTBWFWVwShKAgCLDsg6607isRjHG1Nq6vKpIBiJIFtTxI51qW9mZgCE2Ohn88qUNjn1Rw48P8A8BPsoyphjUMsziMakADq4ERodMkWn/pp8zSxiMbM/o/C3dpfujzrSubKIzWEJuTPDSfdXBs/0belpfWjKmSxmY35oxXUpZ7GRCs4E3nUCeKZkx31ZsOYye2htSZVICsszmtMGwK1aQa0g2YqQIjvn88qBgF2sL31HGPiKWVMMZmbLmOJUoBoZlBUTMZVlxMe1RE0lQx0JENQk5k9xCirnfW81qEbPWYtE+HjXDs9Ufd+NGUB4yMjjWcY42ttfVwsgqiASQEjXhORNcV8t/g/V0/hLZA1uP0SZHG/Otb82q0j3j88KSrZagJgR48B3U8qYsZmZZdxqTJCDYwJAuU5QfYYPikU9sHBrabKVxJUTrM6VoE7NJEgCInXh+TSjsk8B7/GdfA01OC8EXCTINdqaNmK0y8+I4a0l7AlIPEDj5fGpbsRbbIdFKKKAmrva5W+hNLFGSjJQNF/RRRXmjWKTH4iHFCONNIxZGlj3EinMeiXFfnhTAar0FKEMFx7GXKcsnyO/OC+Z+saBtBfM+ZpAapXVVPCHQs5dnUY1Q0m2l9JEGPOgY1XCRw1Og0pPV10N0sIdCzl2LVjlmZJvr2jSU4hVtbaXNvDlR1dGSjCHQZy7F/Ll8zrOprgxa+Zt3muhugt0YQ6HlLs6nFr5nzNd+UK5nnqa4lNKy0sI9DU5dh16uZ56nXQmgvq5nzNdCa7lpYR6HlLsSp9RgEmIiJ4V3r1HifM/nnXerroTSwj0Gb7OfKFczaeJ461wuqIgkkcpMUrJRkowj0GT7GstGSngiu5KsIWGctdyU7kruWlcdiyooorzpqnl+9XSE5h8Y8ylpCg2oAElQJlIVw8ar8L0lYhxWVvDJWqCcqSsmBcmBwtVH0hH/8Ap4r/ADJ/9tNRt1duIwmIDq0qUnItBCSM3bTEibcatWpqLjI9JH8bp3RU9tN2/bNB/wAWHf2DX1lU410pPqzZcMhWVJUqCs5UixUY0FxfvqDsverCMYdTCWXFpIc/xOqhwrCMqnSBmGTKYCeB0Jq62xvphExkAeKg76KUw2FraUhPbQkGA2oAQeE1PfqfMplo6Kdlp/5IjHSe+swjDIWSQISVm5skW4k0pnpNxKl9WnCJUsSChPWFcjUZQJtxpTnSYyVrhpYQosKKYb7SmllTgIJMBSco1OlR2ekFhKmlBlYCFKJbAayEq62VhUZ8x61MiYsaN+fzD0NL+3/kcb6Un1JUpOGQpKQCogrISCYBUeEm166vpQxCUBZwyAhRISoleUkagHjFR3d+8OW30DDx1qYAIRlTDIaDYgiEJUCoEgntGoOw9728Ph0o6sl1KHgF9g9pxba0ntcghQvzo9RP5kvQUbX9Pz1csv8Ai07+wa+sqj/i07+wa+sqku9IGHCFhvDkErWtKSG8mdTwdStR1zJAyxpTjHSBhUqcjDKCFABKewdesW5m0glbnMiEi1P1E/mHoaX9v/IkdLjv7Br6yqvdz9+nMbiC0ppCB1al5klRNinn/mrP4bfzDpUg9SqEIypTlaytHIhJLcQpUlKiZV+tT3R5i0vbWecQkIStt1QTawKmzoNKlTrzc0srlOo0VFUZy2cbJtO/ueoBuu5Kdy13LWnc8nYaLdc6un64RSuOw0EV0N05lpWWi4WGi3XAmpGWjJRcLDGSjJT+SuZadwHqBRRWCaLKvFbCw61la2GVqOqlNoUo8LkiaZO7GF/dcP8Aym/7at1Cu5a14JYrg5XUmm7Sf7Kj6M4X92Y/lN/ClfRnCfuuH/lN/wBtWuWjLUrLoN2p8n+ypVu1hf3Zj+U3/bSfozhf3Zj+U38Kt8tKCafHQbtT5P8AZTp3Ywv7rh/5Tf8AbSlbr4X92w/8pv4VbFNdilx0PcqfJ/spfoxhf3bD/wApv+2u/RnC/u2H/lN/21cFNcyU7Loi6tRf1P8AZUjdrC/uzH8pv+2pGF2Iw0rM2y02qCMyEJSYNyJA7hU/JSkppWXQ85vzJ/sb6ujJT+WkqTTTIYjITXclO5aMtO5Gw1lroTTmSu5aWQ8RvLRlp3LRlpXBRGstGWnctGWgeI3RRRWMdrOgUZacQmqza21w32UwVETPACtanzFHJLyTHnkoEqMD7fCqDF7YWVWJCdABbzqudxylHtEnxpsYgamrcStyNVgNpJWntEBXInWp4ANYNzE06ziVRGYxyk08Az9jb5a7kqr2RtlKkQ4oBaedpHA/nlVwkgiRcVAmhvJQE07FcilcbQgJoy05loKaLjsIiiKWBQRSQhEURS4oy0NjSERRFORXMtILCIoinMtGWgBsClRSstGWgCLRRRWSdRX7b20htCkTKyIyjUTzPCsgHpJmlbwrPypzxH2CoLilCJrbpJKCM6cm2TVrtM/dXG2pmfyabSsGeYFNKeJM6AfbUyN0KeSZilpcMRNddOZMg6a0w25r+b01yhe471nMmalYLbDjR7CjHLh5VWKXeu5opuwufY2WD3xSRDiCDzT8DVjht42VmJKeWawPtrz7rBS/lAHH2VW4xLFOR6U5tBtJhS0g95FPpWFCUkEcwQR515avafISfdTLmNcIy5yAdQLA+VRcUTU2z0zGbbZastxIPKZPkKrXt9WBoFr8BEedYZpslQQjU8TTx2O7zT7D+FLEeTNm3vuwTo4O/KPDnVzgse26CW1hUawbjxHCvMPm90fq+9M/bXPkL3AHzHxpOIs2j1BzaDSdXED/AFJ+NRHN5cMmZeQfAz9grzY7HdgkpAA1JUkAeJNQlyUhQ7SJICh6Mgwe14ijGyuw3H4PTRvlhr/pP6TUTHb9sp/w0qdP1QPbXnKn40gnnSmnPH7qeNhZs3R39MAloJ8V/Z2aaX0i8EszGpKo8rViH8RJiec/hTBe76ajci5s9noFFFYponl23doZdovpUbFQA7uwnSl4jGg9mRNj7BPwqi33E7RxEEznT7Owk1VP5swUSdI/Pma7KWpxjizllTuzSbO2mHAsg6TPOJMH3UtONSQDmEHv+2sdglLQFibKBB+7wp7CzBBvVr1dl4IKibFvaIR2pBGkcxXFYxB9C4ImOVY7EOEFI4J0njxp3DulNyYPu5VGWrd7rwPaNMnHSgKFpqK3tdKlLF+xcngY/Gs+jFZQUmfStytTRcAmIvqB40S1T4sKNMvXtvJIgG+hPK1cZ252gkiJBOeRw5+ys5PaEAkEzcfbTjiSZvHgKi60r3J4Kxr0r0JMAwAfHTxpwqIF4N7ViHNrKhq3oGb8wq3uqQ3vK4pKhAVIV3Re6r8BVyrJuxVg0bxhS0gLQ2FlJkqKgFOcCEzoKkL3ie4YX2yDe0C0zWL2JtxLZSo3AHCNYImT3kVffSto6NgHuIMiZIVIvczV8sov/wBVcnFp+WWSd5H/AN3/AN39lOHepxIksLHOEk/dVYnbzRTASB2QLRw1N+fn41X43apU6Or7AiI4ceXiKKecpWcRTcUr3KreLerEYkw4FoQLBu6UjvUP1j416P0f4UJwKAbhXaIItKpUUweV6wm1Non9I2qVBUXHCUhVp762/RsT8hT/AJ1/7jWf/wCRtx0kXF2tJeP8MX42zru/m3/ZL2lue05dH6JXddJ/0z4aVl9qbFdYHaTKPXTJT7eI9tazeNJlogkGSkEfxQn76j7B2i646pJdQ42EkZY7YUkpTJPFJufbWPo9bqIUs28or2fn9mnVoU5ytazMArFjn+fGhLyedRd+XOrx2JyCAAmwFgSkEnlxrNl9S9STHLlXoaeozipJeTMlTxk0fT9FFFZh3HjG/DkY/EHkof7E1TE5gR3TVpv22obQxJA/WTpyyJqjC9bk24WigrZ1a4HdQ3iLSLSfuNNYgwIg5YjvBFRfloCRxubd0fjTxuIn4teYA21Op+yksMgkg+Nz9lRykKbEc7Am0E6ClF9Ibk90xqLCBUlEBWKOkAnv+01DZcKiANZ/N6lYp0JQBz0j3T3VF2eVEmMtuVk+FSx4IslAKSb3IiRwI7q51pvYanSaQ85BGcmZFhxv3VzrUzab/nShEvYkBtJgkC0+0VXnCziEtoPZUlSjabakHmLCpyMRl1gjlp7KgfLwh4LjVBSO6deFWUeZWK5OyJuz1qTIUBYkCOXCrFlU/q+6qsY5I0Cp10++BUxvaqY7MzHH767rNFXBbNOpGqU+X4VG+WNuPBKEgkAkwBoNaqcRtMqsVDvAPwpzZQZzBUjx7RvTQm37Im41svY8Mj0S3I4RBEmYr0ro+by4MDWHHR4wsivNGnQnaJXJI6so7IMiSIPcK9R3DA+RpuPTcJuJutRE98EVj/moznpVBL+pf6Z16THey+n/ALRI29spb3V5FJGSVQTcrlJR7ARekbJ2W4h5a1NpHZISsEEqBIsQNIy1N2ps9LuUhYGWf1gNfbXMGpttRKnkG0Rnn261jUo1trbtwaLcMr3PJt+XSMfiJj0kz3jInX31nBAkW/OlbnevdBzFYt51DrISqMkrmTAEkJSYE8Kh4XcIpHbebUTE5UOkDunKJrcoxcaaTM2avJnttFFFQLTxPfon5xxAvGYHx7CeFUCbG/PiOE1od9Z+c8TpYpP9CR9tUKovJF58+VTK2MLXCR2jc62vIB41ExkIyyZBk3tGljU/5M44olttawCmcqVKixgwkU7j9xsa82nq8K4TcmRl1/zwKsjFiICXCEDkTA8h7ONdWQEgibAJNtSVXMcO6tCz0e4zKnMGmoJst5vSVQSEqVwI0qXidxsoSFPpvFmm3XBYmIOUJ86ag7gYrayvRicvWERAtBt9op7CJCEwCSq5Pdm0t3CK1T+66ApCSXdbqIbRZWUH01dw4UztDZuHZdITlNo7TxWY4kBtIET31ZKN0Bl8W6QUD1yIVxgHQVX4l0JMgyrNBuZubWrWOoaAslvWbNSZkAmXFX4cK6vErAhCFqIns9lIEX/UTI86ikl7iKHBJdXfq1nl2Ve4xemsTgCleUhSV3InLEeySL1qE4XEugQxNpUDKoPKVqjSmsXuw444LFLgAIAyAZFSAPGQatpNRldEZRujO4rZWIQlKsilpVMFBKu6DpFJwjjokFKkEiIX2CoEgQJ1BJSOUxzq02ti1oZRhXGW/wBGrskPFtSiJFkwIPaNpqOwy4E2wz0Gb50qlMglMnUSAY5iuvfmVujFkIYkyAptwcD2F/ZF6nIw0DNkPipBTA5wRbhSWXFpV/5zvGZr4TU04V96QgFKTY9aTJ5kQbDQXvapR1Er82IS08bcEnZaMl7FSrBSe1peJ4Xq4wrzXVdgLQsEdZwClQSVa3sUD2VVqZewrVlIzKWlEpuEpJ7ShOpin29028OhxyS8sBSu2AU5jqcunGpVtRFvhCpUZRjz5H3dqtJEqciNZWPuNR1bzMCLqMwAUoUB3do9wPGs/hse0nBOtnLCiBdRBVlWFiciZgXAt3VfbE2I26+EO+iklRSDeySOB4FQ51Q679kXxpno2wwj5O0e0SpAMWHpXvxNTwoD9RPtk1Xt4tKEhCT6IAHOAIFcOIJ4x765W7u5ebWiiiK4iRm9pbv4YvLdcbw2ZUFS3VqkwPUER4TUH512exo7hRewYYSpXuzE1D2nuyt3G4ohP+MgBBmBYBJvwqFhOilwqBUtIAAAAk6X4R311ZWSsiuxaub/AOFhZScSsISVGAlkQJJ4pPA1S4vpITAU1hEqzCR1rqlkEmONu+rpno2S2DKyUrBSsZVElJBBCcumpqaxuzhWUhKMEteWwKkEnxJVr5UNzaCxkn9+cWW5QltuV5YQ0DAgmbzyqC6/j8QodYX1BNyfRGo4JgaV6CetB/R4PLIiSgkwJ5QONVz+LdJIUrLFoACfHvos73JYmYG6TmUlxSBIMlSiY5fnvqOjYLCP8R1JiQAi9pkTy8K0buCSq6hmPfekp2Ug6I8vwp2XuFijz4dBOVpS+WYwPvNA2qpJJQhDc62nzmtI3ucVCcpQOalBI99B3Sw6fSeWTyQAR9ZQAp8CMm9j3FektR8LD3VT4zGOMrLiQrLlAKsxSASSAc0xMmL86369ktJ/w0gfxLGdXlYDyql25sFx9tTZcBSoaEEAcRYWsb1JMGjBbQcU/lJKlK1KkqZJk88yrm1KYxOOSAlt54J4AoSqPq5pp1XRQ+PRdbPiCPuNRXOi3Gf9I+CiP+2pZIjYbOHdW8lbuZRGqiw4g+cZRWvwW8nZDPZSUgpSAkzBBBlWa0ybxWVb3E2ijQfVdj/uFS2N0NogT1qknkXCfjRkgsXuLakuZ8oS22Vp1EBJRmUedjScNv8A4cvhpKVOBQUnMYyklKgkAcbkVC2Fuhi23luPrQUuJyuEElShIMXSBEgVrMPs5IMpQkfxZRPsqLaHYy6ej1goSHCuQALEawJ4cxWr2JshhmSUmT9ZZ/iWbgdwqW3hwPHnTvV91QuyaQ868VRZKQPRSkQB958TXAqmc1GY0hnoNFFFcoGZ2ttR4PLSlWUAwIAmI5kUvdxxRxAK1k9lepMaeNRdtf4znj9wqRus0FYgAiQUqkG4Nq64exEzeCK/kzV1zlRPpTPWOT7oqtxinIsXP8U6FWmV73ae6va/kSJByJkaWHGJps7MaP8Ay0eQq4geeM7WdZ2fhcqoJWvNmuZChEz4mrRzYpKipxaGwSTcyb39EVsFbPbgDq0QCSBlBg629tYfaFnVx66vtNRl4JIfSjDo4LdPf2E/E107YIshKWx/CL/WN6rTTahUCRJexZUZJJ7ySaZK5pBpSaADLNKDQpVdoA5kFIURQ4aZoAWfKutMLcBLaCoD0lGyR7Tr4UrY7AcxCELEpnS/Inh4VO3gfPWKbBhCPRSICR7BY+2gCpDPEyfs8qDemysxrS00AEUFykqpvjQAuaUIpB1pVA0f/9k="/>
          <p:cNvSpPr>
            <a:spLocks noChangeAspect="1" noChangeArrowheads="1"/>
          </p:cNvSpPr>
          <p:nvPr/>
        </p:nvSpPr>
        <p:spPr bwMode="auto">
          <a:xfrm>
            <a:off x="215900" y="-31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  <p:pic>
        <p:nvPicPr>
          <p:cNvPr id="15366" name="Picture 7" descr="C:\Users\user\AppData\Local\Microsoft\Windows\Temporary Internet Files\Content.IE5\EBHSGQYW\MP9004424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2150" y="2997200"/>
            <a:ext cx="5219700" cy="347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Anotace: 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ea typeface="Calibri" pitchFamily="34" charset="0"/>
                <a:cs typeface="Times New Roman" pitchFamily="18" charset="0"/>
              </a:rPr>
              <a:t>Materiál názorně a jednoduše vysvětluje úvod do logistiky a co je v logistice podstatné a vyděluje zacházení s materiálovými toky v podniku jako nejzákladnější součást logistiky.  </a:t>
            </a:r>
          </a:p>
          <a:p>
            <a:endParaRPr lang="cs-CZ" altLang="cs-CZ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 důležité je skladování ?   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Patří spolu s vedením , personalistikou, finančním controllingem k hlavním činnostem </a:t>
            </a:r>
            <a:r>
              <a:rPr lang="cs-CZ" altLang="cs-CZ" dirty="0" smtClean="0"/>
              <a:t>podniku.</a:t>
            </a:r>
            <a:endParaRPr lang="cs-CZ" altLang="cs-CZ" dirty="0" smtClean="0"/>
          </a:p>
          <a:p>
            <a:pPr eaLnBrk="1" hangingPunct="1"/>
            <a:r>
              <a:rPr lang="cs-CZ" altLang="cs-CZ" dirty="0" smtClean="0"/>
              <a:t>Těsně souvisí s pojmy: nákup materiálu (zásobování), jeho převod do výroby (výdej) a expedice hotových výrobků (prodej ).</a:t>
            </a:r>
          </a:p>
          <a:p>
            <a:pPr eaLnBrk="1" hangingPunct="1"/>
            <a:r>
              <a:rPr lang="cs-CZ" altLang="cs-CZ" dirty="0" smtClean="0"/>
              <a:t>Důležité dokumenty jsou: dodací list, faktura, příjemka, skladová karta, výdejka.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 je skladování organizováno ?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Dnes jednoznačně počítačovým zpracováním dat, dříve systémem skladových karet.</a:t>
            </a:r>
          </a:p>
          <a:p>
            <a:pPr eaLnBrk="1" hangingPunct="1"/>
            <a:r>
              <a:rPr lang="cs-CZ" altLang="cs-CZ" smtClean="0"/>
              <a:t>Nejznámějším skladovým SW je systém SAP (soustava kódů pro všechny druhy materiálu)</a:t>
            </a:r>
          </a:p>
          <a:p>
            <a:pPr eaLnBrk="1" hangingPunct="1"/>
            <a:r>
              <a:rPr lang="cs-CZ" altLang="cs-CZ" smtClean="0"/>
              <a:t>U každého skladníka, logistika, nákupčího, expeditéra se požaduje znalost SAPu.</a:t>
            </a:r>
          </a:p>
          <a:p>
            <a:pPr eaLnBrk="1" hangingPunct="1"/>
            <a:r>
              <a:rPr lang="cs-CZ" altLang="cs-CZ" smtClean="0"/>
              <a:t>Stát se dobrým skladníkem je výhodné,  skladníky podniky stále potřebují !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Skladování je drahé.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9459" name="Zástupný symbol pro obsah 8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eaLnBrk="1" hangingPunct="1"/>
            <a:r>
              <a:rPr lang="cs-CZ" altLang="cs-CZ" smtClean="0"/>
              <a:t>Limity skladování jsou: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Materiál (hotové výrobky) musí být dobře chráněny před poškozením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Skladová péče musí být optimální: štěrk venku, dřevo musí větrat, kůže v suchu atd.  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Musí být zachován přehledný systém (nepořádek znamená náklady)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Skladovací prostor je drahý proto jej minimalizujeme – a jak ? </a:t>
            </a:r>
          </a:p>
        </p:txBody>
      </p:sp>
      <p:pic>
        <p:nvPicPr>
          <p:cNvPr id="19461" name="Picture 5" descr="C:\Users\user\AppData\Local\Microsoft\Windows\Temporary Internet Files\Content.IE5\1KD4P4G4\MP9004305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5263" y="765175"/>
            <a:ext cx="3673475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Minimalizace skladového prostoru: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Systém KAN-BAN (také KANBAN) tzn. japonsky malý lístek – materiál je uložen v </a:t>
            </a:r>
            <a:r>
              <a:rPr lang="cs-CZ" dirty="0" err="1" smtClean="0"/>
              <a:t>kanbanovém</a:t>
            </a:r>
            <a:r>
              <a:rPr lang="cs-CZ" dirty="0" smtClean="0"/>
              <a:t> regálu, kde se po </a:t>
            </a:r>
            <a:r>
              <a:rPr lang="cs-CZ" dirty="0" err="1" smtClean="0"/>
              <a:t>rolnách</a:t>
            </a:r>
            <a:r>
              <a:rPr lang="cs-CZ" dirty="0" smtClean="0"/>
              <a:t> posouvá, jakmile množství klesne pod kritickou hranici, pošle se lístek se </a:t>
            </a:r>
            <a:r>
              <a:rPr lang="cs-CZ" dirty="0" err="1" smtClean="0"/>
              <a:t>SAPovým</a:t>
            </a:r>
            <a:r>
              <a:rPr lang="cs-CZ" dirty="0" smtClean="0"/>
              <a:t> číslem na objednání.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JIT (Just in </a:t>
            </a:r>
            <a:r>
              <a:rPr lang="cs-CZ" dirty="0" err="1" smtClean="0"/>
              <a:t>Time</a:t>
            </a:r>
            <a:r>
              <a:rPr lang="cs-CZ" dirty="0" smtClean="0"/>
              <a:t>) „právě včas“ systém dodání přímo do výroby bez uskladnění /viz nápis na kamionu/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JIS (Just in </a:t>
            </a:r>
            <a:r>
              <a:rPr lang="cs-CZ" dirty="0" err="1" smtClean="0"/>
              <a:t>Sequence</a:t>
            </a:r>
            <a:r>
              <a:rPr lang="cs-CZ" dirty="0" smtClean="0"/>
              <a:t>) „právě v okamžik“ = montáže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Jaké jsou hlavní problémy při skladování 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Materiálu je ve skladu příliš (blokované finance v zásobách, zabírá příliš místa)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Nevhodné skladovací prostory (dochází k poškození, ztrátě materiálu-vlhko, sucho, krádeže…)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Malé a různě roztroušené sklady – nepřehledný stav, daleké komunikační cesty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Neodbornost a neochota personálu (časové prodlevy při vydávání, nevhodná manipulace)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Existuje pokrok ve skladování ? 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Ano a značný !</a:t>
            </a:r>
          </a:p>
          <a:p>
            <a:pPr eaLnBrk="1" hangingPunct="1"/>
            <a:r>
              <a:rPr lang="cs-CZ" altLang="cs-CZ" smtClean="0"/>
              <a:t>Již léta je skladování v průmyslu automatizováno systémem dopravníků, a zakladačů materiálu bez lidské účasti.</a:t>
            </a:r>
          </a:p>
          <a:p>
            <a:pPr eaLnBrk="1" hangingPunct="1"/>
            <a:r>
              <a:rPr lang="cs-CZ" altLang="cs-CZ" smtClean="0"/>
              <a:t>Registrace je zajištěna čtečkami čárových kódů.</a:t>
            </a:r>
          </a:p>
          <a:p>
            <a:pPr eaLnBrk="1" hangingPunct="1"/>
            <a:r>
              <a:rPr lang="cs-CZ" altLang="cs-CZ" smtClean="0"/>
              <a:t>Dochází dokonce k menší chybovosti než při obsluze lidmi…..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Logistika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Dalece přesahuje pojem skladování</a:t>
            </a:r>
          </a:p>
          <a:p>
            <a:pPr eaLnBrk="1" hangingPunct="1"/>
            <a:r>
              <a:rPr lang="cs-CZ" altLang="cs-CZ" smtClean="0"/>
              <a:t>Je to (skutečná) věda, zabývající se koordinací prvků podniku, které mají zajistit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nejnižší náklady v čase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maximální přizpůsobivost proměnám trhu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zajistit stálou ziskovost optimálním tokem materiálu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Logistické pojmy: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Maximální efektivnost</a:t>
            </a:r>
          </a:p>
          <a:p>
            <a:pPr eaLnBrk="1" hangingPunct="1"/>
            <a:r>
              <a:rPr lang="cs-CZ" altLang="cs-CZ" smtClean="0"/>
              <a:t>Účinnost</a:t>
            </a:r>
          </a:p>
          <a:p>
            <a:pPr eaLnBrk="1" hangingPunct="1"/>
            <a:r>
              <a:rPr lang="cs-CZ" altLang="cs-CZ" smtClean="0"/>
              <a:t>Racionalita</a:t>
            </a:r>
          </a:p>
          <a:p>
            <a:pPr eaLnBrk="1" hangingPunct="1"/>
            <a:r>
              <a:rPr lang="cs-CZ" altLang="cs-CZ" smtClean="0"/>
              <a:t>Rychlost</a:t>
            </a:r>
          </a:p>
          <a:p>
            <a:pPr eaLnBrk="1" hangingPunct="1"/>
            <a:r>
              <a:rPr lang="cs-CZ" altLang="cs-CZ" smtClean="0"/>
              <a:t>Minimální náklady</a:t>
            </a:r>
          </a:p>
          <a:p>
            <a:pPr eaLnBrk="1" hangingPunct="1"/>
            <a:r>
              <a:rPr lang="cs-CZ" altLang="cs-CZ" smtClean="0"/>
              <a:t>Bezpečnost</a:t>
            </a:r>
          </a:p>
          <a:p>
            <a:pPr eaLnBrk="1" hangingPunct="1"/>
            <a:r>
              <a:rPr lang="cs-CZ" altLang="cs-CZ" smtClean="0"/>
              <a:t>Nulové riziko</a:t>
            </a:r>
          </a:p>
        </p:txBody>
      </p:sp>
      <p:pic>
        <p:nvPicPr>
          <p:cNvPr id="24580" name="Picture 6" descr="C:\Users\user\AppData\Local\Microsoft\Windows\Temporary Internet Files\Content.IE5\EBHSGQYW\MP9004000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2565400"/>
            <a:ext cx="3902075" cy="285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Logistika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se </a:t>
            </a:r>
            <a:r>
              <a:rPr lang="cs-CZ" dirty="0" smtClean="0"/>
              <a:t>studuje na Vysoké škole logistické a jako předmět na mnoha dalších školách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Řeší toky mezi firmami navzájem (externí) a uvnitř firmy (interní).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Dobře vedená logistika je „zlatým dolem“,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nevhodně vedená naopak „černou dírou“, kde mizí nekonečné náklady.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Logistika je velmi drahá, dobrých logistiků je stále potřeba.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Logistické systémy: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3926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Vlastní podniková přeprava:</a:t>
            </a:r>
            <a:br>
              <a:rPr lang="cs-CZ" dirty="0" smtClean="0"/>
            </a:br>
            <a:r>
              <a:rPr lang="cs-CZ" dirty="0" smtClean="0"/>
              <a:t>je obvykle nejdražší a vyplatí se jen výjimečně.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Služby spedice:</a:t>
            </a:r>
            <a:br>
              <a:rPr lang="cs-CZ" dirty="0" smtClean="0"/>
            </a:br>
            <a:r>
              <a:rPr lang="cs-CZ" dirty="0" smtClean="0"/>
              <a:t>jsou optimalizované a proto většinou levnější: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Určitě znáte:</a:t>
            </a:r>
            <a:br>
              <a:rPr lang="cs-CZ" dirty="0" smtClean="0"/>
            </a:br>
            <a:r>
              <a:rPr lang="cs-CZ" dirty="0" smtClean="0"/>
              <a:t>DHL, DB </a:t>
            </a:r>
            <a:r>
              <a:rPr lang="cs-CZ" dirty="0" err="1" smtClean="0"/>
              <a:t>Schenker</a:t>
            </a:r>
            <a:r>
              <a:rPr lang="cs-CZ" dirty="0" smtClean="0"/>
              <a:t>, </a:t>
            </a:r>
            <a:r>
              <a:rPr lang="cs-CZ" dirty="0" err="1" smtClean="0"/>
              <a:t>EuroCargo</a:t>
            </a:r>
            <a:r>
              <a:rPr lang="cs-CZ" dirty="0" smtClean="0"/>
              <a:t>, </a:t>
            </a:r>
            <a:r>
              <a:rPr lang="cs-CZ" dirty="0" err="1" smtClean="0"/>
              <a:t>Gerlach</a:t>
            </a:r>
            <a:r>
              <a:rPr lang="cs-CZ" dirty="0" smtClean="0"/>
              <a:t>, UPS,</a:t>
            </a:r>
            <a:br>
              <a:rPr lang="cs-CZ" dirty="0" smtClean="0"/>
            </a:br>
            <a:r>
              <a:rPr lang="cs-CZ" dirty="0" smtClean="0"/>
              <a:t>z českých např.  ČD </a:t>
            </a:r>
            <a:r>
              <a:rPr lang="cs-CZ" dirty="0" err="1" smtClean="0"/>
              <a:t>Cargo</a:t>
            </a:r>
            <a:r>
              <a:rPr lang="cs-CZ" dirty="0" smtClean="0"/>
              <a:t>,  J.M.I.T. a další. </a:t>
            </a:r>
            <a:br>
              <a:rPr lang="cs-CZ" dirty="0" smtClean="0"/>
            </a:br>
            <a:r>
              <a:rPr lang="cs-CZ" sz="1800" dirty="0" smtClean="0"/>
              <a:t>(je jich neuvěřitelně mnoho, hlavně v Asii – např. </a:t>
            </a:r>
            <a:r>
              <a:rPr lang="cs-CZ" sz="1800" dirty="0" err="1" smtClean="0"/>
              <a:t>Ma-Ling</a:t>
            </a:r>
            <a:r>
              <a:rPr lang="cs-CZ" sz="1800" dirty="0" smtClean="0"/>
              <a:t>, </a:t>
            </a:r>
            <a:r>
              <a:rPr lang="cs-CZ" sz="1800" dirty="0" err="1" smtClean="0"/>
              <a:t>Asia</a:t>
            </a:r>
            <a:r>
              <a:rPr lang="cs-CZ" sz="1800" dirty="0" smtClean="0"/>
              <a:t> </a:t>
            </a:r>
            <a:r>
              <a:rPr lang="cs-CZ" sz="1800" dirty="0" err="1" smtClean="0"/>
              <a:t>Pacific</a:t>
            </a:r>
            <a:r>
              <a:rPr lang="cs-CZ" sz="1800" dirty="0" smtClean="0"/>
              <a:t>.. a USA)</a:t>
            </a:r>
            <a:endParaRPr lang="cs-CZ" sz="1800" dirty="0"/>
          </a:p>
        </p:txBody>
      </p:sp>
      <p:pic>
        <p:nvPicPr>
          <p:cNvPr id="26628" name="Picture 5" descr="http://t2.gstatic.com/images?q=tbn:ANd9GcQY43rZGChW4BOjr9GOU87DOeXm9F78Y3N-JmdIXDL5HcSDjTlDK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33763" y="5013325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Logistika se rozděluje na mnoho částí: </a:t>
            </a:r>
            <a:endParaRPr lang="cs-CZ" dirty="0"/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Logistika dopravy</a:t>
            </a:r>
          </a:p>
          <a:p>
            <a:pPr eaLnBrk="1" hangingPunct="1"/>
            <a:r>
              <a:rPr lang="cs-CZ" altLang="cs-CZ" smtClean="0"/>
              <a:t>Logistika zásobování</a:t>
            </a:r>
          </a:p>
          <a:p>
            <a:pPr eaLnBrk="1" hangingPunct="1"/>
            <a:r>
              <a:rPr lang="cs-CZ" altLang="cs-CZ" smtClean="0"/>
              <a:t>Logistika skladů</a:t>
            </a:r>
          </a:p>
          <a:p>
            <a:pPr eaLnBrk="1" hangingPunct="1"/>
            <a:r>
              <a:rPr lang="cs-CZ" altLang="cs-CZ" smtClean="0"/>
              <a:t>Logistická informatika</a:t>
            </a:r>
          </a:p>
          <a:p>
            <a:pPr eaLnBrk="1" hangingPunct="1"/>
            <a:r>
              <a:rPr lang="cs-CZ" altLang="cs-CZ" smtClean="0"/>
              <a:t>Operační systémy a optimalizace tras</a:t>
            </a:r>
          </a:p>
          <a:p>
            <a:pPr eaLnBrk="1" hangingPunct="1"/>
            <a:r>
              <a:rPr lang="cs-CZ" altLang="cs-CZ" smtClean="0"/>
              <a:t>Logistická bezpečnost</a:t>
            </a:r>
          </a:p>
          <a:p>
            <a:pPr eaLnBrk="1" hangingPunct="1"/>
            <a:r>
              <a:rPr lang="cs-CZ" altLang="cs-CZ" smtClean="0"/>
              <a:t>Kombinování přepravních způsobů</a:t>
            </a:r>
          </a:p>
        </p:txBody>
      </p:sp>
      <p:pic>
        <p:nvPicPr>
          <p:cNvPr id="27652" name="Picture 7" descr="http://t1.gstatic.com/images?q=tbn:ANd9GcSXwae35MfDyPhSGNrtV6RikVg4evQabSInMnhOIRlevu6InoCi9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1484313"/>
            <a:ext cx="2581275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Systémy provozních dokladů v logistice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Logistické doklady jsou základem přehlednosti hospodaření podniku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Dohody se provádí vždy písemně – vztahuje se na ně reklamační řád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Nedostatky v přepravě se řeší dle přepravní smlouvy, obchodního nebo občanského zákoníku.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Prvotním dokumentem je dodací list, nákladový list (CMR)  a </a:t>
            </a:r>
            <a:r>
              <a:rPr lang="cs-CZ" dirty="0" err="1" smtClean="0"/>
              <a:t>Carnet</a:t>
            </a:r>
            <a:r>
              <a:rPr lang="cs-CZ" dirty="0" smtClean="0"/>
              <a:t> TIR v mezikontinentální přepravě.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•"/>
              <a:defRPr/>
            </a:pPr>
            <a:r>
              <a:rPr lang="cs-CZ" kern="0" dirty="0">
                <a:solidFill>
                  <a:srgbClr val="000000"/>
                </a:solidFill>
                <a:latin typeface="Times New Roman"/>
              </a:rPr>
              <a:t>J. Zlámal, Z. Mendl: Ekonomie nejen k maturitě, </a:t>
            </a:r>
            <a:r>
              <a:rPr lang="cs-CZ" kern="0" dirty="0" err="1">
                <a:solidFill>
                  <a:srgbClr val="000000"/>
                </a:solidFill>
                <a:latin typeface="Times New Roman"/>
              </a:rPr>
              <a:t>Computer</a:t>
            </a:r>
            <a:r>
              <a:rPr lang="cs-CZ" kern="0" dirty="0">
                <a:solidFill>
                  <a:srgbClr val="000000"/>
                </a:solidFill>
                <a:latin typeface="Times New Roman"/>
              </a:rPr>
              <a:t> Media, Kralice na Hané, 2008, ISBN: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978-80-7402-056-8</a:t>
            </a:r>
          </a:p>
          <a:p>
            <a:pPr eaLnBrk="1" hangingPunct="1">
              <a:buFontTx/>
              <a:buChar char="•"/>
              <a:defRPr/>
            </a:pP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sz="2400" kern="0" dirty="0">
                <a:solidFill>
                  <a:srgbClr val="000000"/>
                </a:solidFill>
                <a:latin typeface="Times New Roman"/>
                <a:hlinkClick r:id="rId2"/>
              </a:rPr>
              <a:t>http://</a:t>
            </a:r>
            <a:r>
              <a:rPr lang="cs-CZ" sz="2400" kern="0" dirty="0" smtClean="0">
                <a:solidFill>
                  <a:srgbClr val="000000"/>
                </a:solidFill>
                <a:latin typeface="Times New Roman"/>
                <a:hlinkClick r:id="rId2"/>
              </a:rPr>
              <a:t>www.halyostrava.cz/img/orig/149/Mosnov_2.jpg</a:t>
            </a:r>
            <a:endParaRPr lang="cs-CZ" sz="2400" kern="0" dirty="0" smtClean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sz="2400" kern="0" dirty="0">
                <a:solidFill>
                  <a:srgbClr val="000000"/>
                </a:solidFill>
                <a:latin typeface="Times New Roman"/>
                <a:hlinkClick r:id="rId3"/>
              </a:rPr>
              <a:t>http://www.logisticsatoz.com/wp-content/uploads/DSC_3053__</a:t>
            </a:r>
            <a:r>
              <a:rPr lang="cs-CZ" sz="2400" kern="0" dirty="0" smtClean="0">
                <a:solidFill>
                  <a:srgbClr val="000000"/>
                </a:solidFill>
                <a:latin typeface="Times New Roman"/>
                <a:hlinkClick r:id="rId3"/>
              </a:rPr>
              <a:t>460.jpg</a:t>
            </a:r>
            <a:endParaRPr lang="cs-CZ" sz="2400" kern="0" dirty="0" smtClean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Times New Roman"/>
              </a:rPr>
              <a:t>Kliparty </a:t>
            </a:r>
            <a:r>
              <a:rPr lang="cs-CZ" sz="2400" kern="0" dirty="0" smtClean="0">
                <a:solidFill>
                  <a:srgbClr val="000000"/>
                </a:solidFill>
                <a:latin typeface="Times New Roman"/>
              </a:rPr>
              <a:t>Microsoft – www.office.</a:t>
            </a:r>
            <a:r>
              <a:rPr lang="cs-CZ" sz="2400" kern="0" smtClean="0">
                <a:solidFill>
                  <a:srgbClr val="000000"/>
                </a:solidFill>
                <a:latin typeface="Times New Roman"/>
              </a:rPr>
              <a:t>microsoft.com</a:t>
            </a:r>
            <a:endParaRPr lang="cs-CZ" sz="2400" kern="0" dirty="0">
              <a:solidFill>
                <a:srgbClr val="000000"/>
              </a:solidFill>
              <a:latin typeface="Times New Roman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9b8b6015b5c5472975fe8a6fa9e0bdc64392bd0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622</Words>
  <Application>Microsoft Office PowerPoint</Application>
  <PresentationFormat>Předvádění na obrazovce (4:3)</PresentationFormat>
  <Paragraphs>87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Motiv sady Office</vt:lpstr>
      <vt:lpstr>Default Design</vt:lpstr>
      <vt:lpstr>Snímek 1</vt:lpstr>
      <vt:lpstr>Logistika, toky materiálu a hospodaření s materiálem</vt:lpstr>
      <vt:lpstr>Anotace: </vt:lpstr>
      <vt:lpstr>Jak důležité je skladování ?   </vt:lpstr>
      <vt:lpstr>Jak je skladování organizováno ?</vt:lpstr>
      <vt:lpstr>Skladování je drahé.   </vt:lpstr>
      <vt:lpstr>Minimalizace skladového prostoru: </vt:lpstr>
      <vt:lpstr>Jaké jsou hlavní problémy při skladování ? </vt:lpstr>
      <vt:lpstr>Existuje pokrok ve skladování ? </vt:lpstr>
      <vt:lpstr>Logistika</vt:lpstr>
      <vt:lpstr>Logistické pojmy:</vt:lpstr>
      <vt:lpstr>Logistika</vt:lpstr>
      <vt:lpstr>Logistické systémy: </vt:lpstr>
      <vt:lpstr>Logistika se rozděluje na mnoho částí: </vt:lpstr>
      <vt:lpstr>Systémy provozních dokladů v logistice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Hospodaření s materiálem</dc:title>
  <dc:creator>vlada</dc:creator>
  <cp:lastModifiedBy>Dum</cp:lastModifiedBy>
  <cp:revision>20</cp:revision>
  <dcterms:modified xsi:type="dcterms:W3CDTF">2014-03-09T10:32:09Z</dcterms:modified>
</cp:coreProperties>
</file>