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7" r:id="rId4"/>
    <p:sldId id="256" r:id="rId5"/>
    <p:sldId id="257" r:id="rId6"/>
    <p:sldId id="258" r:id="rId7"/>
    <p:sldId id="259" r:id="rId8"/>
    <p:sldId id="261" r:id="rId9"/>
    <p:sldId id="260" r:id="rId10"/>
    <p:sldId id="262" r:id="rId11"/>
    <p:sldId id="263" r:id="rId12"/>
    <p:sldId id="264" r:id="rId13"/>
    <p:sldId id="266" r:id="rId14"/>
  </p:sldIdLst>
  <p:sldSz cx="9144000" cy="6858000" type="screen4x3"/>
  <p:notesSz cx="6858000" cy="9144000"/>
  <p:custDataLst>
    <p:tags r:id="rId15"/>
  </p:custData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56" autoAdjust="0"/>
    <p:restoredTop sz="90929"/>
  </p:normalViewPr>
  <p:slideViewPr>
    <p:cSldViewPr>
      <p:cViewPr varScale="1">
        <p:scale>
          <a:sx n="99" d="100"/>
          <a:sy n="99" d="100"/>
        </p:scale>
        <p:origin x="-5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88D26-C2E7-4949-906E-0ACB17D3D3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D8341-5D61-4356-96D8-87EFE0D1DC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139A5-3019-4326-BB7E-A24F4749A5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6717C-2C59-4352-9DF6-CC7450C748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DC82-4A4C-49D4-BDF7-ABCEB9D788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833AE-A40B-4C76-9C67-240A9C8FFB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B301-AA1A-4DE1-9480-FCDE8E1FFF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F7B29-0F90-4890-9048-65B6087BDD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C10B6-9DEC-4D3D-BE82-239FFFAE4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1C846-DB84-49C2-B05E-C0A435A065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728EF-B794-4F81-B565-CB06B5238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F5B08CED-F1FD-4985-AC9E-450583888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A07EE639-D9EE-4468-83E4-5FB4D059AD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996CE13B-5386-4E32-BC37-7A05733426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B6AB6AA6-F0D3-44B1-8F70-B683467553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CC5EBE09-3941-4D3C-8AA3-FE9B104916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D8E5ECC5-1ECB-4384-A81B-BA602290C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1B566E49-239F-4457-9255-A217E87D71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3590488-B7DC-4EE1-93F7-86F319E808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B252BF41-8DF8-4C28-9BF1-07FE2774F2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F9522B9-CF6A-44FC-87ED-94FEF74F5D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81649357-9439-4FE4-9229-A467A2D75A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727665A-B91F-4F1D-A331-F3B3AE5AEB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fld id="{7494F94D-3BA2-46A2-BB91-AA0F79EB15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altLang="cs-CZ" smtClean="0"/>
              <a:t>   </a:t>
            </a:r>
            <a:r>
              <a:rPr lang="cs-CZ" altLang="cs-CZ" sz="200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Předmět:		Inovace výuky prostřednictvím ICT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Tematický okruh: 	Ekonomické předměty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materiálu: 	Propagace podniku a její metody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Číslo materiálu:	VY_32_Inovace výuky_6.C_EP_10/20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altLang="cs-CZ" sz="2000" smtClean="0"/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		Všechny neocitované myšlenky patří autorovi.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altLang="cs-CZ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Propagace podniku a její metody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altLang="cs-CZ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Propagace podniku jako zásadní téma úspěšnosti v tržním hospodářství  a související témata.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altLang="cs-CZ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endParaRPr lang="cs-CZ" altLang="cs-CZ" smtClean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Propagace podniku a její metody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používá se ucelený soubor takových metod, které se efektivně doplňují (tzv. propagační mix)</a:t>
            </a:r>
          </a:p>
          <a:p>
            <a:pPr eaLnBrk="1" hangingPunct="1"/>
            <a:r>
              <a:rPr lang="cs-CZ" altLang="cs-CZ" smtClean="0"/>
              <a:t>znamená účelnou komunikaci s obchodními partnery a cílevědomé ovlivňování  nákupního chování zákazníků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050" y="609600"/>
            <a:ext cx="6407150" cy="1143000"/>
          </a:xfrm>
        </p:spPr>
        <p:txBody>
          <a:bodyPr/>
          <a:lstStyle/>
          <a:p>
            <a:pPr eaLnBrk="1" hangingPunct="1"/>
            <a:r>
              <a:rPr lang="cs-CZ" altLang="cs-CZ" b="1" i="1" smtClean="0"/>
              <a:t>Propaga</a:t>
            </a:r>
            <a:r>
              <a:rPr lang="cs-CZ" altLang="cs-CZ" smtClean="0"/>
              <a:t>č</a:t>
            </a:r>
            <a:r>
              <a:rPr lang="cs-CZ" altLang="cs-CZ" b="1" i="1" smtClean="0"/>
              <a:t>ní mix: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1) podpora prodeje</a:t>
            </a:r>
          </a:p>
          <a:p>
            <a:pPr eaLnBrk="1" hangingPunct="1"/>
            <a:r>
              <a:rPr lang="cs-CZ" altLang="cs-CZ" smtClean="0"/>
              <a:t>2) reklama</a:t>
            </a:r>
          </a:p>
          <a:p>
            <a:pPr eaLnBrk="1" hangingPunct="1"/>
            <a:r>
              <a:rPr lang="cs-CZ" altLang="cs-CZ" smtClean="0"/>
              <a:t>3) prodejní personál (osobní prodej)</a:t>
            </a:r>
          </a:p>
          <a:p>
            <a:pPr eaLnBrk="1" hangingPunct="1"/>
            <a:r>
              <a:rPr lang="cs-CZ" altLang="cs-CZ" smtClean="0"/>
              <a:t>4) public relation (práce s veřejností)</a:t>
            </a:r>
          </a:p>
          <a:p>
            <a:pPr eaLnBrk="1" hangingPunct="1"/>
            <a:r>
              <a:rPr lang="cs-CZ" altLang="cs-CZ" smtClean="0"/>
              <a:t>5) přímý marketing</a:t>
            </a:r>
          </a:p>
        </p:txBody>
      </p:sp>
      <p:pic>
        <p:nvPicPr>
          <p:cNvPr id="17412" name="Picture 6" descr="http://www.homeopatiecesky.cz/wp-content/uploads/2012/06/zu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275" y="260350"/>
            <a:ext cx="284797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-457200"/>
            <a:ext cx="7772400" cy="1752600"/>
          </a:xfrm>
        </p:spPr>
        <p:txBody>
          <a:bodyPr/>
          <a:lstStyle/>
          <a:p>
            <a:pPr eaLnBrk="1" hangingPunct="1"/>
            <a:r>
              <a:rPr lang="cs-CZ" altLang="cs-CZ" smtClean="0"/>
              <a:t>Podpora prodeje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838200"/>
            <a:ext cx="77724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1.Podpora prodeje v</a:t>
            </a:r>
            <a:r>
              <a:rPr lang="cs-CZ" altLang="cs-CZ" sz="2800" smtClean="0"/>
              <a:t>ůč</a:t>
            </a:r>
            <a:r>
              <a:rPr lang="cs-CZ" altLang="cs-CZ" sz="2800" b="1" smtClean="0"/>
              <a:t>i zprost</a:t>
            </a:r>
            <a:r>
              <a:rPr lang="cs-CZ" altLang="cs-CZ" sz="2800" smtClean="0"/>
              <a:t>ř</a:t>
            </a:r>
            <a:r>
              <a:rPr lang="cs-CZ" altLang="cs-CZ" sz="2800" b="1" smtClean="0"/>
              <a:t>edkovatel</a:t>
            </a:r>
            <a:r>
              <a:rPr lang="cs-CZ" altLang="cs-CZ" sz="2800" smtClean="0"/>
              <a:t>ů</a:t>
            </a:r>
            <a:r>
              <a:rPr lang="cs-CZ" altLang="cs-CZ" sz="2800" b="1" smtClean="0"/>
              <a:t>m: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a) cenové a necenové obchodní dohody,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b) společnou reklamní činnost, výstavky zboží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c) pracovní schůzky, večírky, pohoštění, rauty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2.Podpora prodeje v</a:t>
            </a:r>
            <a:r>
              <a:rPr lang="cs-CZ" altLang="cs-CZ" sz="2800" smtClean="0"/>
              <a:t>ůč</a:t>
            </a:r>
            <a:r>
              <a:rPr lang="cs-CZ" altLang="cs-CZ" sz="2800" b="1" smtClean="0"/>
              <a:t>i spot</a:t>
            </a:r>
            <a:r>
              <a:rPr lang="cs-CZ" altLang="cs-CZ" sz="2800" smtClean="0"/>
              <a:t>ř</a:t>
            </a:r>
            <a:r>
              <a:rPr lang="cs-CZ" altLang="cs-CZ" sz="2800" b="1" smtClean="0"/>
              <a:t>ebitel</a:t>
            </a:r>
            <a:r>
              <a:rPr lang="cs-CZ" altLang="cs-CZ" sz="2800" smtClean="0"/>
              <a:t>ů</a:t>
            </a:r>
            <a:r>
              <a:rPr lang="cs-CZ" altLang="cs-CZ" sz="2800" b="1" smtClean="0"/>
              <a:t>m: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a) kupony, slevy z ceny, rabaty, cenové balíčky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b) prémie, odměny, loterie, soutěže, vzorky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3.Podpora prodeje v maloobchodní </a:t>
            </a:r>
            <a:r>
              <a:rPr lang="cs-CZ" altLang="cs-CZ" sz="2800" smtClean="0"/>
              <a:t>č</a:t>
            </a:r>
            <a:r>
              <a:rPr lang="cs-CZ" altLang="cs-CZ" sz="2800" b="1" smtClean="0"/>
              <a:t>innosti zahrnuje: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a) slevy z ceníkových cen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b) výstavky zboží, předvádění vlastností zboží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smtClean="0"/>
              <a:t>K hlavním cílům podpory prodeje patří snaha o zvýšení tržeb.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90600"/>
          </a:xfrm>
        </p:spPr>
        <p:txBody>
          <a:bodyPr/>
          <a:lstStyle/>
          <a:p>
            <a:pPr eaLnBrk="1" hangingPunct="1"/>
            <a:r>
              <a:rPr lang="cs-CZ" altLang="cs-CZ" smtClean="0"/>
              <a:t>Reklama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14400"/>
            <a:ext cx="77724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smtClean="0"/>
              <a:t>ČR: kodex Rady pro reklamu:   reklama nesmí navádět k porušování zákona, musí být slušná, čestná, pravdivá, respektovat zásady čestné soutěže.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Reklama působí všestranně: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1) primární (reklamou výrobku)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2) selektivní (propaguje značku)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3) institucionální (vytvoření pozitivní představy o firmě)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 smtClean="0"/>
              <a:t>Reklama </a:t>
            </a:r>
            <a:r>
              <a:rPr lang="cs-CZ" altLang="cs-CZ" sz="2800" smtClean="0"/>
              <a:t>má tradičně 3 </a:t>
            </a:r>
            <a:r>
              <a:rPr lang="cs-CZ" altLang="cs-CZ" sz="2800" b="1" smtClean="0"/>
              <a:t>formy: </a:t>
            </a:r>
            <a:endParaRPr lang="cs-CZ" alt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a) zaváděcí reklama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b) přesvědčovací reklama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c) připomínací reklama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Public relations</a:t>
            </a:r>
            <a:br>
              <a:rPr lang="cs-CZ" altLang="cs-CZ" smtClean="0"/>
            </a:br>
            <a:r>
              <a:rPr lang="cs-CZ" altLang="cs-CZ" smtClean="0"/>
              <a:t>(práce s veřejností)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08275"/>
            <a:ext cx="7772400" cy="3387725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altLang="cs-CZ" smtClean="0"/>
              <a:t>Hlavním úkolem je </a:t>
            </a:r>
            <a:r>
              <a:rPr lang="cs-CZ" altLang="cs-CZ" b="1" smtClean="0"/>
              <a:t>soustavné</a:t>
            </a:r>
            <a:r>
              <a:rPr lang="cs-CZ" altLang="cs-CZ" smtClean="0"/>
              <a:t> budování dobrého jména firmy, vytváření pozitivních vztahů a komunikace s veřejností za účelem vědomého </a:t>
            </a:r>
            <a:r>
              <a:rPr lang="cs-CZ" altLang="cs-CZ" b="1" smtClean="0"/>
              <a:t>kladného působení</a:t>
            </a:r>
            <a:r>
              <a:rPr lang="cs-CZ" altLang="cs-CZ" smtClean="0"/>
              <a:t> a </a:t>
            </a:r>
            <a:r>
              <a:rPr lang="cs-CZ" altLang="cs-CZ" b="1" smtClean="0"/>
              <a:t>ovlivňování</a:t>
            </a:r>
            <a:r>
              <a:rPr lang="cs-CZ" altLang="cs-CZ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90600"/>
          </a:xfrm>
        </p:spPr>
        <p:txBody>
          <a:bodyPr/>
          <a:lstStyle/>
          <a:p>
            <a:pPr eaLnBrk="1" hangingPunct="1"/>
            <a:r>
              <a:rPr lang="cs-CZ" altLang="cs-CZ" smtClean="0"/>
              <a:t>Osobní prodej a personál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mtClean="0"/>
              <a:t>Schopný prodejní personál je nejlepší formou osobní propagace. </a:t>
            </a:r>
          </a:p>
          <a:p>
            <a:pPr eaLnBrk="1" hangingPunct="1">
              <a:buFontTx/>
              <a:buNone/>
            </a:pPr>
            <a:r>
              <a:rPr lang="cs-CZ" altLang="cs-CZ" smtClean="0"/>
              <a:t>Nevýhodou je úzký okruh zákazníků, který personál ovlivní. </a:t>
            </a:r>
          </a:p>
          <a:p>
            <a:pPr eaLnBrk="1" hangingPunct="1">
              <a:buFontTx/>
              <a:buNone/>
            </a:pPr>
            <a:r>
              <a:rPr lang="cs-CZ" altLang="cs-CZ" smtClean="0"/>
              <a:t>ALE přímý kontakt působí s vysokou pravděpodobností úspěchu. </a:t>
            </a:r>
          </a:p>
          <a:p>
            <a:pPr eaLnBrk="1" hangingPunct="1">
              <a:buFontTx/>
              <a:buNone/>
            </a:pPr>
            <a:r>
              <a:rPr lang="cs-CZ" altLang="cs-CZ" smtClean="0"/>
              <a:t>PŘÍPRAVĚ personálu věnujeme patřičnou péči, školení, vhodnou motivaci.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838200"/>
          </a:xfrm>
        </p:spPr>
        <p:txBody>
          <a:bodyPr/>
          <a:lstStyle/>
          <a:p>
            <a:pPr eaLnBrk="1" hangingPunct="1"/>
            <a:r>
              <a:rPr lang="cs-CZ" altLang="cs-CZ" smtClean="0"/>
              <a:t>Goodwill (součást PR)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7772400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800" smtClean="0"/>
              <a:t>Goodwill = image + public relations. </a:t>
            </a:r>
          </a:p>
          <a:p>
            <a:pPr eaLnBrk="1" hangingPunct="1">
              <a:buFontTx/>
              <a:buNone/>
            </a:pPr>
            <a:endParaRPr lang="cs-CZ" altLang="cs-CZ" sz="2800" smtClean="0"/>
          </a:p>
          <a:p>
            <a:pPr eaLnBrk="1" hangingPunct="1">
              <a:buFontTx/>
              <a:buNone/>
            </a:pPr>
            <a:r>
              <a:rPr lang="cs-CZ" altLang="cs-CZ" sz="2800" smtClean="0"/>
              <a:t>Goodwill je dobré mínění o podniku/výrobcích, je to propagační prostředek bez dalších finančních nákladů a účinnější než nákladná propagace. </a:t>
            </a:r>
          </a:p>
          <a:p>
            <a:pPr eaLnBrk="1" hangingPunct="1">
              <a:buFontTx/>
              <a:buNone/>
            </a:pPr>
            <a:endParaRPr lang="cs-CZ" altLang="cs-CZ" sz="2800" smtClean="0"/>
          </a:p>
          <a:p>
            <a:pPr eaLnBrk="1" hangingPunct="1">
              <a:buFontTx/>
              <a:buNone/>
            </a:pPr>
            <a:r>
              <a:rPr lang="cs-CZ" altLang="cs-CZ" sz="2800" smtClean="0"/>
              <a:t>Goodwill má důležitou úlohu při žalobách pro porušení nehmotných práv podniků, zneužití  ochranných známek a zjištění nekalé soutěže, kde se požaduje náhrada škod.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066800"/>
          </a:xfrm>
        </p:spPr>
        <p:txBody>
          <a:bodyPr/>
          <a:lstStyle/>
          <a:p>
            <a:pPr eaLnBrk="1" hangingPunct="1"/>
            <a:r>
              <a:rPr lang="cs-CZ" altLang="cs-CZ" b="1" smtClean="0"/>
              <a:t>Přímý marketing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mtClean="0"/>
              <a:t>Přímý (cílený/direkt) marketing: zaměřen na vytipovaný segment trhu: přímá forma komunikace.</a:t>
            </a:r>
          </a:p>
          <a:p>
            <a:pPr eaLnBrk="1" hangingPunct="1">
              <a:buFontTx/>
              <a:buNone/>
            </a:pPr>
            <a:endParaRPr lang="cs-CZ" altLang="cs-CZ" smtClean="0"/>
          </a:p>
          <a:p>
            <a:pPr eaLnBrk="1" hangingPunct="1">
              <a:buFontTx/>
              <a:buNone/>
            </a:pPr>
            <a:r>
              <a:rPr lang="cs-CZ" altLang="cs-CZ" b="1" smtClean="0"/>
              <a:t>Prostředky: </a:t>
            </a:r>
          </a:p>
          <a:p>
            <a:pPr eaLnBrk="1" hangingPunct="1"/>
            <a:r>
              <a:rPr lang="cs-CZ" altLang="cs-CZ" smtClean="0"/>
              <a:t>a) osobní písemné nabídky poštou</a:t>
            </a:r>
          </a:p>
          <a:p>
            <a:pPr eaLnBrk="1" hangingPunct="1"/>
            <a:r>
              <a:rPr lang="cs-CZ" altLang="cs-CZ" smtClean="0"/>
              <a:t>b) telefonický a e-marketing</a:t>
            </a:r>
          </a:p>
          <a:p>
            <a:pPr eaLnBrk="1" hangingPunct="1"/>
            <a:r>
              <a:rPr lang="cs-CZ" altLang="cs-CZ" smtClean="0"/>
              <a:t>c) katalogový prodej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Určení rozpočtu propagace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 smtClean="0"/>
              <a:t>1) Metoda možností (kolik firmě zbude peněz)</a:t>
            </a:r>
          </a:p>
          <a:p>
            <a:pPr eaLnBrk="1" hangingPunct="1"/>
            <a:r>
              <a:rPr lang="cs-CZ" altLang="cs-CZ" sz="2800" dirty="0" smtClean="0"/>
              <a:t>2) Metoda procenta z příjmu (na propagaci si výrobek musí vydělávat sám)</a:t>
            </a:r>
          </a:p>
          <a:p>
            <a:pPr eaLnBrk="1" hangingPunct="1"/>
            <a:r>
              <a:rPr lang="cs-CZ" altLang="cs-CZ" sz="2800" dirty="0" smtClean="0"/>
              <a:t>3) Metoda konkurenční rovnosti (dáváme na propagaci min. </a:t>
            </a:r>
            <a:r>
              <a:rPr lang="cs-CZ" altLang="cs-CZ" sz="2800" dirty="0" smtClean="0"/>
              <a:t>tolik, </a:t>
            </a:r>
            <a:r>
              <a:rPr lang="cs-CZ" altLang="cs-CZ" sz="2800" dirty="0" smtClean="0"/>
              <a:t>co konkurence)</a:t>
            </a:r>
          </a:p>
          <a:p>
            <a:pPr eaLnBrk="1" hangingPunct="1"/>
            <a:r>
              <a:rPr lang="cs-CZ" altLang="cs-CZ" sz="2800" dirty="0" smtClean="0"/>
              <a:t>4) Metoda cíl-úkol (stanovíme si cíl a určíme, kolik k jeho naplnění investujeme na propagaci)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Otázka na závěr: </a:t>
            </a:r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cs-CZ" altLang="cs-CZ" dirty="0" smtClean="0"/>
              <a:t>Co je to Goodwill</a:t>
            </a:r>
            <a:br>
              <a:rPr lang="cs-CZ" altLang="cs-CZ" dirty="0" smtClean="0"/>
            </a:br>
            <a:r>
              <a:rPr lang="cs-CZ" altLang="cs-CZ" dirty="0" smtClean="0"/>
              <a:t> (kromě toho, že je to „dobrá vůle“)? </a:t>
            </a:r>
          </a:p>
          <a:p>
            <a:pPr marL="0" indent="0">
              <a:buFontTx/>
              <a:buNone/>
              <a:defRPr/>
            </a:pPr>
            <a:endParaRPr lang="cs-CZ" altLang="cs-CZ" dirty="0"/>
          </a:p>
          <a:p>
            <a:pPr marL="0" indent="0">
              <a:buFontTx/>
              <a:buNone/>
              <a:defRPr/>
            </a:pPr>
            <a:endParaRPr lang="cs-CZ" altLang="cs-CZ" dirty="0" smtClean="0"/>
          </a:p>
          <a:p>
            <a:pPr marL="0" indent="0">
              <a:buFontTx/>
              <a:buNone/>
              <a:defRPr/>
            </a:pPr>
            <a:endParaRPr lang="cs-CZ" altLang="cs-CZ" dirty="0"/>
          </a:p>
          <a:p>
            <a:pPr marL="0" indent="0">
              <a:buFontTx/>
              <a:buNone/>
              <a:defRPr/>
            </a:pPr>
            <a:endParaRPr lang="cs-CZ" altLang="cs-CZ" dirty="0" smtClean="0"/>
          </a:p>
          <a:p>
            <a:pPr marL="0" indent="0">
              <a:buFontTx/>
              <a:buNone/>
              <a:defRPr/>
            </a:pPr>
            <a:r>
              <a:rPr lang="cs-CZ" altLang="cs-CZ" sz="2000" dirty="0" smtClean="0">
                <a:solidFill>
                  <a:schemeClr val="bg1">
                    <a:lumMod val="75000"/>
                  </a:schemeClr>
                </a:solidFill>
              </a:rPr>
              <a:t>http://www.homeopatiecesky.cz/wp-content/uploads/2012/06/zuby.jpg</a:t>
            </a:r>
          </a:p>
        </p:txBody>
      </p:sp>
      <p:pic>
        <p:nvPicPr>
          <p:cNvPr id="25604" name="Picture 6" descr="http://www.homeopatiecesky.cz/wp-content/uploads/2012/06/zu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50" y="3213100"/>
            <a:ext cx="284797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73b7ffea34a3adcafaf63677ae21739039b28e"/>
</p:tagLst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483</Words>
  <Application>Microsoft Office PowerPoint</Application>
  <PresentationFormat>Předvádění na obrazovce (4:3)</PresentationFormat>
  <Paragraphs>77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Times New Roman</vt:lpstr>
      <vt:lpstr>Arial</vt:lpstr>
      <vt:lpstr>Calibri</vt:lpstr>
      <vt:lpstr>Default Design</vt:lpstr>
      <vt:lpstr>1_Default Design</vt:lpstr>
      <vt:lpstr>Snímek 1</vt:lpstr>
      <vt:lpstr>Anotace</vt:lpstr>
      <vt:lpstr>Propagace podniku a její metody</vt:lpstr>
      <vt:lpstr>Propagační mix:</vt:lpstr>
      <vt:lpstr>Podpora prodeje</vt:lpstr>
      <vt:lpstr>Reklama</vt:lpstr>
      <vt:lpstr>Public relations (práce s veřejností)</vt:lpstr>
      <vt:lpstr>Osobní prodej a personál</vt:lpstr>
      <vt:lpstr>Goodwill (součást PR)</vt:lpstr>
      <vt:lpstr>Přímý marketing</vt:lpstr>
      <vt:lpstr>Určení rozpočtu propagace</vt:lpstr>
      <vt:lpstr>Otázka na závěr: </vt:lpstr>
    </vt:vector>
  </TitlesOfParts>
  <Company>SOU Planá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Propagace podniku a její metody</dc:title>
  <dc:creator>KV</dc:creator>
  <cp:lastModifiedBy>Dum</cp:lastModifiedBy>
  <cp:revision>15</cp:revision>
  <dcterms:created xsi:type="dcterms:W3CDTF">2012-03-21T07:39:39Z</dcterms:created>
  <dcterms:modified xsi:type="dcterms:W3CDTF">2014-03-09T10:27:20Z</dcterms:modified>
</cp:coreProperties>
</file>