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7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43" autoAdjust="0"/>
    <p:restoredTop sz="95252" autoAdjust="0"/>
  </p:normalViewPr>
  <p:slideViewPr>
    <p:cSldViewPr>
      <p:cViewPr varScale="1">
        <p:scale>
          <a:sx n="71" d="100"/>
          <a:sy n="71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1452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7669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3851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7130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322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155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1131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7031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8624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306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4948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74509BC-915A-416D-B162-E8E9EFDAFB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3116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9D77E8E-9273-48D5-AAE0-3E91E489C2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4098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3C23E21-8CEC-4950-8865-8E5EB8F168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7795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69761DF-F478-4BF5-AF3D-D3C016AA96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28521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96003C1-4D10-4E3E-80E1-E18DDFF367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50280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1C3DF9D-BD5F-4A2E-8FF3-41D42BC138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30976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9E97397-2911-4E40-9F21-9A5CF8E92F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54774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FAE3539-B2DD-4D27-BB8A-7D0A1730FA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16564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C80C5A4-5EFA-4ECA-8AEA-C3BD81B955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98474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4FC79F78-FCE7-4D92-9035-73B4099C57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68224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2A9CE5F-BBB8-443D-99CD-9A547728DE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7263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1D32A-D52F-484C-BABE-5DFFD58E2D67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C6754-64C5-4EA7-9DB2-ED04EA7F3A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4356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DE02F5-2491-4C2C-AF67-6C97BF9090C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7258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dirty="0" smtClean="0"/>
              <a:t>   </a:t>
            </a:r>
            <a:r>
              <a:rPr lang="cs-CZ" sz="2000" dirty="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Předmět:		Inovace výuky prostřednictvím ICT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Tematický okruh: 	</a:t>
            </a:r>
            <a:r>
              <a:rPr lang="cs-CZ" sz="2000" dirty="0" smtClean="0"/>
              <a:t>Ekonomické předměty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materiálu: 	Personalistika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Číslo materiálu:	</a:t>
            </a:r>
            <a:r>
              <a:rPr lang="cs-CZ" sz="2000" smtClean="0"/>
              <a:t>VY_32_Inovace </a:t>
            </a:r>
            <a:r>
              <a:rPr lang="cs-CZ" sz="2000" smtClean="0"/>
              <a:t>výuky_6.C_EP_14/20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		Všechny neocitované myšlenky patří autorovi.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68189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latin typeface="Calibri"/>
                <a:ea typeface="Calibri"/>
                <a:cs typeface="Times New Roman"/>
              </a:rPr>
              <a:t>Personalistika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mtClean="0">
                <a:latin typeface="Calibri"/>
                <a:ea typeface="Calibri"/>
                <a:cs typeface="Times New Roman"/>
              </a:rPr>
              <a:t>Personalistika </a:t>
            </a:r>
            <a:r>
              <a:rPr lang="cs-CZ" dirty="0">
                <a:latin typeface="Calibri"/>
                <a:ea typeface="Calibri"/>
                <a:cs typeface="Times New Roman"/>
              </a:rPr>
              <a:t>jako odpovědná funkce a jako podstatná součást předpokladu úspěšnosti společnosti</a:t>
            </a:r>
            <a:r>
              <a:rPr lang="cs-CZ">
                <a:latin typeface="Calibri"/>
                <a:ea typeface="Calibri"/>
                <a:cs typeface="Times New Roman"/>
              </a:rPr>
              <a:t>, </a:t>
            </a:r>
            <a:r>
              <a:rPr lang="cs-CZ" smtClean="0">
                <a:latin typeface="Calibri"/>
                <a:ea typeface="Calibri"/>
                <a:cs typeface="Times New Roman"/>
              </a:rPr>
              <a:t>celé </a:t>
            </a:r>
            <a:r>
              <a:rPr lang="cs-CZ" dirty="0">
                <a:latin typeface="Calibri"/>
                <a:ea typeface="Calibri"/>
                <a:cs typeface="Times New Roman"/>
              </a:rPr>
              <a:t>téma záběru personalistiky v moderní firmě.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2060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Personalistika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b="1" dirty="0">
                <a:ea typeface="Calibri"/>
                <a:cs typeface="Times New Roman"/>
              </a:rPr>
              <a:t>Schopní řídící pracovníci jsou zásadním předpokladem úspěchu podniku.</a:t>
            </a:r>
            <a:endParaRPr lang="cs-CZ" dirty="0"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59753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Personalistika – definice: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i="1" dirty="0">
                <a:ea typeface="Calibri"/>
                <a:cs typeface="Times New Roman"/>
              </a:rPr>
              <a:t>Komplexní obor činnosti podniku, vychází </a:t>
            </a:r>
            <a:r>
              <a:rPr lang="cs-CZ" i="1" dirty="0" smtClean="0">
                <a:ea typeface="Calibri"/>
                <a:cs typeface="Times New Roman"/>
              </a:rPr>
              <a:t> </a:t>
            </a:r>
            <a:r>
              <a:rPr lang="cs-CZ" i="1" dirty="0">
                <a:ea typeface="Calibri"/>
                <a:cs typeface="Times New Roman"/>
              </a:rPr>
              <a:t>z personálních potřeb podniku – závisí na skladbě výroby, struktuře podniku, plánech rozvoje </a:t>
            </a:r>
            <a:r>
              <a:rPr lang="cs-CZ" i="1" dirty="0" smtClean="0">
                <a:ea typeface="Calibri"/>
                <a:cs typeface="Times New Roman"/>
              </a:rPr>
              <a:t>podniku.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 smtClean="0">
                <a:ea typeface="Calibri"/>
                <a:cs typeface="Times New Roman"/>
              </a:rPr>
              <a:t>Lidově řečeno: jste šéf, který si vybírá a sestavuje svůj tým..</a:t>
            </a:r>
            <a:endParaRPr lang="cs-CZ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dirty="0"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35984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Odborníků si važte 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Vhodní pracovníci jsou vedle potřebného majetku, správného hospodaření, marketingových  schopností  a dokonalého ovládnutí pracovních postupů stejně důležitou součástí podniku.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dirty="0"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45132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872208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b="1" dirty="0">
                <a:ea typeface="Calibri"/>
                <a:cs typeface="Times New Roman"/>
              </a:rPr>
              <a:t>Mezi  úkoly personálního oddělení </a:t>
            </a:r>
            <a:r>
              <a:rPr lang="cs-CZ" b="1" dirty="0" smtClean="0">
                <a:ea typeface="Calibri"/>
                <a:cs typeface="Times New Roman"/>
              </a:rPr>
              <a:t>patří: </a:t>
            </a:r>
            <a:r>
              <a:rPr lang="cs-CZ" b="1" dirty="0">
                <a:ea typeface="Calibri"/>
                <a:cs typeface="Times New Roman"/>
              </a:rPr>
              <a:t/>
            </a:r>
            <a:br>
              <a:rPr lang="cs-CZ" b="1" dirty="0">
                <a:ea typeface="Calibri"/>
                <a:cs typeface="Times New Roman"/>
              </a:rPr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/>
          <a:lstStyle/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cs-CZ" dirty="0">
                <a:ea typeface="Calibri"/>
                <a:cs typeface="Times New Roman"/>
              </a:rPr>
              <a:t>Znát podnikovou strategii, výrobní, technologické a obchodní plány do budoucna</a:t>
            </a: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cs-CZ" dirty="0">
                <a:ea typeface="Calibri"/>
                <a:cs typeface="Times New Roman"/>
              </a:rPr>
              <a:t>Znát cyklus podnikového plánování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cs-CZ" dirty="0" smtClean="0">
                <a:ea typeface="Calibri"/>
                <a:cs typeface="Times New Roman"/>
              </a:rPr>
              <a:t>Vědět</a:t>
            </a:r>
            <a:r>
              <a:rPr lang="cs-CZ" dirty="0">
                <a:ea typeface="Calibri"/>
                <a:cs typeface="Times New Roman"/>
              </a:rPr>
              <a:t>, jak spojit personální plánování a úkoly vedoucích pracovníků podniku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5560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b="1" dirty="0">
                <a:ea typeface="Calibri"/>
                <a:cs typeface="Times New Roman"/>
              </a:rPr>
              <a:t>Personalista: </a:t>
            </a:r>
            <a:br>
              <a:rPr lang="cs-CZ" b="1" dirty="0">
                <a:ea typeface="Calibri"/>
                <a:cs typeface="Times New Roman"/>
              </a:rPr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lnSpc>
                <a:spcPct val="115000"/>
              </a:lnSpc>
              <a:buFont typeface="+mj-lt"/>
              <a:buAutoNum type="alphaLcPeriod"/>
            </a:pPr>
            <a:r>
              <a:rPr lang="cs-CZ" dirty="0">
                <a:ea typeface="Calibri"/>
                <a:cs typeface="Times New Roman"/>
              </a:rPr>
              <a:t>Plánuje a předvídá potřebu pracovníků</a:t>
            </a:r>
          </a:p>
          <a:p>
            <a:pPr lvl="0">
              <a:lnSpc>
                <a:spcPct val="115000"/>
              </a:lnSpc>
              <a:buFont typeface="+mj-lt"/>
              <a:buAutoNum type="alphaLcPeriod"/>
            </a:pPr>
            <a:r>
              <a:rPr lang="cs-CZ" dirty="0">
                <a:ea typeface="Calibri"/>
                <a:cs typeface="Times New Roman"/>
              </a:rPr>
              <a:t>Plánuje další vzdělávání pracovníků</a:t>
            </a:r>
          </a:p>
          <a:p>
            <a:pPr lvl="0">
              <a:lnSpc>
                <a:spcPct val="115000"/>
              </a:lnSpc>
              <a:buFont typeface="+mj-lt"/>
              <a:buAutoNum type="alphaLcPeriod"/>
            </a:pPr>
            <a:r>
              <a:rPr lang="cs-CZ" dirty="0">
                <a:ea typeface="Calibri"/>
                <a:cs typeface="Times New Roman"/>
              </a:rPr>
              <a:t>Plánuje odměňování zaměstnanců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lphaLcPeriod"/>
            </a:pPr>
            <a:r>
              <a:rPr lang="cs-CZ" dirty="0" smtClean="0">
                <a:ea typeface="Calibri"/>
                <a:cs typeface="Times New Roman"/>
              </a:rPr>
              <a:t>Pamatuje i na zaměstnance, kteří odešli do důchodu – výročí, využití zkušeností apod. 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b="1" dirty="0" smtClean="0">
                <a:ea typeface="Calibri"/>
                <a:cs typeface="Times New Roman"/>
              </a:rPr>
              <a:t>Shrnuto</a:t>
            </a:r>
            <a:r>
              <a:rPr lang="cs-CZ" dirty="0" smtClean="0">
                <a:ea typeface="Calibri"/>
                <a:cs typeface="Times New Roman"/>
              </a:rPr>
              <a:t>: předvídání, získávání, výběr, přijímání, péče, odměňování, vzdělávání, propouštění a pamatování na zaměstnance. </a:t>
            </a:r>
            <a:endParaRPr lang="cs-CZ" dirty="0"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7136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Každý má svoji cenu: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Získávání pracovníků je věcí nabídky a poptávky – viz závislost nabídky a poptávky na trhu práce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69879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52128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b="1" dirty="0">
                <a:ea typeface="Calibri"/>
                <a:cs typeface="Times New Roman"/>
              </a:rPr>
              <a:t>Jak vyhledávat potenciální pracovníky: </a:t>
            </a:r>
            <a:br>
              <a:rPr lang="cs-CZ" b="1" dirty="0">
                <a:ea typeface="Calibri"/>
                <a:cs typeface="Times New Roman"/>
              </a:rPr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personální agentury</a:t>
            </a: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úřady práce</a:t>
            </a: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inzerce</a:t>
            </a: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internet</a:t>
            </a: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vývěsky</a:t>
            </a: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přímé oslovení</a:t>
            </a: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vlastní databáze</a:t>
            </a: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využití kontaktů a známostí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informace o konkurenci (ne vždy správné)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6597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Formy výběru pracovníků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 smtClean="0">
                <a:ea typeface="Calibri"/>
                <a:cs typeface="Times New Roman"/>
              </a:rPr>
              <a:t> </a:t>
            </a:r>
            <a:r>
              <a:rPr lang="cs-CZ" dirty="0">
                <a:ea typeface="Calibri"/>
                <a:cs typeface="Times New Roman"/>
              </a:rPr>
              <a:t>- výběr je tím složitější, čím náročnější funkci chceme obsadit – dle toho máme různé </a:t>
            </a:r>
            <a:r>
              <a:rPr lang="cs-CZ" dirty="0" smtClean="0">
                <a:ea typeface="Calibri"/>
                <a:cs typeface="Times New Roman"/>
              </a:rPr>
              <a:t>požadavky: na organizační schopnosti, kladný přístup k zákazníkovi, fyzickou sílu, psychické zdraví…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9425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b="1" dirty="0" smtClean="0">
                <a:ea typeface="Calibri"/>
                <a:cs typeface="Times New Roman"/>
              </a:rPr>
              <a:t>Přijímací </a:t>
            </a:r>
            <a:r>
              <a:rPr lang="cs-CZ" b="1" dirty="0">
                <a:ea typeface="Calibri"/>
                <a:cs typeface="Times New Roman"/>
              </a:rPr>
              <a:t>pohovor </a:t>
            </a:r>
            <a:r>
              <a:rPr lang="cs-CZ" b="1" dirty="0" smtClean="0">
                <a:ea typeface="Calibri"/>
                <a:cs typeface="Times New Roman"/>
              </a:rPr>
              <a:t> doplňujeme testy</a:t>
            </a:r>
            <a:r>
              <a:rPr lang="cs-CZ" b="1" dirty="0">
                <a:ea typeface="Calibri"/>
                <a:cs typeface="Times New Roman"/>
              </a:rPr>
              <a:t>, testujeme:</a:t>
            </a:r>
            <a:br>
              <a:rPr lang="cs-CZ" b="1" dirty="0">
                <a:ea typeface="Calibri"/>
                <a:cs typeface="Times New Roman"/>
              </a:rPr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mentální schopnosti, inteligenci, výkonnost s převahou kvantity nebo kvality, rychlost a správnost rozhodování, analytické a syntetické myšlení, kombinační schopnosti, vzorce myšlení, schopnost pracovního </a:t>
            </a:r>
            <a:r>
              <a:rPr lang="cs-CZ" dirty="0" smtClean="0">
                <a:ea typeface="Calibri"/>
                <a:cs typeface="Times New Roman"/>
              </a:rPr>
              <a:t>nasazení </a:t>
            </a:r>
            <a:endParaRPr lang="cs-CZ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Calibri"/>
              <a:buChar char="-"/>
            </a:pPr>
            <a:r>
              <a:rPr lang="cs-CZ" dirty="0">
                <a:ea typeface="Calibri"/>
                <a:cs typeface="Times New Roman"/>
              </a:rPr>
              <a:t>schopnost týmové činnosti, dobrodružná či stabilní práce apod.</a:t>
            </a: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>
                <a:ea typeface="Calibri"/>
                <a:cs typeface="Times New Roman"/>
              </a:rPr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6454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Osobní stránkou pracovníka rozumíme: </a:t>
            </a:r>
            <a:br>
              <a:rPr lang="cs-CZ" dirty="0">
                <a:ea typeface="Calibri"/>
                <a:cs typeface="Times New Roman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cs-CZ" dirty="0">
                <a:ea typeface="Calibri"/>
                <a:cs typeface="Times New Roman"/>
              </a:rPr>
              <a:t>Prvotní působnost a jeho jevovou stránku, úroveň sociability, empatie</a:t>
            </a:r>
          </a:p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cs-CZ" dirty="0">
                <a:ea typeface="Calibri"/>
                <a:cs typeface="Times New Roman"/>
              </a:rPr>
              <a:t>Zaměřenost sama na sebe nebo okolí, temperament, ambice, ctižádost</a:t>
            </a:r>
          </a:p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cs-CZ" dirty="0">
                <a:ea typeface="Calibri"/>
                <a:cs typeface="Times New Roman"/>
              </a:rPr>
              <a:t>Řídící a organizační schopnosti, předpokládaný styl vedení, vztah ke kolektivu, chování  v kolektivu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cs-CZ" dirty="0">
                <a:ea typeface="Calibri"/>
                <a:cs typeface="Times New Roman"/>
              </a:rPr>
              <a:t>Odolnost vůči zátěži a řešení konfliktů, volní vlastnosti, stav struktury osobnosti.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11010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cs-CZ" sz="4800" b="1" dirty="0">
                <a:solidFill>
                  <a:prstClr val="black"/>
                </a:solidFill>
                <a:ea typeface="Calibri"/>
                <a:cs typeface="Times New Roman"/>
              </a:rPr>
              <a:t>Jiné formy výběru pracovníků:</a:t>
            </a:r>
            <a:br>
              <a:rPr lang="cs-CZ" sz="4800" b="1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 smtClean="0">
                <a:ea typeface="Calibri"/>
                <a:cs typeface="Times New Roman"/>
              </a:rPr>
              <a:t>Outsourcing</a:t>
            </a:r>
            <a:r>
              <a:rPr lang="cs-CZ" dirty="0">
                <a:ea typeface="Calibri"/>
                <a:cs typeface="Times New Roman"/>
              </a:rPr>
              <a:t>, pracovníci zaměstnaneckých </a:t>
            </a:r>
            <a:r>
              <a:rPr lang="cs-CZ" dirty="0" smtClean="0">
                <a:ea typeface="Calibri"/>
                <a:cs typeface="Times New Roman"/>
              </a:rPr>
              <a:t>agentur, půjčování si od jiných společností </a:t>
            </a:r>
            <a:r>
              <a:rPr lang="cs-CZ" dirty="0">
                <a:ea typeface="Calibri"/>
                <a:cs typeface="Times New Roman"/>
              </a:rPr>
              <a:t>apod.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>
                <a:ea typeface="Calibri"/>
                <a:cs typeface="Times New Roman"/>
              </a:rPr>
              <a:t> </a:t>
            </a:r>
            <a:endParaRPr lang="cs-CZ" dirty="0" smtClean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 smtClean="0">
                <a:ea typeface="Calibri"/>
                <a:cs typeface="Times New Roman"/>
              </a:rPr>
              <a:t>Výchovu zaměstnanců provádíme vzděláváním, kvalifikací a rozvojem jejich schopností. </a:t>
            </a:r>
            <a:endParaRPr lang="cs-CZ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 smtClean="0">
                <a:ea typeface="Calibri"/>
                <a:cs typeface="Times New Roman"/>
              </a:rPr>
              <a:t> </a:t>
            </a:r>
            <a:endParaRPr lang="cs-CZ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>
                <a:ea typeface="Calibri"/>
                <a:cs typeface="Times New Roman"/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4505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Vzdělávání pracovníků: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/>
              <a:t>Na našem pracovišti: </a:t>
            </a:r>
          </a:p>
          <a:p>
            <a:pPr>
              <a:buFontTx/>
              <a:buChar char="-"/>
            </a:pPr>
            <a:r>
              <a:rPr lang="cs-CZ" dirty="0" smtClean="0"/>
              <a:t>Instruktáž přímo při práci-jednorázová činnost</a:t>
            </a:r>
          </a:p>
          <a:p>
            <a:pPr>
              <a:buFontTx/>
              <a:buChar char="-"/>
            </a:pPr>
            <a:r>
              <a:rPr lang="cs-CZ" dirty="0" err="1" smtClean="0"/>
              <a:t>Coaching</a:t>
            </a:r>
            <a:r>
              <a:rPr lang="cs-CZ" dirty="0" smtClean="0"/>
              <a:t>-soustavné vedení, koučování</a:t>
            </a:r>
          </a:p>
          <a:p>
            <a:pPr>
              <a:buFontTx/>
              <a:buChar char="-"/>
            </a:pPr>
            <a:r>
              <a:rPr lang="cs-CZ" dirty="0" err="1" smtClean="0"/>
              <a:t>Mentoring</a:t>
            </a:r>
            <a:r>
              <a:rPr lang="cs-CZ" dirty="0" smtClean="0"/>
              <a:t>-mentora si vybírá sám pracovník</a:t>
            </a:r>
          </a:p>
          <a:p>
            <a:pPr>
              <a:buFontTx/>
              <a:buChar char="-"/>
            </a:pPr>
            <a:r>
              <a:rPr lang="cs-CZ" dirty="0" err="1" smtClean="0"/>
              <a:t>Counselling</a:t>
            </a:r>
            <a:r>
              <a:rPr lang="cs-CZ" dirty="0" smtClean="0"/>
              <a:t>-metoda konzultací (dávání rad)</a:t>
            </a:r>
          </a:p>
          <a:p>
            <a:pPr>
              <a:buFontTx/>
              <a:buChar char="-"/>
            </a:pPr>
            <a:r>
              <a:rPr lang="cs-CZ" dirty="0" err="1" smtClean="0"/>
              <a:t>Asistování-nový</a:t>
            </a:r>
            <a:r>
              <a:rPr lang="cs-CZ" dirty="0" smtClean="0"/>
              <a:t> pracovník pomáhá zkušenějšímu</a:t>
            </a:r>
          </a:p>
          <a:p>
            <a:pPr>
              <a:buFontTx/>
              <a:buChar char="-"/>
            </a:pPr>
            <a:r>
              <a:rPr lang="cs-CZ" dirty="0" smtClean="0"/>
              <a:t>Rotace práce-postup po různých úsecích pracoviště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282720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Vzdělávání pracovníků: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Mimo naše pracoviště:</a:t>
            </a:r>
          </a:p>
          <a:p>
            <a:pPr>
              <a:buFontTx/>
              <a:buChar char="-"/>
            </a:pPr>
            <a:r>
              <a:rPr lang="cs-CZ" dirty="0" smtClean="0"/>
              <a:t>Přednášky-teoretické získávání: málo účinné</a:t>
            </a:r>
          </a:p>
          <a:p>
            <a:pPr>
              <a:buFontTx/>
              <a:buChar char="-"/>
            </a:pPr>
            <a:r>
              <a:rPr lang="cs-CZ" dirty="0" smtClean="0"/>
              <a:t>Přednáška s diskusí-nazýváme seminář</a:t>
            </a:r>
          </a:p>
          <a:p>
            <a:pPr>
              <a:buFontTx/>
              <a:buChar char="-"/>
            </a:pPr>
            <a:r>
              <a:rPr lang="cs-CZ" dirty="0" smtClean="0"/>
              <a:t>Praktické vyučování-práce v dílnách</a:t>
            </a:r>
          </a:p>
          <a:p>
            <a:pPr>
              <a:buFontTx/>
              <a:buChar char="-"/>
            </a:pPr>
            <a:r>
              <a:rPr lang="cs-CZ" dirty="0" smtClean="0"/>
              <a:t>Workshop-řešení praktických problémů v týmu</a:t>
            </a:r>
          </a:p>
          <a:p>
            <a:pPr>
              <a:buFontTx/>
              <a:buChar char="-"/>
            </a:pPr>
            <a:r>
              <a:rPr lang="cs-CZ" dirty="0" smtClean="0"/>
              <a:t>Brainstorming-zadaný úkol řeší každý sám, poté se společně hledá nejlepší řešení 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00425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 zvýšit efektivitu vzdělávání zaměstnanců: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Rozhodně vyšší motivací</a:t>
            </a:r>
          </a:p>
          <a:p>
            <a:pPr>
              <a:buFontTx/>
              <a:buChar char="-"/>
            </a:pPr>
            <a:r>
              <a:rPr lang="cs-CZ" dirty="0" smtClean="0"/>
              <a:t>Propojením praxe a teorie</a:t>
            </a:r>
          </a:p>
          <a:p>
            <a:pPr>
              <a:buFontTx/>
              <a:buChar char="-"/>
            </a:pPr>
            <a:r>
              <a:rPr lang="cs-CZ" dirty="0" smtClean="0"/>
              <a:t>Vysláním na stáž do zahraničí</a:t>
            </a:r>
          </a:p>
          <a:p>
            <a:pPr>
              <a:buFontTx/>
              <a:buChar char="-"/>
            </a:pPr>
            <a:r>
              <a:rPr lang="cs-CZ" dirty="0" smtClean="0"/>
              <a:t>„Zapůjčením“ do jiného podniku nebo pobočky</a:t>
            </a:r>
          </a:p>
          <a:p>
            <a:pPr>
              <a:buFontTx/>
              <a:buChar char="-"/>
            </a:pPr>
            <a:r>
              <a:rPr lang="cs-CZ" dirty="0" smtClean="0"/>
              <a:t>Podporou zlepšovatelského hnutí</a:t>
            </a:r>
          </a:p>
          <a:p>
            <a:pPr>
              <a:buFontTx/>
              <a:buChar char="-"/>
            </a:pPr>
            <a:r>
              <a:rPr lang="cs-CZ" dirty="0" smtClean="0"/>
              <a:t>Převedením na důležitý projekt</a:t>
            </a:r>
          </a:p>
          <a:p>
            <a:pPr>
              <a:buFontTx/>
              <a:buChar char="-"/>
            </a:pPr>
            <a:r>
              <a:rPr lang="cs-CZ" dirty="0" smtClean="0"/>
              <a:t>Lepší týmovou prací – v silném týmu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154118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>
              <a:spcAft>
                <a:spcPct val="0"/>
              </a:spcAft>
              <a:buFontTx/>
              <a:buChar char="•"/>
            </a:pPr>
            <a:r>
              <a:rPr lang="cs-CZ" kern="0" dirty="0">
                <a:solidFill>
                  <a:srgbClr val="000000"/>
                </a:solidFill>
                <a:latin typeface="Times New Roman"/>
              </a:rPr>
              <a:t>J. Zlámal, Z. Mendl: Ekonomie nejen k maturitě, </a:t>
            </a:r>
            <a:r>
              <a:rPr lang="cs-CZ" kern="0" dirty="0" err="1">
                <a:solidFill>
                  <a:srgbClr val="000000"/>
                </a:solidFill>
                <a:latin typeface="Times New Roman"/>
              </a:rPr>
              <a:t>Computer</a:t>
            </a:r>
            <a:r>
              <a:rPr lang="cs-CZ" kern="0" dirty="0">
                <a:solidFill>
                  <a:srgbClr val="000000"/>
                </a:solidFill>
                <a:latin typeface="Times New Roman"/>
              </a:rPr>
              <a:t> Media, Kralice na Hané, 2008, ISBN: 978-80-7402-056-8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4735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</TotalTime>
  <Words>457</Words>
  <Application>Microsoft Office PowerPoint</Application>
  <PresentationFormat>Předvádění na obrazovce (4:3)</PresentationFormat>
  <Paragraphs>85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Motiv systému Office</vt:lpstr>
      <vt:lpstr>Default Design</vt:lpstr>
      <vt:lpstr>Snímek 1</vt:lpstr>
      <vt:lpstr>Anotace</vt:lpstr>
      <vt:lpstr>Personalistika</vt:lpstr>
      <vt:lpstr>Personalistika – definice: </vt:lpstr>
      <vt:lpstr>Odborníků si važte !</vt:lpstr>
      <vt:lpstr>Mezi  úkoly personálního oddělení patří:  </vt:lpstr>
      <vt:lpstr>Personalista:  </vt:lpstr>
      <vt:lpstr>Každý má svoji cenu:</vt:lpstr>
      <vt:lpstr>Jak vyhledávat potenciální pracovníky:  </vt:lpstr>
      <vt:lpstr>Formy výběru pracovníků</vt:lpstr>
      <vt:lpstr>Přijímací pohovor  doplňujeme testy, testujeme: </vt:lpstr>
      <vt:lpstr>Osobní stránkou pracovníka rozumíme:  </vt:lpstr>
      <vt:lpstr>Jiné formy výběru pracovníků: </vt:lpstr>
      <vt:lpstr>Vzdělávání pracovníků:</vt:lpstr>
      <vt:lpstr>Vzdělávání pracovníků:</vt:lpstr>
      <vt:lpstr>Jak zvýšit efektivitu vzdělávání zaměstnanců: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Personalistika</dc:title>
  <dc:creator>vlada</dc:creator>
  <cp:lastModifiedBy>SPS - Vyvon v2.02 CZ</cp:lastModifiedBy>
  <cp:revision>22</cp:revision>
  <dcterms:created xsi:type="dcterms:W3CDTF">2013-01-30T13:37:25Z</dcterms:created>
  <dcterms:modified xsi:type="dcterms:W3CDTF">2013-04-02T05:41:43Z</dcterms:modified>
</cp:coreProperties>
</file>