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87291-7009-43DB-BFE0-C327033857A4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0B0D4-CEBE-4DA6-9A2A-19CF0C83E8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4249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87291-7009-43DB-BFE0-C327033857A4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0B0D4-CEBE-4DA6-9A2A-19CF0C83E8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86917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87291-7009-43DB-BFE0-C327033857A4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0B0D4-CEBE-4DA6-9A2A-19CF0C83E8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414706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87291-7009-43DB-BFE0-C327033857A4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0B0D4-CEBE-4DA6-9A2A-19CF0C83E8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19145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87291-7009-43DB-BFE0-C327033857A4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0B0D4-CEBE-4DA6-9A2A-19CF0C83E8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36437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87291-7009-43DB-BFE0-C327033857A4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0B0D4-CEBE-4DA6-9A2A-19CF0C83E8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05095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87291-7009-43DB-BFE0-C327033857A4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0B0D4-CEBE-4DA6-9A2A-19CF0C83E8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98602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87291-7009-43DB-BFE0-C327033857A4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0B0D4-CEBE-4DA6-9A2A-19CF0C83E8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27796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87291-7009-43DB-BFE0-C327033857A4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0B0D4-CEBE-4DA6-9A2A-19CF0C83E8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6969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87291-7009-43DB-BFE0-C327033857A4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0B0D4-CEBE-4DA6-9A2A-19CF0C83E8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0268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A87291-7009-43DB-BFE0-C327033857A4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0B0D4-CEBE-4DA6-9A2A-19CF0C83E8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776225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ADA276-514B-4BC8-A5A5-E69A2F2A743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386063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D7F034-2E01-419F-86A7-9B1C3A016C3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047335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ED6B8F-DABF-4A66-930F-CF11F7CFC44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62177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98B613-274B-478E-A72D-6E16230DC61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373739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372490-EE10-4367-B433-06E25B2ACC2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731167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614597-52F6-43F9-85E7-7CF206E9856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378108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4D0A02-7E45-4223-BF60-0C8F950EE32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147739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64548E-1DBB-49D5-861A-339C05C8524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4265150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AE6B49-A6AC-4F65-9A1A-CBB62331D6A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44148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59B76-81E9-4B49-ABC7-1781833FFB8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197363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0141A-EC55-4061-BF81-AEC3DC5B72A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095217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A87291-7009-43DB-BFE0-C327033857A4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0B0D4-CEBE-4DA6-9A2A-19CF0C83E8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90587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BA942B3-7739-4CC1-9FA4-A57256ABB1CB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92395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051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Předmět:		Inovace výuky prostřednictvím ICT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Tematický okruh: 	Ekonomické předměty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materiálu: 	Odměňování pracovníků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Číslo materiálu:	</a:t>
            </a:r>
            <a:r>
              <a:rPr lang="cs-CZ" sz="2000" smtClean="0"/>
              <a:t>VY_32_Inovace výuky_6.C_EP_15/20</a:t>
            </a: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Všechny neocitované myšlenky patří autorovi.</a:t>
            </a: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7547106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Odměňování pracovníků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effectLst/>
                <a:latin typeface="Times New Roman"/>
                <a:ea typeface="Times New Roman"/>
              </a:rPr>
              <a:t>– je v rámci podniku jednou z nejdůležitějších oblastí.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085396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Odměňování zaměstnanců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0"/>
              </a:spcAft>
            </a:pPr>
            <a:r>
              <a:rPr lang="cs-CZ" dirty="0" smtClean="0">
                <a:effectLst/>
                <a:latin typeface="Times New Roman"/>
                <a:ea typeface="Times New Roman"/>
              </a:rPr>
              <a:t>je stěžejním zájmem zaměstnance, a hlavním důvodem, proč lidé pracují, je to důležitá otázka i pro zaměstnavatele, mzdové prostředky jsou pro zaměstnavatele  významnou položkou podnikových nákladů.</a:t>
            </a:r>
          </a:p>
          <a:p>
            <a:pPr>
              <a:spcAft>
                <a:spcPts val="0"/>
              </a:spcAft>
            </a:pPr>
            <a:endParaRPr lang="cs-CZ" dirty="0"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effectLst/>
                <a:latin typeface="Times New Roman"/>
                <a:ea typeface="Times New Roman"/>
              </a:rPr>
              <a:t>Kolik váš podnik stojí </a:t>
            </a:r>
            <a:r>
              <a:rPr lang="cs-CZ" dirty="0" err="1" smtClean="0">
                <a:effectLst/>
                <a:latin typeface="Times New Roman"/>
                <a:ea typeface="Times New Roman"/>
              </a:rPr>
              <a:t>manager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střední úrovně ročně ? Plat + odvody: asi 0,5 mil Kč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188505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Odměňování zaměstnanců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0"/>
              </a:spcAft>
            </a:pPr>
            <a:r>
              <a:rPr lang="cs-CZ" dirty="0" smtClean="0">
                <a:effectLst/>
                <a:latin typeface="Times New Roman"/>
                <a:ea typeface="Times New Roman"/>
              </a:rPr>
              <a:t>V moderním řízení se stále více uplatňují i </a:t>
            </a:r>
            <a:r>
              <a:rPr lang="cs-CZ" b="1" i="1" dirty="0" smtClean="0">
                <a:effectLst/>
                <a:latin typeface="Times New Roman"/>
                <a:ea typeface="Times New Roman"/>
              </a:rPr>
              <a:t>nepeněžní formy odměn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: služební postup, zlepšení pracovního prostředí, úhrada dalšího vzdělávání, příspěvek na dovolenou, penzijní připojištění, firemní vozidlo, služební mobil apod.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385746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 fontScale="90000"/>
          </a:bodyPr>
          <a:lstStyle/>
          <a:p>
            <a:pPr>
              <a:spcAft>
                <a:spcPts val="0"/>
              </a:spcAft>
            </a:pPr>
            <a:r>
              <a:rPr lang="cs-CZ" dirty="0" smtClean="0">
                <a:effectLst/>
                <a:latin typeface="Times New Roman"/>
                <a:ea typeface="Times New Roman"/>
              </a:rPr>
              <a:t>Co ovlivňuje odměnu zaměstnance vzhledem k podniku: </a:t>
            </a:r>
            <a:br>
              <a:rPr lang="cs-CZ" dirty="0" smtClean="0">
                <a:effectLst/>
                <a:latin typeface="Times New Roman"/>
                <a:ea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>
              <a:buFont typeface="Symbol"/>
              <a:buChar char=""/>
            </a:pPr>
            <a:r>
              <a:rPr lang="cs-CZ" dirty="0" smtClean="0">
                <a:effectLst/>
                <a:latin typeface="Times New Roman"/>
                <a:ea typeface="Times New Roman"/>
                <a:cs typeface="Times New Roman"/>
              </a:rPr>
              <a:t>kvalifikační struktura a profesní znalosti zaměstnanců</a:t>
            </a:r>
          </a:p>
          <a:p>
            <a:pPr lvl="0">
              <a:buFont typeface="Symbol"/>
              <a:buChar char=""/>
            </a:pPr>
            <a:r>
              <a:rPr lang="cs-CZ" dirty="0" smtClean="0">
                <a:effectLst/>
                <a:latin typeface="Times New Roman"/>
                <a:ea typeface="Times New Roman"/>
                <a:cs typeface="Times New Roman"/>
              </a:rPr>
              <a:t>ekonomická a sociální politika státu</a:t>
            </a:r>
          </a:p>
          <a:p>
            <a:pPr lvl="0">
              <a:buFont typeface="Symbol"/>
              <a:buChar char=""/>
            </a:pPr>
            <a:r>
              <a:rPr lang="cs-CZ" dirty="0" smtClean="0">
                <a:effectLst/>
                <a:latin typeface="Times New Roman"/>
                <a:ea typeface="Times New Roman"/>
                <a:cs typeface="Times New Roman"/>
              </a:rPr>
              <a:t>úroveň zaměstnanosti v místě pracoviště</a:t>
            </a:r>
          </a:p>
          <a:p>
            <a:pPr lvl="0">
              <a:buFont typeface="Symbol"/>
              <a:buChar char=""/>
            </a:pPr>
            <a:r>
              <a:rPr lang="cs-CZ" dirty="0" smtClean="0">
                <a:effectLst/>
                <a:latin typeface="Times New Roman"/>
                <a:ea typeface="Times New Roman"/>
                <a:cs typeface="Times New Roman"/>
              </a:rPr>
              <a:t>výše mezd u konkurenčních a ostatních podniků v daném regionu</a:t>
            </a:r>
          </a:p>
          <a:p>
            <a:pPr lvl="0">
              <a:buFont typeface="Symbol"/>
              <a:buChar char=""/>
            </a:pPr>
            <a:r>
              <a:rPr lang="cs-CZ" dirty="0" smtClean="0">
                <a:latin typeface="Times New Roman"/>
                <a:ea typeface="Times New Roman"/>
                <a:cs typeface="Times New Roman"/>
              </a:rPr>
              <a:t>geografická poloha (blízko hranic s bohatším státem)</a:t>
            </a:r>
          </a:p>
          <a:p>
            <a:pPr lvl="0">
              <a:buFont typeface="Symbol"/>
              <a:buChar char=""/>
            </a:pPr>
            <a:r>
              <a:rPr lang="cs-CZ" dirty="0" smtClean="0">
                <a:effectLst/>
                <a:latin typeface="Times New Roman"/>
                <a:ea typeface="Times New Roman"/>
                <a:cs typeface="Times New Roman"/>
              </a:rPr>
              <a:t>ekonomická síla firmy</a:t>
            </a:r>
          </a:p>
          <a:p>
            <a:pPr marL="0" indent="0">
              <a:spcAft>
                <a:spcPts val="0"/>
              </a:spcAft>
              <a:buNone/>
            </a:pPr>
            <a:r>
              <a:rPr lang="cs-CZ" dirty="0" smtClean="0">
                <a:effectLst/>
                <a:latin typeface="Times New Roman"/>
                <a:ea typeface="Times New Roman"/>
              </a:rPr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182562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effectLst/>
                <a:latin typeface="Times New Roman"/>
                <a:ea typeface="Times New Roman"/>
              </a:rPr>
              <a:t>Co ovlivňuje odměnu zaměstnance vzhledem k jeho osobě?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0"/>
              </a:spcAft>
            </a:pPr>
            <a:r>
              <a:rPr lang="cs-CZ" dirty="0" smtClean="0">
                <a:effectLst/>
                <a:latin typeface="Times New Roman"/>
                <a:ea typeface="Times New Roman"/>
              </a:rPr>
              <a:t>jeho vzdělání</a:t>
            </a:r>
          </a:p>
          <a:p>
            <a:pPr>
              <a:spcAft>
                <a:spcPts val="0"/>
              </a:spcAft>
            </a:pPr>
            <a:r>
              <a:rPr lang="cs-CZ" dirty="0" smtClean="0">
                <a:effectLst/>
                <a:latin typeface="Times New Roman"/>
                <a:ea typeface="Times New Roman"/>
              </a:rPr>
              <a:t>délka přímé praxe</a:t>
            </a:r>
          </a:p>
          <a:p>
            <a:pPr>
              <a:spcAft>
                <a:spcPts val="0"/>
              </a:spcAft>
            </a:pPr>
            <a:r>
              <a:rPr lang="cs-CZ" dirty="0" smtClean="0">
                <a:effectLst/>
                <a:latin typeface="Times New Roman"/>
                <a:ea typeface="Times New Roman"/>
              </a:rPr>
              <a:t>doba zaměstnání u podniku</a:t>
            </a:r>
          </a:p>
          <a:p>
            <a:pPr>
              <a:spcAft>
                <a:spcPts val="0"/>
              </a:spcAft>
            </a:pPr>
            <a:r>
              <a:rPr lang="cs-CZ" dirty="0" smtClean="0">
                <a:effectLst/>
                <a:latin typeface="Times New Roman"/>
                <a:ea typeface="Times New Roman"/>
              </a:rPr>
              <a:t>využití osobních zkušeností z minulých zaměstnání</a:t>
            </a:r>
          </a:p>
          <a:p>
            <a:pPr>
              <a:spcAft>
                <a:spcPts val="0"/>
              </a:spcAft>
            </a:pPr>
            <a:r>
              <a:rPr lang="cs-CZ" dirty="0" smtClean="0">
                <a:latin typeface="Times New Roman"/>
                <a:ea typeface="Times New Roman"/>
              </a:rPr>
              <a:t>osobní nasazení, schopnost zdravě a pokrokově uvažovat a zlepšovat věci</a:t>
            </a:r>
            <a:endParaRPr lang="cs-CZ" dirty="0" smtClean="0">
              <a:effectLst/>
              <a:latin typeface="Times New Roman"/>
              <a:ea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371789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spcAft>
                <a:spcPts val="0"/>
              </a:spcAft>
            </a:pPr>
            <a:r>
              <a:rPr lang="cs-CZ" b="1" dirty="0" smtClean="0">
                <a:effectLst/>
                <a:latin typeface="Times New Roman"/>
                <a:ea typeface="Times New Roman"/>
              </a:rPr>
              <a:t>Základní mzdové formy</a:t>
            </a:r>
            <a:r>
              <a:rPr lang="cs-CZ" dirty="0" smtClean="0">
                <a:effectLst/>
                <a:latin typeface="Times New Roman"/>
                <a:ea typeface="Times New Roman"/>
              </a:rPr>
              <a:t/>
            </a:r>
            <a:br>
              <a:rPr lang="cs-CZ" dirty="0" smtClean="0">
                <a:effectLst/>
                <a:latin typeface="Times New Roman"/>
                <a:ea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>
              <a:buFont typeface="+mj-lt"/>
              <a:buAutoNum type="arabicPeriod"/>
              <a:tabLst>
                <a:tab pos="457200" algn="l"/>
              </a:tabLst>
            </a:pPr>
            <a:r>
              <a:rPr lang="cs-CZ" b="1" dirty="0" smtClean="0">
                <a:effectLst/>
                <a:latin typeface="Times New Roman"/>
                <a:ea typeface="Times New Roman"/>
              </a:rPr>
              <a:t>časová mzda a plat 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– odpracovaná doba, není možno přesně změřit odvedený výkon (policista, zdravotní sestra, učitel, úředník apod.)</a:t>
            </a:r>
          </a:p>
          <a:p>
            <a:pPr lvl="0">
              <a:buFont typeface="+mj-lt"/>
              <a:buAutoNum type="arabicPeriod"/>
              <a:tabLst>
                <a:tab pos="457200" algn="l"/>
              </a:tabLst>
            </a:pPr>
            <a:r>
              <a:rPr lang="cs-CZ" b="1" dirty="0" smtClean="0">
                <a:effectLst/>
                <a:latin typeface="Times New Roman"/>
                <a:ea typeface="Times New Roman"/>
              </a:rPr>
              <a:t>úkolová mzda 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– skutečně odměněný výkon – počet kusů, kg, metrů (stavební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, výroba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, průmysl)</a:t>
            </a:r>
          </a:p>
          <a:p>
            <a:pPr lvl="0">
              <a:buFont typeface="+mj-lt"/>
              <a:buAutoNum type="arabicPeriod"/>
              <a:tabLst>
                <a:tab pos="457200" algn="l"/>
              </a:tabLst>
            </a:pPr>
            <a:r>
              <a:rPr lang="cs-CZ" b="1" dirty="0" smtClean="0">
                <a:effectLst/>
                <a:latin typeface="Times New Roman"/>
                <a:ea typeface="Times New Roman"/>
              </a:rPr>
              <a:t>podílová mzda 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– za podíl na výrobě a prodeji, podle zisku a tržby (prodavač, pojišťovák..)</a:t>
            </a:r>
          </a:p>
          <a:p>
            <a:pPr lvl="0">
              <a:buFont typeface="+mj-lt"/>
              <a:buAutoNum type="arabicPeriod"/>
              <a:tabLst>
                <a:tab pos="457200" algn="l"/>
              </a:tabLst>
            </a:pPr>
            <a:r>
              <a:rPr lang="cs-CZ" b="1" dirty="0" smtClean="0">
                <a:effectLst/>
                <a:latin typeface="Times New Roman"/>
                <a:ea typeface="Times New Roman"/>
              </a:rPr>
              <a:t>kombinovaná mzda 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– časová mzda + podíl z tržeb (číšník)</a:t>
            </a:r>
          </a:p>
          <a:p>
            <a:pPr>
              <a:spcAft>
                <a:spcPts val="0"/>
              </a:spcAft>
            </a:pPr>
            <a:endParaRPr lang="cs-CZ" dirty="0" smtClean="0">
              <a:effectLst/>
              <a:latin typeface="Times New Roman"/>
              <a:ea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681879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spcAft>
                <a:spcPts val="0"/>
              </a:spcAft>
            </a:pPr>
            <a:r>
              <a:rPr lang="cs-CZ" b="1" dirty="0" smtClean="0">
                <a:effectLst/>
                <a:latin typeface="Times New Roman"/>
                <a:ea typeface="Times New Roman"/>
              </a:rPr>
              <a:t>Dodatkové formy mezd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: </a:t>
            </a:r>
            <a:br>
              <a:rPr lang="cs-CZ" dirty="0" smtClean="0">
                <a:effectLst/>
                <a:latin typeface="Times New Roman"/>
                <a:ea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+mj-lt"/>
              <a:buAutoNum type="arabicPeriod"/>
              <a:tabLst>
                <a:tab pos="457200" algn="l"/>
              </a:tabLst>
            </a:pPr>
            <a:r>
              <a:rPr lang="cs-CZ" b="1" dirty="0" smtClean="0">
                <a:effectLst/>
                <a:latin typeface="Times New Roman"/>
                <a:ea typeface="Times New Roman"/>
              </a:rPr>
              <a:t>prémie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– vyplácené při úspěchu hospodaření firmy </a:t>
            </a:r>
          </a:p>
          <a:p>
            <a:pPr lvl="0">
              <a:buFont typeface="+mj-lt"/>
              <a:buAutoNum type="arabicPeriod"/>
              <a:tabLst>
                <a:tab pos="457200" algn="l"/>
              </a:tabLst>
            </a:pPr>
            <a:r>
              <a:rPr lang="cs-CZ" b="1" dirty="0" smtClean="0">
                <a:effectLst/>
                <a:latin typeface="Times New Roman"/>
                <a:ea typeface="Times New Roman"/>
              </a:rPr>
              <a:t>odměny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– jednorázově při splnění daného úkolu</a:t>
            </a:r>
          </a:p>
          <a:p>
            <a:pPr lvl="0">
              <a:buFont typeface="+mj-lt"/>
              <a:buAutoNum type="arabicPeriod"/>
              <a:tabLst>
                <a:tab pos="457200" algn="l"/>
              </a:tabLst>
            </a:pPr>
            <a:r>
              <a:rPr lang="cs-CZ" b="1" dirty="0" smtClean="0">
                <a:effectLst/>
                <a:latin typeface="Times New Roman"/>
                <a:ea typeface="Times New Roman"/>
              </a:rPr>
              <a:t>odměny za ZN</a:t>
            </a:r>
          </a:p>
          <a:p>
            <a:pPr lvl="0">
              <a:buFont typeface="+mj-lt"/>
              <a:buAutoNum type="arabicPeriod"/>
              <a:tabLst>
                <a:tab pos="45720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výhodný 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odprodej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zaměstnaneckých 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akcií</a:t>
            </a:r>
          </a:p>
          <a:p>
            <a:pPr lvl="0">
              <a:buFont typeface="+mj-lt"/>
              <a:buAutoNum type="arabicPeriod"/>
              <a:tabLst>
                <a:tab pos="457200" algn="l"/>
              </a:tabLst>
            </a:pPr>
            <a:r>
              <a:rPr lang="cs-CZ" dirty="0" smtClean="0">
                <a:latin typeface="Times New Roman"/>
                <a:ea typeface="Times New Roman"/>
              </a:rPr>
              <a:t>možnost nákupu vyráběného </a:t>
            </a:r>
            <a:r>
              <a:rPr lang="cs-CZ" b="1" dirty="0" smtClean="0">
                <a:latin typeface="Times New Roman"/>
                <a:ea typeface="Times New Roman"/>
              </a:rPr>
              <a:t>zboží za režii</a:t>
            </a:r>
            <a:endParaRPr lang="cs-CZ" b="1" dirty="0" smtClean="0">
              <a:effectLst/>
              <a:latin typeface="Times New Roman"/>
              <a:ea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648034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effectLst/>
                <a:latin typeface="Times New Roman"/>
                <a:ea typeface="Times New Roman"/>
              </a:rPr>
              <a:t>Mzdy řeší Zákon o mzdě  č. 1/1992 Sb.+ č. 262/2006 Sb. (=Zákoník práce)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>
              <a:buFont typeface="Symbol"/>
              <a:buChar char=""/>
            </a:pPr>
            <a:r>
              <a:rPr lang="cs-CZ" dirty="0" smtClean="0">
                <a:effectLst/>
                <a:latin typeface="Times New Roman"/>
                <a:ea typeface="Times New Roman"/>
                <a:cs typeface="Times New Roman"/>
              </a:rPr>
              <a:t>mzda za práci přesčas</a:t>
            </a:r>
          </a:p>
          <a:p>
            <a:pPr lvl="0">
              <a:buFont typeface="Symbol"/>
              <a:buChar char=""/>
            </a:pPr>
            <a:r>
              <a:rPr lang="cs-CZ" dirty="0" smtClean="0">
                <a:effectLst/>
                <a:latin typeface="Times New Roman"/>
                <a:ea typeface="Times New Roman"/>
                <a:cs typeface="Times New Roman"/>
              </a:rPr>
              <a:t>mzda a náhrady mzdy při práci ve svátek</a:t>
            </a:r>
          </a:p>
          <a:p>
            <a:pPr lvl="0">
              <a:buFont typeface="Symbol"/>
              <a:buChar char=""/>
            </a:pPr>
            <a:r>
              <a:rPr lang="cs-CZ" dirty="0" smtClean="0">
                <a:effectLst/>
                <a:latin typeface="Times New Roman"/>
                <a:ea typeface="Times New Roman"/>
                <a:cs typeface="Times New Roman"/>
              </a:rPr>
              <a:t>mzda ve ztíženém a zdraví škodlivém prostředí</a:t>
            </a:r>
          </a:p>
          <a:p>
            <a:pPr lvl="0">
              <a:buFont typeface="Symbol"/>
              <a:buChar char=""/>
            </a:pPr>
            <a:r>
              <a:rPr lang="cs-CZ" dirty="0" smtClean="0">
                <a:effectLst/>
                <a:latin typeface="Times New Roman"/>
                <a:ea typeface="Times New Roman"/>
                <a:cs typeface="Times New Roman"/>
              </a:rPr>
              <a:t>mzda při převedení na jinou práci</a:t>
            </a:r>
          </a:p>
          <a:p>
            <a:pPr lvl="0">
              <a:buFont typeface="Symbol"/>
              <a:buChar char=""/>
            </a:pPr>
            <a:r>
              <a:rPr lang="cs-CZ" dirty="0" smtClean="0">
                <a:effectLst/>
                <a:latin typeface="Times New Roman"/>
                <a:ea typeface="Times New Roman"/>
                <a:cs typeface="Times New Roman"/>
              </a:rPr>
              <a:t>mzda při vadné práci</a:t>
            </a:r>
          </a:p>
          <a:p>
            <a:pPr lvl="0">
              <a:buFont typeface="Symbol"/>
              <a:buChar char=""/>
            </a:pPr>
            <a:r>
              <a:rPr lang="cs-CZ" dirty="0" smtClean="0">
                <a:effectLst/>
                <a:latin typeface="Times New Roman"/>
                <a:ea typeface="Times New Roman"/>
                <a:cs typeface="Times New Roman"/>
              </a:rPr>
              <a:t>průměrný výdělek pro pracovně právní účely</a:t>
            </a:r>
          </a:p>
          <a:p>
            <a:pPr marL="0" indent="0">
              <a:spcAft>
                <a:spcPts val="0"/>
              </a:spcAft>
              <a:buNone/>
            </a:pPr>
            <a:r>
              <a:rPr lang="cs-CZ" dirty="0" smtClean="0">
                <a:effectLst/>
                <a:latin typeface="Times New Roman"/>
                <a:ea typeface="Times New Roman"/>
              </a:rPr>
              <a:t>    (např. účast u soudu)</a:t>
            </a:r>
          </a:p>
          <a:p>
            <a:pPr marL="0" indent="0">
              <a:spcAft>
                <a:spcPts val="0"/>
              </a:spcAft>
              <a:buNone/>
            </a:pPr>
            <a:r>
              <a:rPr lang="cs-CZ" dirty="0" smtClean="0">
                <a:effectLst/>
                <a:latin typeface="Times New Roman"/>
                <a:ea typeface="Times New Roman"/>
              </a:rPr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7824941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274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Default Design</vt:lpstr>
      <vt:lpstr>Snímek 1</vt:lpstr>
      <vt:lpstr>Odměňování pracovníků</vt:lpstr>
      <vt:lpstr>Odměňování zaměstnanců</vt:lpstr>
      <vt:lpstr>Odměňování zaměstnanců</vt:lpstr>
      <vt:lpstr>Co ovlivňuje odměnu zaměstnance vzhledem k podniku:  </vt:lpstr>
      <vt:lpstr>Co ovlivňuje odměnu zaměstnance vzhledem k jeho osobě? </vt:lpstr>
      <vt:lpstr>Základní mzdové formy </vt:lpstr>
      <vt:lpstr>Dodatkové formy mezd:  </vt:lpstr>
      <vt:lpstr>Mzdy řeší Zákon o mzdě  č. 1/1992 Sb.+ č. 262/2006 Sb. (=Zákoník práce)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Odměňování pracovníků</dc:title>
  <dc:creator>vlada</dc:creator>
  <cp:lastModifiedBy>Dum</cp:lastModifiedBy>
  <cp:revision>9</cp:revision>
  <dcterms:created xsi:type="dcterms:W3CDTF">2013-01-07T07:54:01Z</dcterms:created>
  <dcterms:modified xsi:type="dcterms:W3CDTF">2014-03-09T10:10:14Z</dcterms:modified>
</cp:coreProperties>
</file>