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</p:sldIdLst>
  <p:sldSz cx="9144000" cy="6858000" type="screen4x3"/>
  <p:notesSz cx="6858000" cy="9144000"/>
  <p:custDataLst>
    <p:tags r:id="rId19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07" autoAdjust="0"/>
    <p:restoredTop sz="94660"/>
  </p:normalViewPr>
  <p:slideViewPr>
    <p:cSldViewPr>
      <p:cViewPr varScale="1">
        <p:scale>
          <a:sx n="103" d="100"/>
          <a:sy n="103" d="100"/>
        </p:scale>
        <p:origin x="-2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tags" Target="tags/tag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5615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6274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529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265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574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8410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767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08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1837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345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728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ADA276-514B-4BC8-A5A5-E69A2F2A743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4224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7F034-2E01-419F-86A7-9B1C3A016C3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75122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D6B8F-DABF-4A66-930F-CF11F7CFC4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0647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98B613-274B-478E-A72D-6E16230DC6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356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72490-EE10-4367-B433-06E25B2ACC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50149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14597-52F6-43F9-85E7-7CF206E985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41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D0A02-7E45-4223-BF60-0C8F950EE32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90851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4548E-1DBB-49D5-861A-339C05C8524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4797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E6B49-A6AC-4F65-9A1A-CBB62331D6A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03138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59B76-81E9-4B49-ABC7-1781833FFB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7276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0141A-EC55-4061-BF81-AEC3DC5B72A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9241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26725C-5475-4C6D-AE2E-002316B0088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8D2C7-54B3-4F59-A070-13852FA82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7327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A942B3-7739-4CC1-9FA4-A57256ABB1C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6494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Nástroje hospodářské politiky státu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</a:t>
            </a:r>
            <a:r>
              <a:rPr lang="cs-CZ" sz="2000" smtClean="0"/>
              <a:t>VY_32_Inovace výuky_6.C_EP_16/20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4244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Nástroje hospodářské politiky státu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Materiál </a:t>
            </a:r>
            <a:r>
              <a:rPr lang="cs-CZ" dirty="0">
                <a:latin typeface="Calibri"/>
                <a:ea typeface="Calibri"/>
                <a:cs typeface="Times New Roman"/>
              </a:rPr>
              <a:t>ukazuje na známé nástroje hospodářské politiky státu a jaké jsou možnosti jejich použití při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regulaci </a:t>
            </a:r>
            <a:r>
              <a:rPr lang="cs-CZ" dirty="0">
                <a:latin typeface="Calibri"/>
                <a:ea typeface="Calibri"/>
                <a:cs typeface="Times New Roman"/>
              </a:rPr>
              <a:t>ekonomiky.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5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944961"/>
            <a:ext cx="7772400" cy="1470025"/>
          </a:xfrm>
        </p:spPr>
        <p:txBody>
          <a:bodyPr/>
          <a:lstStyle/>
          <a:p>
            <a:r>
              <a:rPr lang="cs-CZ" dirty="0" smtClean="0"/>
              <a:t>Nástroje hospodářské politiky státu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00736"/>
            <a:ext cx="6400800" cy="1752600"/>
          </a:xfrm>
        </p:spPr>
        <p:txBody>
          <a:bodyPr/>
          <a:lstStyle/>
          <a:p>
            <a:r>
              <a:rPr lang="cs-CZ" dirty="0" smtClean="0"/>
              <a:t>Jsou to zejména monetární a fiskální politika státu, obchodní politika státu a důchodová + sociální politika státu.</a:t>
            </a:r>
            <a:endParaRPr lang="cs-CZ" dirty="0"/>
          </a:p>
        </p:txBody>
      </p:sp>
      <p:pic>
        <p:nvPicPr>
          <p:cNvPr id="1027" name="Picture 3" descr="C:\Users\user\AppData\Local\Microsoft\Windows\Temporary Internet Files\Content.IE5\EBHSGQYW\MP9003826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1760" y="188640"/>
            <a:ext cx="3920480" cy="2800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400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 působí v oblasti ekonomiky následujícími zásahy a to 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Celkové politice státu</a:t>
            </a:r>
          </a:p>
          <a:p>
            <a:pPr>
              <a:buFontTx/>
              <a:buChar char="-"/>
            </a:pPr>
            <a:r>
              <a:rPr lang="cs-CZ" dirty="0" smtClean="0"/>
              <a:t>Daňové soustavě</a:t>
            </a:r>
          </a:p>
          <a:p>
            <a:pPr>
              <a:buFontTx/>
              <a:buChar char="-"/>
            </a:pPr>
            <a:r>
              <a:rPr lang="cs-CZ" dirty="0" smtClean="0"/>
              <a:t>Fiskální</a:t>
            </a:r>
            <a:br>
              <a:rPr lang="cs-CZ" dirty="0" smtClean="0"/>
            </a:br>
            <a:r>
              <a:rPr lang="cs-CZ" dirty="0" smtClean="0"/>
              <a:t>(= rozpočtové politice)</a:t>
            </a:r>
          </a:p>
          <a:p>
            <a:pPr>
              <a:buFontTx/>
              <a:buChar char="-"/>
            </a:pPr>
            <a:r>
              <a:rPr lang="cs-CZ" dirty="0" smtClean="0"/>
              <a:t>Celní    politice</a:t>
            </a:r>
          </a:p>
          <a:p>
            <a:pPr>
              <a:buFontTx/>
              <a:buChar char="-"/>
            </a:pPr>
            <a:r>
              <a:rPr lang="cs-CZ" dirty="0" smtClean="0"/>
              <a:t>Obchodní politice</a:t>
            </a:r>
          </a:p>
          <a:p>
            <a:pPr>
              <a:buFontTx/>
              <a:buChar char="-"/>
            </a:pPr>
            <a:r>
              <a:rPr lang="cs-CZ" dirty="0" smtClean="0"/>
              <a:t>Důchodové politice</a:t>
            </a:r>
          </a:p>
          <a:p>
            <a:pPr>
              <a:buFontTx/>
              <a:buChar char="-"/>
            </a:pPr>
            <a:r>
              <a:rPr lang="cs-CZ" dirty="0" smtClean="0"/>
              <a:t>Sociální politice</a:t>
            </a:r>
          </a:p>
          <a:p>
            <a:pPr>
              <a:buFontTx/>
              <a:buChar char="-"/>
            </a:pPr>
            <a:r>
              <a:rPr lang="cs-CZ" dirty="0" smtClean="0"/>
              <a:t>Tvorbě zákonů a právní oblasti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G0J17M49\MP900382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4006890" cy="286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457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Monetární politika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zaměřena na regulaci množství peněz v oběhu, na emisi peněz má monopol pouze ČNB.</a:t>
            </a:r>
          </a:p>
          <a:p>
            <a:pPr marL="0" indent="0">
              <a:buNone/>
            </a:pPr>
            <a:r>
              <a:rPr lang="cs-CZ" dirty="0" smtClean="0"/>
              <a:t>Monetární (peněžní a úvěrová) politika znamená: kontrolu a regulaci množství peněz ve státě, regulace úrokových sazeb, stanovení podmínek úvěrů (v </a:t>
            </a:r>
            <a:r>
              <a:rPr lang="cs-CZ" dirty="0" err="1" smtClean="0"/>
              <a:t>souč</a:t>
            </a:r>
            <a:r>
              <a:rPr lang="cs-CZ" dirty="0" smtClean="0"/>
              <a:t>. době úroková sazba klesá).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user\AppData\Local\Microsoft\Windows\Temporary Internet Files\Content.IE5\G0J17M49\MP900387837[1].jpg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5461"/>
          <a:stretch/>
        </p:blipFill>
        <p:spPr bwMode="auto">
          <a:xfrm>
            <a:off x="2987824" y="4941168"/>
            <a:ext cx="3168352" cy="146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739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Monetární politika funguje takto (přímé nástroje):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Regulace investiční činnosti, tj. limit investičních úvěrů</a:t>
            </a:r>
          </a:p>
          <a:p>
            <a:pPr>
              <a:buFontTx/>
              <a:buChar char="-"/>
            </a:pPr>
            <a:r>
              <a:rPr lang="cs-CZ" dirty="0" smtClean="0"/>
              <a:t>Regulace spotřebních úvěrů</a:t>
            </a:r>
          </a:p>
          <a:p>
            <a:pPr>
              <a:buFontTx/>
              <a:buChar char="-"/>
            </a:pPr>
            <a:r>
              <a:rPr lang="cs-CZ" dirty="0" smtClean="0"/>
              <a:t>Stanovení úvěrových stropů</a:t>
            </a:r>
          </a:p>
          <a:p>
            <a:pPr>
              <a:buFontTx/>
              <a:buChar char="-"/>
            </a:pPr>
            <a:r>
              <a:rPr lang="cs-CZ" dirty="0" smtClean="0"/>
              <a:t>Pozastavení úvěrové činnosti</a:t>
            </a:r>
          </a:p>
          <a:p>
            <a:pPr>
              <a:buFontTx/>
              <a:buChar char="-"/>
            </a:pPr>
            <a:r>
              <a:rPr lang="cs-CZ" dirty="0" smtClean="0"/>
              <a:t>Nucená správa bank</a:t>
            </a:r>
          </a:p>
          <a:p>
            <a:pPr>
              <a:buFontTx/>
              <a:buChar char="-"/>
            </a:pPr>
            <a:r>
              <a:rPr lang="cs-CZ" dirty="0" smtClean="0"/>
              <a:t>Odebrání bankovní licence</a:t>
            </a:r>
          </a:p>
          <a:p>
            <a:pPr>
              <a:buFontTx/>
              <a:buChar char="-"/>
            </a:pPr>
            <a:r>
              <a:rPr lang="cs-CZ" dirty="0" smtClean="0"/>
              <a:t>V krajním případě měnovou reformu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650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(nepřímé nástroje):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Povinné bankovní rezervy, musí každá banka uložit u ČNB (není to příliš často, peníze by chyběly v oběhu).</a:t>
            </a:r>
          </a:p>
          <a:p>
            <a:pPr>
              <a:buFontTx/>
              <a:buChar char="-"/>
            </a:pPr>
            <a:r>
              <a:rPr lang="cs-CZ" dirty="0" smtClean="0"/>
              <a:t>Diskontní sazba: je to úroková sazba, za kterou CB poskytuje úvěry bankám obchodním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(ty by samozřejmě jen z půjčování peněz nepřežily   tj. „kupují“ si peníze od CB na další půjčování) – diskontní sazba  je rostoucí/klesající – podle toho si banky nepůjčují/půjčují peníze a nabízejí je svým </a:t>
            </a:r>
            <a:r>
              <a:rPr lang="cs-CZ" dirty="0" smtClean="0"/>
              <a:t>klientům, </a:t>
            </a:r>
            <a:r>
              <a:rPr lang="cs-CZ" dirty="0" smtClean="0"/>
              <a:t>tj. hovoříme o drahých a levných úvěrech.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44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(nepřímé nástroje):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b="1" dirty="0" smtClean="0"/>
              <a:t>Státní operace na volném trhu</a:t>
            </a:r>
            <a:r>
              <a:rPr lang="cs-CZ" dirty="0" smtClean="0"/>
              <a:t>: tj. stát prodává tzv. </a:t>
            </a:r>
            <a:r>
              <a:rPr lang="cs-CZ" i="1" dirty="0" smtClean="0"/>
              <a:t>státní pokladniční poukázky</a:t>
            </a:r>
            <a:r>
              <a:rPr lang="cs-CZ" dirty="0" smtClean="0"/>
              <a:t>, což jsou cenné papíry s určenou dobou splatnosti, jejich výnos je jistý a úroková sazba dobrá – stát tak stahuje z trhu peníze, které dále investuje. Závěrem: monetární politika CB je: </a:t>
            </a:r>
            <a:r>
              <a:rPr lang="cs-CZ" b="1" dirty="0" smtClean="0"/>
              <a:t>expanzivní</a:t>
            </a:r>
            <a:r>
              <a:rPr lang="cs-CZ" dirty="0" smtClean="0"/>
              <a:t> (rozšiřuje nabídku peněz) a </a:t>
            </a:r>
            <a:r>
              <a:rPr lang="cs-CZ" b="1" dirty="0" smtClean="0"/>
              <a:t>restriktivní</a:t>
            </a:r>
            <a:r>
              <a:rPr lang="cs-CZ" dirty="0" smtClean="0"/>
              <a:t> (nabídku peněz snižuje)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989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Fiskální politika státu: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Znamená tvorbu a rozdělování finančních prostředků prostřednictvím soustavy rozpočtů – těmi myslíme např. obecní, městský, krajský a státní </a:t>
            </a:r>
            <a:r>
              <a:rPr lang="cs-CZ" b="1" dirty="0" smtClean="0"/>
              <a:t>rozpočet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Státní rozpočet tvoří příjmy a výdaje.</a:t>
            </a:r>
          </a:p>
          <a:p>
            <a:pPr marL="0" indent="0">
              <a:buNone/>
            </a:pPr>
            <a:r>
              <a:rPr lang="cs-CZ" dirty="0" smtClean="0"/>
              <a:t>Co je příjmem a co výdajem státního rozpočtu ? </a:t>
            </a:r>
            <a:endParaRPr lang="cs-CZ" dirty="0"/>
          </a:p>
        </p:txBody>
      </p:sp>
      <p:pic>
        <p:nvPicPr>
          <p:cNvPr id="3075" name="Picture 3" descr="C:\Users\user\AppData\Local\Microsoft\Windows\Temporary Internet Files\Content.IE5\EBHSGQYW\MP900442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8068" y="4653136"/>
            <a:ext cx="3347864" cy="188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298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Příjmy a výdaje státního rozpočtu: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Příjmy</a:t>
            </a:r>
            <a:r>
              <a:rPr lang="cs-CZ" dirty="0" smtClean="0"/>
              <a:t> jsou např.: </a:t>
            </a:r>
          </a:p>
          <a:p>
            <a:pPr marL="0" indent="0">
              <a:buNone/>
            </a:pPr>
            <a:r>
              <a:rPr lang="cs-CZ" dirty="0" smtClean="0"/>
              <a:t>Daně: přímé (z příjmu a majetku)  a nepřímé (např. DPH, spotřební daň) </a:t>
            </a:r>
          </a:p>
          <a:p>
            <a:pPr marL="0" indent="0">
              <a:buNone/>
            </a:pPr>
            <a:r>
              <a:rPr lang="cs-CZ" dirty="0" smtClean="0"/>
              <a:t>Ostatní příjmy: úroky, nájemné, splátky zahraničních úvěrů</a:t>
            </a:r>
          </a:p>
          <a:p>
            <a:pPr marL="0" indent="0">
              <a:buNone/>
            </a:pPr>
            <a:r>
              <a:rPr lang="cs-CZ" b="1" dirty="0" smtClean="0"/>
              <a:t>Výdaje</a:t>
            </a:r>
            <a:r>
              <a:rPr lang="cs-CZ" dirty="0" smtClean="0"/>
              <a:t> jsou: školství, zdravotnictví, sociální zabezpečení, státní správa, obrana státu, národní hospodářství, kultura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154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Schválený rozpočet má charakter zákona.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Je směrnicí pro hospodaření jednotlivých ministerstvech a státních orgánů.</a:t>
            </a:r>
          </a:p>
          <a:p>
            <a:pPr marL="0" indent="0">
              <a:buNone/>
            </a:pPr>
            <a:r>
              <a:rPr lang="cs-CZ" b="1" dirty="0" smtClean="0"/>
              <a:t>Známe</a:t>
            </a:r>
            <a:r>
              <a:rPr lang="cs-CZ" dirty="0" smtClean="0"/>
              <a:t>: vyrovnaný, přebytkový, schodkový (deficitní). Přebytkový je ideálem, dosud je však většinou schodkový: zvyšuje inflaci, není příznivě posuzován </a:t>
            </a:r>
            <a:r>
              <a:rPr lang="cs-CZ" dirty="0" err="1" smtClean="0"/>
              <a:t>zahr</a:t>
            </a:r>
            <a:r>
              <a:rPr lang="cs-CZ" dirty="0" smtClean="0"/>
              <a:t>. partnery, stát si musí vypůjčit a tím se zadlužuje – státní dluh ČR je 1.710.195.140.000 Kč, za vteřinu roste o 10 tisíc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144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Deficit státního rozpočtu zatěžuje ekonomický vývoj.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Stane-li se trvalým jevem, strhne ekonomiku zpět do stavu rozvojové země.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Deficit musí být kryt, způsob krytí vždy zatěžuje budoucnost.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513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c) Obchodní politika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Znamená: </a:t>
            </a:r>
          </a:p>
          <a:p>
            <a:pPr>
              <a:buFontTx/>
              <a:buChar char="-"/>
            </a:pPr>
            <a:r>
              <a:rPr lang="cs-CZ" dirty="0" smtClean="0"/>
              <a:t>Celkovou zahraniční orientaci státu</a:t>
            </a:r>
          </a:p>
          <a:p>
            <a:pPr>
              <a:buFontTx/>
              <a:buChar char="-"/>
            </a:pPr>
            <a:r>
              <a:rPr lang="cs-CZ" dirty="0" smtClean="0"/>
              <a:t>Stanovení dovozních/vývozních kvót, celních tarifů</a:t>
            </a:r>
          </a:p>
          <a:p>
            <a:pPr>
              <a:buFontTx/>
              <a:buChar char="-"/>
            </a:pPr>
            <a:r>
              <a:rPr lang="cs-CZ" dirty="0" smtClean="0"/>
              <a:t>Poskytování vývozních subvencí (finanční podpory vývozu)</a:t>
            </a:r>
          </a:p>
          <a:p>
            <a:pPr>
              <a:buFontTx/>
              <a:buChar char="-"/>
            </a:pPr>
            <a:r>
              <a:rPr lang="cs-CZ" dirty="0" smtClean="0"/>
              <a:t>Stanovení směnných kurzů</a:t>
            </a:r>
          </a:p>
          <a:p>
            <a:pPr>
              <a:buFontTx/>
              <a:buChar char="-"/>
            </a:pPr>
            <a:r>
              <a:rPr lang="cs-CZ" dirty="0" smtClean="0"/>
              <a:t>Obchodní embargo (extrémní případ)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595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Opatření v obchodní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Jsou limitem pro  přijetí do  nadnárodních organizací (např. OSN). </a:t>
            </a:r>
          </a:p>
          <a:p>
            <a:pPr>
              <a:buFontTx/>
              <a:buChar char="-"/>
            </a:pPr>
            <a:r>
              <a:rPr lang="cs-CZ" dirty="0" smtClean="0"/>
              <a:t>Proto mají často neviditelnou formu: hygienické normy, sanitární a technická opatření (viz dovoz starých aut).</a:t>
            </a:r>
          </a:p>
          <a:p>
            <a:pPr>
              <a:buFontTx/>
              <a:buChar char="-"/>
            </a:pPr>
            <a:r>
              <a:rPr lang="cs-CZ" dirty="0" smtClean="0"/>
              <a:t> jak ze státního dluhu?: devalvace (znehodnocení) měny (vstupenka do bídy), jednání o odpuštění úvěrů a dluhu, kompenzace určitým zbožím (barter).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781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d) Důchodová  a sociální politika státu: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např. stanovení minimální mzdy</a:t>
            </a:r>
          </a:p>
          <a:p>
            <a:pPr>
              <a:buFontTx/>
              <a:buChar char="-"/>
            </a:pPr>
            <a:r>
              <a:rPr lang="cs-CZ" dirty="0" smtClean="0"/>
              <a:t>kontrola mzdy (mzdové tarify)</a:t>
            </a:r>
          </a:p>
          <a:p>
            <a:pPr>
              <a:buFontTx/>
              <a:buChar char="-"/>
            </a:pPr>
            <a:r>
              <a:rPr lang="cs-CZ" dirty="0" smtClean="0"/>
              <a:t>regulace cen základních potravin, nájemného, energie, tepla, plynu, PHM.</a:t>
            </a:r>
          </a:p>
          <a:p>
            <a:pPr marL="0" indent="0">
              <a:buNone/>
            </a:pPr>
            <a:r>
              <a:rPr lang="cs-CZ" dirty="0" smtClean="0"/>
              <a:t>Také ale: </a:t>
            </a:r>
          </a:p>
          <a:p>
            <a:pPr>
              <a:buFontTx/>
              <a:buChar char="-"/>
            </a:pPr>
            <a:r>
              <a:rPr lang="cs-CZ" dirty="0" smtClean="0"/>
              <a:t>výše nemocenského, podpory v </a:t>
            </a:r>
            <a:r>
              <a:rPr lang="cs-CZ" dirty="0" err="1" smtClean="0"/>
              <a:t>nezam</a:t>
            </a:r>
            <a:r>
              <a:rPr lang="cs-CZ" dirty="0" smtClean="0"/>
              <a:t>., délka dovolené, podíl zdravotního a </a:t>
            </a:r>
            <a:r>
              <a:rPr lang="cs-CZ" smtClean="0"/>
              <a:t>sociálního pojištění…. </a:t>
            </a: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850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na závěr: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Jaké druhy státní politiky znáte ?</a:t>
            </a:r>
          </a:p>
          <a:p>
            <a:pPr>
              <a:buFontTx/>
              <a:buChar char="-"/>
            </a:pPr>
            <a:r>
              <a:rPr lang="cs-CZ" dirty="0" smtClean="0"/>
              <a:t>Znáte nějaké postupy státní intervenční politiky ?  </a:t>
            </a:r>
            <a:endParaRPr lang="cs-CZ" dirty="0"/>
          </a:p>
        </p:txBody>
      </p:sp>
      <p:pic>
        <p:nvPicPr>
          <p:cNvPr id="5122" name="Picture 2" descr="C:\Users\user\AppData\Local\Microsoft\Windows\Temporary Internet Files\Content.IE5\G0J17M49\MP90043880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699"/>
          <a:stretch/>
        </p:blipFill>
        <p:spPr bwMode="auto">
          <a:xfrm>
            <a:off x="2882760" y="2780928"/>
            <a:ext cx="337848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093296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Kliparty </a:t>
            </a:r>
            <a:r>
              <a:rPr lang="cs-CZ" dirty="0" smtClean="0"/>
              <a:t>Microsoft: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34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29a01848779dc2b763f742da596afede12a4c1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696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Default Design</vt:lpstr>
      <vt:lpstr>Snímek 1</vt:lpstr>
      <vt:lpstr>Anotace</vt:lpstr>
      <vt:lpstr>Nástroje hospodářské politiky státu</vt:lpstr>
      <vt:lpstr>Stát působí v oblasti ekonomiky následujícími zásahy a to v:</vt:lpstr>
      <vt:lpstr>a) Monetární politika státu</vt:lpstr>
      <vt:lpstr>Monetární politika funguje takto (přímé nástroje):</vt:lpstr>
      <vt:lpstr>(nepřímé nástroje):</vt:lpstr>
      <vt:lpstr>(nepřímé nástroje):</vt:lpstr>
      <vt:lpstr>b) Fiskální politika státu: </vt:lpstr>
      <vt:lpstr>Příjmy a výdaje státního rozpočtu:</vt:lpstr>
      <vt:lpstr>Schválený rozpočet má charakter zákona.</vt:lpstr>
      <vt:lpstr>Deficit státního rozpočtu zatěžuje ekonomický vývoj. </vt:lpstr>
      <vt:lpstr>c) Obchodní politika státu</vt:lpstr>
      <vt:lpstr>Opatření v obchodní oblasti</vt:lpstr>
      <vt:lpstr>d) Důchodová  a sociální politika státu: </vt:lpstr>
      <vt:lpstr>Otázka na závěr: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Nástroje hospodářské politiky státu</dc:title>
  <dc:creator>vlada</dc:creator>
  <cp:lastModifiedBy>Dum</cp:lastModifiedBy>
  <cp:revision>41</cp:revision>
  <dcterms:created xsi:type="dcterms:W3CDTF">2012-11-26T08:11:35Z</dcterms:created>
  <dcterms:modified xsi:type="dcterms:W3CDTF">2014-03-09T10:19:27Z</dcterms:modified>
</cp:coreProperties>
</file>