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2" r:id="rId3"/>
    <p:sldId id="263" r:id="rId4"/>
    <p:sldId id="256" r:id="rId5"/>
    <p:sldId id="257" r:id="rId6"/>
    <p:sldId id="258" r:id="rId7"/>
    <p:sldId id="259" r:id="rId8"/>
    <p:sldId id="261" r:id="rId9"/>
    <p:sldId id="260" r:id="rId10"/>
    <p:sldId id="264" r:id="rId11"/>
  </p:sldIdLst>
  <p:sldSz cx="9144000" cy="6858000" type="screen4x3"/>
  <p:notesSz cx="6858000" cy="9144000"/>
  <p:custDataLst>
    <p:tags r:id="rId13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37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gs" Target="tags/tag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1D142C0-F529-479D-AB9E-9CF465C988C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9E1067C-9672-4DB3-B9ED-A08201185B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DD695-31FF-48CC-8DAA-5720F84FD1F9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0AE73-0508-4EA3-8A5B-5A9812394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8A05B-3520-4D0D-B80A-8F4A955CD4C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0BEFE-8895-4B82-B848-0CA7F8BA9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3AFF0-9234-411B-BB14-3874EBE2A89B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4272F-F868-48DE-81C5-CF810D61D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D27BC-C0CE-4E34-9307-680DA526B396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CCAE7-C9B2-4C79-A408-0E03B129B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44DDB-EEC7-42F3-A3F0-4AEB5173AE24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C93D2-3BE3-473A-8FD4-D00B77765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92FFE-C92E-446B-B7F5-2C98A694437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871A3-98D9-4924-A9E7-408A9E219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AFEAF-DA69-4AFD-A715-7CC02E123FB0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0049B-7C61-4A5F-BF6E-7F028BF15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21E78-527D-4301-B7CC-B4335E047304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F5E93-40BD-47B3-A3B4-B6FB0E4E2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A554E-0727-498F-80B7-0A07B8F205DD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509D4-F0EC-473C-A331-E7E4D4E0B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4994A-64EC-416E-B834-5F5C26211E5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49F7D-1098-4C05-8089-FE07AE773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A7E88-E22F-416D-923B-A71035808452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7B122-BC5F-46D5-B8FA-01A5362BE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6A77195-9702-4D42-803F-6E4E8C8B2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B63FD85-8299-4701-B248-512E447C71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29929FD-C221-4BC6-AED2-14E48C45F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B84B20-2587-4B65-9E3B-11AC691940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1511B9D-A003-4F91-8182-CB0839FDDA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8CBD2D4-3E0F-4FF6-AB3E-D17405FD27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6E9FB7A-A23C-4EA6-8598-68D7CC62D3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FE66506-A341-4CF1-9DEA-4BE74C222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BEB1084-E93D-4433-A197-81E67C37C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53237D90-4362-44F1-AF7C-DC0C904C2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F76D624-63C9-49B7-B995-D4657291B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92933BA-68C5-4A61-A35E-2BE81DEF0802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D3B474-9652-4036-AC5A-ADA3E91C3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/>
              </a:defRPr>
            </a:lvl1pPr>
          </a:lstStyle>
          <a:p>
            <a:pPr>
              <a:defRPr/>
            </a:pPr>
            <a:fld id="{ECECB48D-7CAF-4925-91DC-9FEACB11B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materiálu: 	Manažeři jako specifická skupina zaměstnanců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Číslo materiálu:	VY_32_Inovace výuky_6.C_EP_17/20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altLang="cs-CZ" sz="2000" smtClean="0"/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Manažeři jako specifická skupina zaměstnanců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Tento materiál ukazuje na specifičnost povolání manažera a na význam manažerské práce při vedení společností, také na úskalí manažerské práce.  </a:t>
            </a:r>
          </a:p>
          <a:p>
            <a:endParaRPr lang="cs-CZ" altLang="cs-CZ" smtClean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ctrTitle"/>
          </p:nvPr>
        </p:nvSpPr>
        <p:spPr>
          <a:xfrm>
            <a:off x="179388" y="333375"/>
            <a:ext cx="8278812" cy="1582738"/>
          </a:xfrm>
        </p:spPr>
        <p:txBody>
          <a:bodyPr/>
          <a:lstStyle/>
          <a:p>
            <a:pPr eaLnBrk="1" hangingPunct="1"/>
            <a:r>
              <a:rPr lang="cs-CZ" altLang="cs-CZ" smtClean="0"/>
              <a:t>Manažeři jako specifická skupina zaměstnanců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1916113"/>
            <a:ext cx="8424862" cy="4752975"/>
          </a:xfrm>
        </p:spPr>
        <p:txBody>
          <a:bodyPr rtlCol="0">
            <a:normAutofit fontScale="92500" lnSpcReduction="10000"/>
          </a:bodyPr>
          <a:lstStyle/>
          <a:p>
            <a:pPr marL="457200" indent="-457200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získávání schopných manažerů je velmi složité</a:t>
            </a:r>
          </a:p>
          <a:p>
            <a:pPr marL="457200" indent="-457200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je nesnadné ohodnotit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jejich budoucí přínos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firmě předem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(snaživci × tuneláři)</a:t>
            </a:r>
          </a:p>
          <a:p>
            <a:pPr marL="457200" indent="-457200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znalosti jazyků,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kvalifikace, zkušenosti,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morální kvality</a:t>
            </a:r>
          </a:p>
          <a:p>
            <a:pPr marL="457200" indent="-457200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obvykle </a:t>
            </a:r>
            <a:r>
              <a:rPr lang="cs-CZ" dirty="0">
                <a:solidFill>
                  <a:schemeClr val="tx1"/>
                </a:solidFill>
              </a:rPr>
              <a:t>tedy </a:t>
            </a:r>
            <a:r>
              <a:rPr lang="cs-CZ" dirty="0" smtClean="0">
                <a:solidFill>
                  <a:schemeClr val="tx1"/>
                </a:solidFill>
              </a:rPr>
              <a:t>bývá nejsnazší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vlastního </a:t>
            </a:r>
            <a:r>
              <a:rPr lang="cs-CZ" dirty="0" err="1" smtClean="0">
                <a:solidFill>
                  <a:schemeClr val="tx1"/>
                </a:solidFill>
              </a:rPr>
              <a:t>managera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si </a:t>
            </a:r>
            <a:r>
              <a:rPr lang="cs-CZ" dirty="0" smtClean="0">
                <a:solidFill>
                  <a:schemeClr val="tx1"/>
                </a:solidFill>
              </a:rPr>
              <a:t>vychovat</a:t>
            </a:r>
          </a:p>
        </p:txBody>
      </p:sp>
      <p:pic>
        <p:nvPicPr>
          <p:cNvPr id="16388" name="Picture 5" descr="C:\Users\user\AppData\Local\Microsoft\Windows\Temporary Internet Files\Content.IE5\EBHSGQYW\MP900448478[1].jpg"/>
          <p:cNvPicPr>
            <a:picLocks noChangeAspect="1" noChangeArrowheads="1"/>
          </p:cNvPicPr>
          <p:nvPr/>
        </p:nvPicPr>
        <p:blipFill>
          <a:blip r:embed="rId2" cstate="print"/>
          <a:srcRect l="6140" r="8498"/>
          <a:stretch>
            <a:fillRect/>
          </a:stretch>
        </p:blipFill>
        <p:spPr bwMode="auto">
          <a:xfrm>
            <a:off x="5076825" y="2636838"/>
            <a:ext cx="3687763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Pracovní kariéra manažera má několik stupňů: 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/>
            <a:r>
              <a:rPr lang="cs-CZ" altLang="cs-CZ" smtClean="0"/>
              <a:t>1. etapa – </a:t>
            </a:r>
            <a:r>
              <a:rPr lang="cs-CZ" altLang="cs-CZ" smtClean="0">
                <a:solidFill>
                  <a:srgbClr val="FF0000"/>
                </a:solidFill>
              </a:rPr>
              <a:t>přípravná</a:t>
            </a:r>
            <a:r>
              <a:rPr lang="cs-CZ" altLang="cs-CZ" smtClean="0"/>
              <a:t> – doba studia – SŠ, VŠ, MBA, kurzy, mimoškolní praxe, osobní činnost</a:t>
            </a:r>
          </a:p>
          <a:p>
            <a:pPr eaLnBrk="1" hangingPunct="1"/>
            <a:r>
              <a:rPr lang="cs-CZ" altLang="cs-CZ" smtClean="0"/>
              <a:t>2. etapa – </a:t>
            </a:r>
            <a:r>
              <a:rPr lang="cs-CZ" altLang="cs-CZ" smtClean="0">
                <a:solidFill>
                  <a:srgbClr val="FF0000"/>
                </a:solidFill>
              </a:rPr>
              <a:t>zakotvení</a:t>
            </a:r>
            <a:r>
              <a:rPr lang="cs-CZ" altLang="cs-CZ" smtClean="0"/>
              <a:t> – zapracování a zkušenosti v prvním zaměstnání</a:t>
            </a:r>
          </a:p>
          <a:p>
            <a:pPr eaLnBrk="1" hangingPunct="1"/>
            <a:r>
              <a:rPr lang="cs-CZ" altLang="cs-CZ" smtClean="0"/>
              <a:t>3. etapa – </a:t>
            </a:r>
            <a:r>
              <a:rPr lang="cs-CZ" altLang="cs-CZ" smtClean="0">
                <a:solidFill>
                  <a:srgbClr val="FF0000"/>
                </a:solidFill>
              </a:rPr>
              <a:t>rozvoj</a:t>
            </a:r>
            <a:r>
              <a:rPr lang="cs-CZ" altLang="cs-CZ" smtClean="0"/>
              <a:t> – manažer má pro firmu značný význam – mezi 35 – 50 lety</a:t>
            </a:r>
          </a:p>
          <a:p>
            <a:pPr eaLnBrk="1" hangingPunct="1"/>
            <a:r>
              <a:rPr lang="cs-CZ" altLang="cs-CZ" smtClean="0"/>
              <a:t>4. etapa – </a:t>
            </a:r>
            <a:r>
              <a:rPr lang="cs-CZ" altLang="cs-CZ" smtClean="0">
                <a:solidFill>
                  <a:srgbClr val="FF0000"/>
                </a:solidFill>
              </a:rPr>
              <a:t>pozdní kariéra </a:t>
            </a:r>
            <a:r>
              <a:rPr lang="cs-CZ" altLang="cs-CZ" smtClean="0"/>
              <a:t>– dochází k úbytku energie, sklon k rutinním řešením, firma jej obvykle převede do funkce poradce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Odměňování manažera: 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při odměňování vrcholových pracovníků se platy většinou utajují, jsou věcí jednání, významnou položku tvoří podíl na zisku, odstupné tvoří i několik ročních platů (tzv. Zlatý padák).</a:t>
            </a:r>
          </a:p>
          <a:p>
            <a:pPr eaLnBrk="1" hangingPunct="1"/>
            <a:r>
              <a:rPr lang="cs-CZ" altLang="cs-CZ" smtClean="0"/>
              <a:t> tato sociální jistota vylučuje snahy manažera se na firmě obohacovat</a:t>
            </a:r>
          </a:p>
          <a:p>
            <a:pPr eaLnBrk="1" hangingPunct="1"/>
            <a:r>
              <a:rPr lang="cs-CZ" altLang="cs-CZ" smtClean="0"/>
              <a:t>značnou složkou jsou nepeněžní odměny (služební vůz, mobil, kancelář, hodinky, byt)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002060"/>
                </a:solidFill>
              </a:rPr>
              <a:t>Osobnost manažera: 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i="1" smtClean="0"/>
              <a:t>musí být v mnoha ohledech vyjímečná:</a:t>
            </a:r>
          </a:p>
          <a:p>
            <a:pPr eaLnBrk="1" hangingPunct="1"/>
            <a:r>
              <a:rPr lang="cs-CZ" altLang="cs-CZ" sz="2800" smtClean="0"/>
              <a:t>* nutná je důkladná znalost ekonomických procesů a vynikající povědomí o trhu, známosti v „branži“</a:t>
            </a:r>
          </a:p>
          <a:p>
            <a:pPr eaLnBrk="1" hangingPunct="1"/>
            <a:r>
              <a:rPr lang="cs-CZ" altLang="cs-CZ" sz="2800" smtClean="0"/>
              <a:t>* znalost alespoň 2 světových jazyků slovem a písmem, dokázat jimi vést jednání </a:t>
            </a:r>
          </a:p>
          <a:p>
            <a:pPr eaLnBrk="1" hangingPunct="1"/>
            <a:r>
              <a:rPr lang="cs-CZ" altLang="cs-CZ" sz="2800" smtClean="0"/>
              <a:t>* schopnost přesvědčit, získat lidi pro věc</a:t>
            </a:r>
          </a:p>
          <a:p>
            <a:pPr eaLnBrk="1" hangingPunct="1"/>
            <a:r>
              <a:rPr lang="cs-CZ" altLang="cs-CZ" sz="2800" smtClean="0"/>
              <a:t>* nadhled a schopnost se okamžitě a správně rozhodovat, oddělit důležité od vedlejšího</a:t>
            </a:r>
          </a:p>
          <a:p>
            <a:pPr eaLnBrk="1" hangingPunct="1"/>
            <a:r>
              <a:rPr lang="cs-CZ" altLang="cs-CZ" sz="2800" smtClean="0"/>
              <a:t>* skvělé fyzické a psychické zdraví, vytrvalost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Máme manažerům závidět?: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* přestože jsou většinou odsuzování jako  „dravci“ pravdou je, firma bez nich nefunguje. </a:t>
            </a:r>
          </a:p>
          <a:p>
            <a:pPr eaLnBrk="1" hangingPunct="1">
              <a:buFont typeface="Arial" charset="0"/>
              <a:buNone/>
            </a:pPr>
            <a:r>
              <a:rPr lang="cs-CZ" altLang="cs-CZ" dirty="0" smtClean="0"/>
              <a:t>    Už není totiž uměním vyrobit, ale najít zákazníka a prodat.</a:t>
            </a:r>
          </a:p>
          <a:p>
            <a:pPr eaLnBrk="1" hangingPunct="1">
              <a:buFont typeface="Arial" charset="0"/>
              <a:buNone/>
            </a:pPr>
            <a:r>
              <a:rPr lang="cs-CZ" altLang="cs-CZ" dirty="0" smtClean="0"/>
              <a:t>*  většina manažerů stráví v práci nejlepší léta svého života, předčasně zestárne a unaví se.</a:t>
            </a:r>
          </a:p>
          <a:p>
            <a:pPr eaLnBrk="1" hangingPunct="1">
              <a:buFont typeface="Arial" charset="0"/>
              <a:buNone/>
            </a:pPr>
            <a:r>
              <a:rPr lang="cs-CZ" altLang="cs-CZ" dirty="0" smtClean="0"/>
              <a:t>* jen </a:t>
            </a:r>
            <a:r>
              <a:rPr lang="cs-CZ" altLang="cs-CZ" dirty="0" smtClean="0"/>
              <a:t>výjimky </a:t>
            </a:r>
            <a:r>
              <a:rPr lang="cs-CZ" altLang="cs-CZ" dirty="0" smtClean="0"/>
              <a:t>se dožijí vysokého věku a ve stáří se ještě něčemu smysluplnému kromě zahrádky věnují.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hangingPunct="1"/>
            <a:r>
              <a:rPr lang="cs-CZ" altLang="cs-CZ" smtClean="0"/>
              <a:t>Manažerem se člověk spíše rodí: 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00B050"/>
                </a:solidFill>
              </a:rPr>
              <a:t>Jak poznám, že jsem manažerský typ: </a:t>
            </a:r>
          </a:p>
          <a:p>
            <a:pPr eaLnBrk="1" hangingPunct="1"/>
            <a:r>
              <a:rPr lang="cs-CZ" dirty="0" smtClean="0"/>
              <a:t>dokážu řídit úspěšně svůj život</a:t>
            </a:r>
          </a:p>
          <a:p>
            <a:pPr eaLnBrk="1" hangingPunct="1"/>
            <a:r>
              <a:rPr lang="cs-CZ" dirty="0" smtClean="0"/>
              <a:t>mám pořádek ve věcech a financích</a:t>
            </a:r>
          </a:p>
          <a:p>
            <a:pPr eaLnBrk="1" hangingPunct="1"/>
            <a:r>
              <a:rPr lang="cs-CZ" dirty="0" smtClean="0"/>
              <a:t>dokážu úspěšně navazovat trvalé</a:t>
            </a:r>
            <a:br>
              <a:rPr lang="cs-CZ" dirty="0" smtClean="0"/>
            </a:br>
            <a:r>
              <a:rPr lang="cs-CZ" dirty="0" smtClean="0"/>
              <a:t>vztahy a </a:t>
            </a:r>
            <a:r>
              <a:rPr lang="cs-CZ" dirty="0" smtClean="0"/>
              <a:t>vím, </a:t>
            </a:r>
            <a:r>
              <a:rPr lang="cs-CZ" dirty="0" smtClean="0"/>
              <a:t>jak o ně pečovat</a:t>
            </a:r>
          </a:p>
          <a:p>
            <a:pPr eaLnBrk="1" hangingPunct="1"/>
            <a:r>
              <a:rPr lang="cs-CZ" dirty="0" smtClean="0"/>
              <a:t>žiji zdravě a umím si občas udělat radost</a:t>
            </a:r>
          </a:p>
          <a:p>
            <a:pPr eaLnBrk="1" hangingPunct="1"/>
            <a:r>
              <a:rPr lang="cs-CZ" dirty="0" smtClean="0"/>
              <a:t>nerozčiluji se, že věci nejdou, ale vím jak na to, mám pak pocit, že věci jdou „samy“</a:t>
            </a:r>
          </a:p>
          <a:p>
            <a:pPr eaLnBrk="1" hangingPunct="1"/>
            <a:r>
              <a:rPr lang="cs-CZ" dirty="0" smtClean="0"/>
              <a:t>rozumím ekonomice a jdou mi i jazyky</a:t>
            </a:r>
          </a:p>
          <a:p>
            <a:pPr eaLnBrk="1" hangingPunct="1"/>
            <a:r>
              <a:rPr lang="cs-CZ" dirty="0" smtClean="0"/>
              <a:t>mám pevné zdraví a vytrvalost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21508" name="Picture 5" descr="C:\Users\user\AppData\Local\Microsoft\Windows\Temporary Internet Files\Content.IE5\1KD4P4G4\MP9004425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620713"/>
            <a:ext cx="2573338" cy="386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KONEC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/>
              <a:t>Obrázky – kliparty </a:t>
            </a:r>
            <a:r>
              <a:rPr lang="cs-CZ" dirty="0" smtClean="0"/>
              <a:t>Microsoft – www.office.</a:t>
            </a:r>
            <a:r>
              <a:rPr lang="cs-CZ" smtClean="0"/>
              <a:t>microsoft.com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3dd4cddee05bb81dbf2cfd49a257611827b73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347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Motiv sady Office</vt:lpstr>
      <vt:lpstr>Default Design</vt:lpstr>
      <vt:lpstr>Snímek 1</vt:lpstr>
      <vt:lpstr>Anotace</vt:lpstr>
      <vt:lpstr>Manažeři jako specifická skupina zaměstnanců</vt:lpstr>
      <vt:lpstr>Pracovní kariéra manažera má několik stupňů: </vt:lpstr>
      <vt:lpstr>Odměňování manažera: </vt:lpstr>
      <vt:lpstr>Osobnost manažera: </vt:lpstr>
      <vt:lpstr>Máme manažerům závidět?:</vt:lpstr>
      <vt:lpstr>Manažerem se člověk spíše rodí: </vt:lpstr>
      <vt:lpstr>KONEC</vt:lpstr>
    </vt:vector>
  </TitlesOfParts>
  <Company>CZU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Manažeři jako specifická skupina zaměstnanců</dc:title>
  <dc:creator>SPS - Vyvon v2.02 CZ</dc:creator>
  <cp:lastModifiedBy>Dum</cp:lastModifiedBy>
  <cp:revision>14</cp:revision>
  <dcterms:created xsi:type="dcterms:W3CDTF">2011-12-05T15:43:44Z</dcterms:created>
  <dcterms:modified xsi:type="dcterms:W3CDTF">2014-03-09T10:17:16Z</dcterms:modified>
</cp:coreProperties>
</file>