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270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1" r:id="rId18"/>
  </p:sldIdLst>
  <p:sldSz cx="9144000" cy="6858000" type="screen4x3"/>
  <p:notesSz cx="6858000" cy="9144000"/>
  <p:custDataLst>
    <p:tags r:id="rId19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63" autoAdjust="0"/>
    <p:restoredTop sz="94660"/>
  </p:normalViewPr>
  <p:slideViewPr>
    <p:cSldViewPr>
      <p:cViewPr>
        <p:scale>
          <a:sx n="90" d="100"/>
          <a:sy n="90" d="100"/>
        </p:scale>
        <p:origin x="-19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tags" Target="tags/tag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91530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3685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3452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560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82844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4192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72617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70008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540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19773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5971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74509BC-915A-416D-B162-E8E9EFDAFB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11671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9D77E8E-9273-48D5-AAE0-3E91E489C2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409897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3C23E21-8CEC-4950-8865-8E5EB8F168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779560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69761DF-F478-4BF5-AF3D-D3C016AA96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8521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D96003C1-4D10-4E3E-80E1-E18DDFF367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50280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81C3DF9D-BD5F-4A2E-8FF3-41D42BC138E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309761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39E97397-2911-4E40-9F21-9A5CF8E92F9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547749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5FAE3539-B2DD-4D27-BB8A-7D0A1730FA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165646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6C80C5A4-5EFA-4ECA-8AEA-C3BD81B955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984747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4FC79F78-FCE7-4D92-9035-73B4099C57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68224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Arial" charset="0"/>
              </a:defRPr>
            </a:lvl1pPr>
          </a:lstStyle>
          <a:p>
            <a:pPr>
              <a:defRPr/>
            </a:pPr>
            <a:fld id="{72A9CE5F-BBB8-443D-99CD-9A547728DE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97263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43AF72-F2A5-494E-8113-AFBE65C18D67}" type="datetimeFigureOut">
              <a:rPr lang="cs-CZ" smtClean="0"/>
              <a:pPr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AD666-44C2-4693-811F-1B5CA2DE380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6783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solidFill>
                  <a:srgbClr val="000000"/>
                </a:solidFill>
                <a:latin typeface="Times New Roman" charset="0"/>
              </a:defRPr>
            </a:lvl1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DDE02F5-2491-4C2C-AF67-6C97BF9090C5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672589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cs-CZ" smtClean="0"/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684213" y="2060575"/>
            <a:ext cx="7772400" cy="4114800"/>
          </a:xfrm>
        </p:spPr>
        <p:txBody>
          <a:bodyPr/>
          <a:lstStyle/>
          <a:p>
            <a:pPr marL="0" indent="0" eaLnBrk="1" hangingPunct="1">
              <a:buFontTx/>
              <a:buNone/>
            </a:pPr>
            <a:r>
              <a:rPr lang="cs-CZ" dirty="0" smtClean="0"/>
              <a:t>   </a:t>
            </a:r>
            <a:r>
              <a:rPr lang="cs-CZ" sz="2000" dirty="0" smtClean="0"/>
              <a:t>Číslo projektu:		CZ.1.07/1.5.00/34.0673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školy:		SOU a ZŠ Planá, Kostelní 129, Planá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Vzdělávací oblast: 	Ekonomie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Předmět:		Inovace výuky prostřednictvím ICT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Tematický okruh: 	Ekonomické předměty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Název materiálu: 	Historie a vývoj managementu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Číslo materiálu:	</a:t>
            </a:r>
            <a:r>
              <a:rPr lang="cs-CZ" sz="2000" smtClean="0"/>
              <a:t>VY_32_Inovace výuky_6.C_EP_18/20</a:t>
            </a: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Autor:  		Ing. Vladimír Kasík</a:t>
            </a:r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     Datum tvorby:   	01. 01. 2013</a:t>
            </a:r>
          </a:p>
          <a:p>
            <a:pPr marL="0" indent="0" eaLnBrk="1" hangingPunct="1">
              <a:buFontTx/>
              <a:buNone/>
            </a:pPr>
            <a:endParaRPr lang="cs-CZ" sz="2000" dirty="0" smtClean="0"/>
          </a:p>
          <a:p>
            <a:pPr marL="0" indent="0" eaLnBrk="1" hangingPunct="1">
              <a:buFontTx/>
              <a:buNone/>
            </a:pPr>
            <a:r>
              <a:rPr lang="cs-CZ" sz="2000" dirty="0" smtClean="0"/>
              <a:t>		Všechny neocitované myšlenky patří autorovi.</a:t>
            </a:r>
          </a:p>
        </p:txBody>
      </p:sp>
      <p:pic>
        <p:nvPicPr>
          <p:cNvPr id="1434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2182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6818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effectLst/>
              </a:rPr>
              <a:t>Historie managementu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i="1" dirty="0" smtClean="0">
                <a:effectLst/>
                <a:latin typeface="Arial, sans-serif"/>
              </a:rPr>
              <a:t>Vývoj managementu: stále se hledají nové principy, ale včleňují se do nich staré, osvědčené zkušenosti. </a:t>
            </a:r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92416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Fáze: 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+mj-lt"/>
              <a:buAutoNum type="arabicPeriod"/>
            </a:pPr>
            <a:r>
              <a:rPr lang="cs-CZ" dirty="0" smtClean="0">
                <a:effectLst/>
              </a:rPr>
              <a:t>stádium: klasický management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effectLst/>
              </a:rPr>
              <a:t>stádium: management 40.-70. let </a:t>
            </a:r>
          </a:p>
          <a:p>
            <a:pPr>
              <a:buFont typeface="+mj-lt"/>
              <a:buAutoNum type="arabicPeriod"/>
            </a:pPr>
            <a:r>
              <a:rPr lang="cs-CZ" dirty="0" smtClean="0">
                <a:effectLst/>
              </a:rPr>
              <a:t>stádium: management 80.- konec 20. století</a:t>
            </a:r>
          </a:p>
          <a:p>
            <a:pPr>
              <a:buFont typeface="+mj-lt"/>
              <a:buAutoNum type="arabicPeriod"/>
            </a:pPr>
            <a:r>
              <a:rPr lang="cs-CZ" dirty="0" smtClean="0"/>
              <a:t>stádium: současnost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2111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1) Klasický management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první tří desetiletí 20.století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výroba v USA byla zaměřena na zvyšování výkonnosti s důrazem na bezprostřední řízení výroby (pracovní disciplína)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USA prodělávaly bouřlivý rozvoj průmyslové výroby, byly zapojovány nekvalifikované pracovní síly, včetně přistěhovalců.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v praxi existovalo málo odborníků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přístup k řízení nevyžadoval od podřízených žádnou iniciativu, pouze dodržování kázně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16096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Představitelé: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>
                <a:effectLst/>
              </a:rPr>
              <a:t>F. W. </a:t>
            </a:r>
            <a:r>
              <a:rPr lang="cs-CZ" b="1" u="sng" dirty="0" err="1" smtClean="0">
                <a:effectLst/>
              </a:rPr>
              <a:t>Taylor</a:t>
            </a:r>
            <a:r>
              <a:rPr lang="cs-CZ" dirty="0" smtClean="0">
                <a:effectLst/>
              </a:rPr>
              <a:t> – zakladatel managementu, zavedl řadu opatření: 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disciplína (řídící pracovníci mají být odborně kvalifikováni)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výběr pracovníků pro výkon určité práce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vojenský typ organizace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motivace pracovníků</a:t>
            </a:r>
          </a:p>
          <a:p>
            <a:pPr>
              <a:buFont typeface="Arial"/>
              <a:buChar char="•"/>
            </a:pPr>
            <a:r>
              <a:rPr lang="cs-CZ" dirty="0" smtClean="0"/>
              <a:t>tento směr se označuje jako „taylorismus“</a:t>
            </a:r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7630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/>
              </a:rPr>
              <a:t>H. Ford:</a:t>
            </a:r>
            <a:r>
              <a:rPr lang="cs-CZ" dirty="0" smtClean="0">
                <a:effectLst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činnosti byly prokalkulovány na minimum času a nákladů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zavedl v roce 1913 běžící pás</a:t>
            </a:r>
          </a:p>
          <a:p>
            <a:pPr>
              <a:buFont typeface="Arial"/>
              <a:buChar char="•"/>
            </a:pPr>
            <a:r>
              <a:rPr lang="cs-CZ" dirty="0" smtClean="0"/>
              <a:t>Ford T byl vyroben v desítkách milionech kusů</a:t>
            </a:r>
            <a:endParaRPr lang="cs-CZ" dirty="0" smtClean="0">
              <a:effectLst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19440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/>
              </a:rPr>
              <a:t>Max Weber: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německý sociolog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logická dělba práce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právo a povinnosti jsou vymezené a přesně popsané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zavedl byrokratický systém organizace řízení</a:t>
            </a:r>
          </a:p>
          <a:p>
            <a:r>
              <a:rPr lang="cs-CZ" dirty="0" smtClean="0"/>
              <a:t>tehdy byla byrokracie opravdu přínosem řízení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061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u="sng" dirty="0" smtClean="0">
                <a:effectLst/>
              </a:rPr>
              <a:t>Tomáš Baťa: </a:t>
            </a: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plánování veškeré činnosti, samospráva dílen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pravomoc a odpovědnost řídících pracovníků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týdenní vyplácení mezd, účast na zisku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podnikové spoření, disciplína, běžící pás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2531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Členění: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b="1" dirty="0" smtClean="0">
                <a:effectLst/>
              </a:rPr>
              <a:t>a) vědecká řízení: </a:t>
            </a:r>
            <a:r>
              <a:rPr lang="cs-CZ" b="1" dirty="0" err="1" smtClean="0">
                <a:effectLst/>
              </a:rPr>
              <a:t>Taylor</a:t>
            </a:r>
            <a:endParaRPr lang="cs-CZ" dirty="0" smtClean="0">
              <a:effectLst/>
            </a:endParaRP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řídící pracovníci mají být odborně kvalifikováni k řízení dělníků, ti mají plnit jejich úkoly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motivace pracovníků (úkolová mzda)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zavedení normování práce, časové studie, pásová výroba</a:t>
            </a:r>
          </a:p>
          <a:p>
            <a:r>
              <a:rPr lang="cs-CZ" b="1" dirty="0" smtClean="0">
                <a:effectLst/>
              </a:rPr>
              <a:t>b) lidské zdroje: </a:t>
            </a:r>
            <a:r>
              <a:rPr lang="cs-CZ" dirty="0" err="1" smtClean="0">
                <a:effectLst/>
              </a:rPr>
              <a:t>Elton</a:t>
            </a:r>
            <a:r>
              <a:rPr lang="cs-CZ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Mayo</a:t>
            </a:r>
            <a:endParaRPr lang="cs-CZ" dirty="0" smtClean="0">
              <a:effectLst/>
            </a:endParaRP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opak vědeckého řízení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sleduje se motivace lidí, jejích iniciativa, zdůraznění psychologie a sociologie</a:t>
            </a:r>
          </a:p>
          <a:p>
            <a:r>
              <a:rPr lang="cs-CZ" b="1" dirty="0" smtClean="0">
                <a:effectLst/>
              </a:rPr>
              <a:t>c) správní řízení: </a:t>
            </a:r>
            <a:r>
              <a:rPr lang="cs-CZ" dirty="0" smtClean="0">
                <a:effectLst/>
              </a:rPr>
              <a:t>Henry</a:t>
            </a:r>
            <a:r>
              <a:rPr lang="cs-CZ" b="1" dirty="0" smtClean="0">
                <a:effectLst/>
              </a:rPr>
              <a:t> </a:t>
            </a:r>
            <a:r>
              <a:rPr lang="cs-CZ" dirty="0" err="1" smtClean="0">
                <a:effectLst/>
              </a:rPr>
              <a:t>Fayol</a:t>
            </a:r>
            <a:endParaRPr lang="cs-CZ" dirty="0" smtClean="0">
              <a:effectLst/>
            </a:endParaRP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důraz na celistvost a harmonii řízení, snaha o ucelený pohled na řízení a úlohu manažera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spravedlivé odměňování, plánování, předvídání, organizování, koordinace a kontrola</a:t>
            </a:r>
          </a:p>
          <a:p>
            <a:r>
              <a:rPr lang="cs-CZ" b="1" dirty="0" smtClean="0">
                <a:effectLst/>
              </a:rPr>
              <a:t>d) byrokratické řízení: </a:t>
            </a:r>
            <a:r>
              <a:rPr lang="cs-CZ" dirty="0" smtClean="0">
                <a:effectLst/>
              </a:rPr>
              <a:t>Max Weber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organizace fungující na základě pevných norem a jasných pravidel, přesné </a:t>
            </a:r>
            <a:r>
              <a:rPr lang="cs-CZ" dirty="0" err="1" smtClean="0">
                <a:effectLst/>
              </a:rPr>
              <a:t>pravomoce</a:t>
            </a:r>
            <a:r>
              <a:rPr lang="cs-CZ" dirty="0" smtClean="0">
                <a:effectLst/>
              </a:rPr>
              <a:t>, povinnosti, popisy činností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2162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2) Management 40.-70.let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1400" b="1" dirty="0" smtClean="0"/>
              <a:t>Členění:</a:t>
            </a:r>
          </a:p>
          <a:p>
            <a:r>
              <a:rPr lang="cs-CZ" sz="1400" b="1" dirty="0" smtClean="0">
                <a:effectLst/>
              </a:rPr>
              <a:t>a) sociální přístupy:</a:t>
            </a:r>
            <a:endParaRPr lang="cs-CZ" sz="1400" dirty="0" smtClean="0">
              <a:effectLst/>
            </a:endParaRP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hledání, postavení a úlohy člověka v podniku</a:t>
            </a: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důraz na mezilidské vztahy</a:t>
            </a: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úkolová mzda</a:t>
            </a:r>
          </a:p>
          <a:p>
            <a:r>
              <a:rPr lang="cs-CZ" sz="1400" b="1" dirty="0" smtClean="0">
                <a:effectLst/>
              </a:rPr>
              <a:t>b) procesní přístupy: </a:t>
            </a:r>
            <a:endParaRPr lang="cs-CZ" sz="1400" dirty="0" smtClean="0">
              <a:effectLst/>
            </a:endParaRP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došlo k propracování řady manažerských funkcí (plánování, organizování, kontrolování)</a:t>
            </a:r>
          </a:p>
          <a:p>
            <a:r>
              <a:rPr lang="cs-CZ" sz="1400" b="1" dirty="0" smtClean="0">
                <a:effectLst/>
              </a:rPr>
              <a:t>c) systémové přístupy: </a:t>
            </a:r>
            <a:endParaRPr lang="cs-CZ" sz="1400" dirty="0" smtClean="0">
              <a:effectLst/>
            </a:endParaRP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usilují o aplikaci koncepce funkční analýzy a obecné teorie systému do řízení</a:t>
            </a: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řešíme složité problémy skutečnosti</a:t>
            </a: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účelově vytvořený a uspořádaný celek</a:t>
            </a:r>
          </a:p>
          <a:p>
            <a:r>
              <a:rPr lang="cs-CZ" sz="1400" b="1" dirty="0" smtClean="0">
                <a:effectLst/>
              </a:rPr>
              <a:t>d) matematické přístupy:</a:t>
            </a:r>
            <a:endParaRPr lang="cs-CZ" sz="1400" dirty="0" smtClean="0">
              <a:effectLst/>
            </a:endParaRP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matematické moduly, řešení problémů, logické procesy</a:t>
            </a: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při formování mat. modelu nemůžeme obsáhnout všechny aspekty zkoumané reality</a:t>
            </a:r>
          </a:p>
          <a:p>
            <a:r>
              <a:rPr lang="cs-CZ" sz="1400" b="1" dirty="0" smtClean="0">
                <a:effectLst/>
              </a:rPr>
              <a:t>e) empirické přístupy:</a:t>
            </a:r>
            <a:endParaRPr lang="cs-CZ" sz="1400" dirty="0" smtClean="0">
              <a:effectLst/>
            </a:endParaRP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neboli pragmatické</a:t>
            </a: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zkušenost (empirie) a praktické poznatky (pragmatismus) = důležitá je praxe</a:t>
            </a:r>
          </a:p>
          <a:p>
            <a:pPr>
              <a:buFont typeface="Arial"/>
              <a:buChar char="•"/>
            </a:pPr>
            <a:r>
              <a:rPr lang="cs-CZ" sz="1400" dirty="0" smtClean="0">
                <a:effectLst/>
              </a:rPr>
              <a:t>jsou předkládány manažerům za účelem zlepšení jejich řídících činností</a:t>
            </a:r>
          </a:p>
          <a:p>
            <a:pPr marL="0" indent="0">
              <a:buNone/>
            </a:pPr>
            <a:r>
              <a:rPr lang="cs-CZ" sz="1400" dirty="0" smtClean="0">
                <a:effectLst/>
              </a:rPr>
              <a:t/>
            </a:r>
            <a:br>
              <a:rPr lang="cs-CZ" sz="1400" dirty="0" smtClean="0">
                <a:effectLst/>
              </a:rPr>
            </a:br>
            <a:endParaRPr lang="cs-CZ" sz="1400" dirty="0" smtClean="0">
              <a:effectLst/>
            </a:endParaRPr>
          </a:p>
          <a:p>
            <a:endParaRPr lang="cs-CZ" sz="1400" dirty="0" smtClean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2919243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78621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3) Období managementu 80. léta – konec 20. století</a:t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dochází k celé řadě změn ve vývoji ekonomiky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růst konkurence</a:t>
            </a:r>
          </a:p>
          <a:p>
            <a:pPr>
              <a:buFont typeface="Arial"/>
              <a:buChar char="•"/>
            </a:pPr>
            <a:r>
              <a:rPr lang="cs-CZ" dirty="0" smtClean="0">
                <a:effectLst/>
              </a:rPr>
              <a:t>globální změny (ekonomický, politický původ, aj.)</a:t>
            </a:r>
          </a:p>
          <a:p>
            <a:pPr marL="0" indent="0">
              <a:buNone/>
            </a:pPr>
            <a:r>
              <a:rPr lang="cs-CZ" dirty="0" smtClean="0">
                <a:effectLst/>
              </a:rPr>
              <a:t/>
            </a:r>
            <a:br>
              <a:rPr lang="cs-CZ" dirty="0" smtClean="0">
                <a:effectLst/>
              </a:rPr>
            </a:br>
            <a:endParaRPr lang="cs-CZ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4855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692696"/>
            <a:ext cx="8229600" cy="724942"/>
          </a:xfrm>
        </p:spPr>
        <p:txBody>
          <a:bodyPr>
            <a:no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cs-CZ" sz="6000" b="1" dirty="0">
                <a:solidFill>
                  <a:prstClr val="black"/>
                </a:solidFill>
                <a:ea typeface="+mn-ea"/>
                <a:cs typeface="+mn-cs"/>
              </a:rPr>
              <a:t>Členění: </a:t>
            </a:r>
            <a:br>
              <a:rPr lang="cs-CZ" sz="6000" b="1" dirty="0">
                <a:solidFill>
                  <a:prstClr val="black"/>
                </a:solidFill>
                <a:ea typeface="+mn-ea"/>
                <a:cs typeface="+mn-cs"/>
              </a:rPr>
            </a:b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b="1" dirty="0" smtClean="0"/>
          </a:p>
          <a:p>
            <a:r>
              <a:rPr lang="cs-CZ" sz="7200" b="1" dirty="0" smtClean="0">
                <a:effectLst/>
              </a:rPr>
              <a:t>a) filosofie podnikání: </a:t>
            </a:r>
            <a:endParaRPr lang="cs-CZ" sz="7200" dirty="0" smtClean="0">
              <a:effectLst/>
            </a:endParaRPr>
          </a:p>
          <a:p>
            <a:pPr>
              <a:buFont typeface="Arial"/>
              <a:buChar char="•"/>
            </a:pPr>
            <a:r>
              <a:rPr lang="cs-CZ" sz="7200" dirty="0" smtClean="0">
                <a:effectLst/>
              </a:rPr>
              <a:t>okamžitá ziskovost výrobku, preferováno v minulosti, není nejvýhodnější cestou k popularitě</a:t>
            </a:r>
          </a:p>
          <a:p>
            <a:pPr>
              <a:buFont typeface="Arial"/>
              <a:buChar char="•"/>
            </a:pPr>
            <a:r>
              <a:rPr lang="cs-CZ" sz="7200" dirty="0" smtClean="0">
                <a:effectLst/>
              </a:rPr>
              <a:t>dnes se firmy zabezpečují v podobě zvyšování tržního podílu</a:t>
            </a:r>
          </a:p>
          <a:p>
            <a:pPr>
              <a:buFont typeface="Arial"/>
              <a:buChar char="•"/>
            </a:pPr>
            <a:r>
              <a:rPr lang="cs-CZ" sz="7200" dirty="0" smtClean="0">
                <a:effectLst/>
              </a:rPr>
              <a:t>orientace na snižování nákladu (materiál, čas, aj.)</a:t>
            </a:r>
          </a:p>
          <a:p>
            <a:pPr>
              <a:buFont typeface="Arial"/>
              <a:buChar char="•"/>
            </a:pPr>
            <a:r>
              <a:rPr lang="cs-CZ" sz="7200" dirty="0" smtClean="0">
                <a:effectLst/>
              </a:rPr>
              <a:t>zvýšení produktivity práce, zkracování času (kratší dodací lhůty)</a:t>
            </a:r>
          </a:p>
          <a:p>
            <a:pPr>
              <a:buFont typeface="Arial"/>
              <a:buChar char="•"/>
            </a:pPr>
            <a:r>
              <a:rPr lang="cs-CZ" sz="7200" dirty="0" smtClean="0">
                <a:effectLst/>
              </a:rPr>
              <a:t>objednávací cykly, skladovací cykly</a:t>
            </a:r>
          </a:p>
          <a:p>
            <a:r>
              <a:rPr lang="cs-CZ" sz="7200" b="1" dirty="0" smtClean="0">
                <a:effectLst/>
              </a:rPr>
              <a:t>b) samostatnost a podnikavost:</a:t>
            </a:r>
            <a:endParaRPr lang="cs-CZ" sz="7200" dirty="0" smtClean="0">
              <a:effectLst/>
            </a:endParaRPr>
          </a:p>
          <a:p>
            <a:pPr>
              <a:buFont typeface="Arial"/>
              <a:buChar char="•"/>
            </a:pPr>
            <a:r>
              <a:rPr lang="cs-CZ" sz="7200" dirty="0" smtClean="0">
                <a:effectLst/>
              </a:rPr>
              <a:t>vyšší vzdělanost a kvalifikovanost</a:t>
            </a:r>
          </a:p>
          <a:p>
            <a:pPr>
              <a:buFont typeface="Arial"/>
              <a:buChar char="•"/>
            </a:pPr>
            <a:r>
              <a:rPr lang="cs-CZ" sz="7200" dirty="0" smtClean="0">
                <a:effectLst/>
              </a:rPr>
              <a:t>týmová práce</a:t>
            </a:r>
          </a:p>
          <a:p>
            <a:r>
              <a:rPr lang="cs-CZ" sz="7200" b="1" dirty="0" smtClean="0">
                <a:effectLst/>
              </a:rPr>
              <a:t>c) ústup od hromadné výroby:</a:t>
            </a:r>
            <a:endParaRPr lang="cs-CZ" sz="7200" dirty="0" smtClean="0">
              <a:effectLst/>
            </a:endParaRPr>
          </a:p>
          <a:p>
            <a:r>
              <a:rPr lang="cs-CZ" sz="7200" dirty="0" smtClean="0">
                <a:effectLst/>
              </a:rPr>
              <a:t>- současná tržní realita upřednostňuje zákazníka </a:t>
            </a:r>
            <a:r>
              <a:rPr lang="cs-CZ" sz="7200" dirty="0" smtClean="0">
                <a:effectLst/>
                <a:latin typeface="Symbol, serif"/>
              </a:rPr>
              <a:t></a:t>
            </a:r>
            <a:r>
              <a:rPr lang="cs-CZ" sz="7200" dirty="0" smtClean="0">
                <a:effectLst/>
              </a:rPr>
              <a:t> náročnost výroby, univerzálnost pracovníků aj. </a:t>
            </a:r>
          </a:p>
          <a:p>
            <a:r>
              <a:rPr lang="cs-CZ" sz="7200" b="1" dirty="0" smtClean="0">
                <a:effectLst/>
              </a:rPr>
              <a:t>d) rozvíjení tvořivosti:</a:t>
            </a:r>
            <a:endParaRPr lang="cs-CZ" sz="7200" dirty="0" smtClean="0">
              <a:effectLst/>
            </a:endParaRPr>
          </a:p>
          <a:p>
            <a:pPr>
              <a:buFont typeface="Arial"/>
              <a:buChar char="•"/>
            </a:pPr>
            <a:r>
              <a:rPr lang="cs-CZ" sz="7200" u="sng" dirty="0" smtClean="0">
                <a:effectLst/>
              </a:rPr>
              <a:t>reaktivní</a:t>
            </a:r>
            <a:r>
              <a:rPr lang="cs-CZ" sz="7200" dirty="0" smtClean="0">
                <a:effectLst/>
              </a:rPr>
              <a:t> (okamžité reagování na problém zákazníka)</a:t>
            </a:r>
          </a:p>
          <a:p>
            <a:pPr>
              <a:buFont typeface="Arial"/>
              <a:buChar char="•"/>
            </a:pPr>
            <a:r>
              <a:rPr lang="cs-CZ" sz="7200" u="sng" dirty="0" smtClean="0">
                <a:effectLst/>
              </a:rPr>
              <a:t>inovativní</a:t>
            </a:r>
            <a:r>
              <a:rPr lang="cs-CZ" sz="7200" dirty="0" smtClean="0">
                <a:effectLst/>
              </a:rPr>
              <a:t> (vyžaduje týmovou práce a odborné informace)</a:t>
            </a:r>
          </a:p>
          <a:p>
            <a:r>
              <a:rPr lang="cs-CZ" sz="7200" dirty="0" smtClean="0">
                <a:effectLst/>
              </a:rPr>
              <a:t/>
            </a:r>
            <a:br>
              <a:rPr lang="cs-CZ" sz="7200" dirty="0" smtClean="0">
                <a:effectLst/>
              </a:rPr>
            </a:br>
            <a:endParaRPr lang="cs-CZ" sz="7200" dirty="0" smtClean="0">
              <a:effectLst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14511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4) Management v 21. století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>
              <a:spcBef>
                <a:spcPct val="50000"/>
              </a:spcBef>
              <a:spcAft>
                <a:spcPct val="0"/>
              </a:spcAft>
              <a:buNone/>
            </a:pPr>
            <a:r>
              <a:rPr lang="en-US" sz="2900" b="1" u="sng" kern="0" dirty="0">
                <a:solidFill>
                  <a:srgbClr val="000000"/>
                </a:solidFill>
                <a:latin typeface="Verdana"/>
              </a:rPr>
              <a:t>TQM – Total Quality Management</a:t>
            </a:r>
            <a:endParaRPr lang="cs-CZ" sz="2900" b="1" u="sng" kern="0" dirty="0">
              <a:solidFill>
                <a:srgbClr val="000000"/>
              </a:solidFill>
              <a:latin typeface="Verdana"/>
            </a:endParaRPr>
          </a:p>
          <a:p>
            <a:pPr lvl="0" fontAlgn="base">
              <a:spcBef>
                <a:spcPct val="50000"/>
              </a:spcBef>
              <a:spcAft>
                <a:spcPct val="0"/>
              </a:spcAft>
              <a:buNone/>
            </a:pPr>
            <a:endParaRPr lang="cs-CZ" sz="2000" b="1" u="sng" kern="0" dirty="0">
              <a:solidFill>
                <a:srgbClr val="000000"/>
              </a:solidFill>
              <a:latin typeface="Verdana"/>
            </a:endParaRPr>
          </a:p>
          <a:p>
            <a:pPr lvl="0" fontAlgn="base">
              <a:spcBef>
                <a:spcPct val="50000"/>
              </a:spcBef>
              <a:spcAft>
                <a:spcPct val="0"/>
              </a:spcAft>
              <a:buClr>
                <a:srgbClr val="000000"/>
              </a:buClr>
              <a:buFont typeface="Wingdings" pitchFamily="2" charset="2"/>
              <a:buChar char="§"/>
            </a:pPr>
            <a:r>
              <a:rPr lang="cs-CZ" sz="2200" kern="0" dirty="0" smtClean="0">
                <a:solidFill>
                  <a:srgbClr val="000000"/>
                </a:solidFill>
                <a:latin typeface="Verdana"/>
              </a:rPr>
              <a:t>Vývoj již od </a:t>
            </a:r>
            <a:r>
              <a:rPr lang="cs-CZ" sz="2200" kern="0" dirty="0">
                <a:solidFill>
                  <a:srgbClr val="000000"/>
                </a:solidFill>
                <a:latin typeface="Verdana"/>
              </a:rPr>
              <a:t>80. let 20. stol.</a:t>
            </a:r>
          </a:p>
          <a:p>
            <a:pPr lvl="0" fontAlgn="base">
              <a:spcBef>
                <a:spcPct val="50000"/>
              </a:spcBef>
              <a:spcAft>
                <a:spcPct val="0"/>
              </a:spcAft>
              <a:buClr>
                <a:srgbClr val="000000"/>
              </a:buClr>
              <a:buFont typeface="Wingdings" pitchFamily="2" charset="2"/>
              <a:buChar char="§"/>
            </a:pPr>
            <a:r>
              <a:rPr lang="cs-CZ" sz="2200" kern="0" dirty="0">
                <a:solidFill>
                  <a:srgbClr val="000000"/>
                </a:solidFill>
                <a:latin typeface="Verdana"/>
              </a:rPr>
              <a:t>Přístupy komplexního (úplného) řízení jakosti</a:t>
            </a:r>
          </a:p>
          <a:p>
            <a:pPr lvl="0" fontAlgn="base">
              <a:spcBef>
                <a:spcPct val="50000"/>
              </a:spcBef>
              <a:spcAft>
                <a:spcPct val="0"/>
              </a:spcAft>
              <a:buClr>
                <a:srgbClr val="000000"/>
              </a:buClr>
              <a:buFont typeface="Wingdings" pitchFamily="2" charset="2"/>
              <a:buChar char="§"/>
            </a:pPr>
            <a:r>
              <a:rPr lang="cs-CZ" sz="2200" kern="0" dirty="0">
                <a:solidFill>
                  <a:srgbClr val="000000"/>
                </a:solidFill>
                <a:latin typeface="Verdana"/>
              </a:rPr>
              <a:t>ISO certifikáty</a:t>
            </a:r>
          </a:p>
          <a:p>
            <a:pPr lvl="0" fontAlgn="base">
              <a:spcBef>
                <a:spcPct val="50000"/>
              </a:spcBef>
              <a:spcAft>
                <a:spcPct val="0"/>
              </a:spcAft>
              <a:buClr>
                <a:srgbClr val="000000"/>
              </a:buClr>
              <a:buFont typeface="Wingdings" pitchFamily="2" charset="2"/>
              <a:buChar char="§"/>
            </a:pPr>
            <a:r>
              <a:rPr lang="cs-CZ" sz="2200" kern="0" dirty="0">
                <a:solidFill>
                  <a:srgbClr val="000000"/>
                </a:solidFill>
                <a:latin typeface="Verdana"/>
              </a:rPr>
              <a:t>Kontrola kvality nejen na výstupu, ale i na vstupu</a:t>
            </a:r>
          </a:p>
          <a:p>
            <a:pPr lvl="0" fontAlgn="base">
              <a:spcBef>
                <a:spcPct val="50000"/>
              </a:spcBef>
              <a:spcAft>
                <a:spcPct val="0"/>
              </a:spcAft>
              <a:buClr>
                <a:srgbClr val="000000"/>
              </a:buClr>
              <a:buFont typeface="Wingdings" pitchFamily="2" charset="2"/>
              <a:buChar char="§"/>
            </a:pPr>
            <a:endParaRPr lang="cs-CZ" sz="2200" kern="0" dirty="0">
              <a:solidFill>
                <a:srgbClr val="000000"/>
              </a:solidFill>
              <a:latin typeface="Verdana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241964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fontAlgn="base">
              <a:lnSpc>
                <a:spcPct val="90000"/>
              </a:lnSpc>
              <a:spcBef>
                <a:spcPct val="40000"/>
              </a:spcBef>
              <a:spcAft>
                <a:spcPct val="0"/>
              </a:spcAft>
            </a:pPr>
            <a:r>
              <a:rPr lang="en-US" sz="2900" b="1" u="sng" kern="0" dirty="0">
                <a:solidFill>
                  <a:srgbClr val="000000"/>
                </a:solidFill>
                <a:latin typeface="Verdana"/>
                <a:ea typeface="+mn-ea"/>
                <a:cs typeface="+mn-cs"/>
              </a:rPr>
              <a:t>Reengineering</a:t>
            </a:r>
            <a:r>
              <a:rPr lang="en-US" sz="3200" b="1" u="sng" kern="0" dirty="0">
                <a:solidFill>
                  <a:srgbClr val="000000"/>
                </a:solidFill>
                <a:latin typeface="Verdana"/>
                <a:ea typeface="+mn-ea"/>
                <a:cs typeface="+mn-cs"/>
              </a:rPr>
              <a:t> </a:t>
            </a:r>
            <a:r>
              <a:rPr lang="cs-CZ" sz="2400" b="1" kern="0" dirty="0">
                <a:solidFill>
                  <a:srgbClr val="000000"/>
                </a:solidFill>
                <a:latin typeface="Verdana"/>
                <a:ea typeface="+mn-ea"/>
                <a:cs typeface="+mn-cs"/>
              </a:rPr>
              <a:t>– </a:t>
            </a:r>
            <a:r>
              <a:rPr lang="cs-CZ" sz="1600" b="1" kern="0" dirty="0">
                <a:solidFill>
                  <a:srgbClr val="000000"/>
                </a:solidFill>
                <a:latin typeface="Verdana"/>
                <a:ea typeface="+mn-ea"/>
                <a:cs typeface="+mn-cs"/>
              </a:rPr>
              <a:t>cílem</a:t>
            </a:r>
            <a:r>
              <a:rPr lang="cs-CZ" sz="2400" b="1" kern="0" dirty="0">
                <a:solidFill>
                  <a:srgbClr val="000000"/>
                </a:solidFill>
                <a:latin typeface="Verdana"/>
                <a:ea typeface="+mn-ea"/>
                <a:cs typeface="+mn-cs"/>
              </a:rPr>
              <a:t> </a:t>
            </a:r>
            <a:r>
              <a:rPr lang="cs-CZ" sz="1600" b="1" kern="0" dirty="0" err="1">
                <a:solidFill>
                  <a:srgbClr val="000000"/>
                </a:solidFill>
                <a:latin typeface="Verdana"/>
                <a:ea typeface="+mn-ea"/>
                <a:cs typeface="+mn-cs"/>
              </a:rPr>
              <a:t>reengineeringu</a:t>
            </a:r>
            <a:r>
              <a:rPr lang="cs-CZ" sz="1600" b="1" kern="0" dirty="0">
                <a:solidFill>
                  <a:srgbClr val="000000"/>
                </a:solidFill>
                <a:latin typeface="Verdana"/>
                <a:ea typeface="+mn-ea"/>
                <a:cs typeface="+mn-cs"/>
              </a:rPr>
              <a:t> je být lepší</a:t>
            </a:r>
            <a:r>
              <a:rPr lang="en-US" sz="1600" b="1" u="sng" kern="0" dirty="0">
                <a:solidFill>
                  <a:srgbClr val="000000"/>
                </a:solidFill>
                <a:latin typeface="Verdana"/>
                <a:ea typeface="+mn-ea"/>
                <a:cs typeface="+mn-cs"/>
              </a:rPr>
              <a:t/>
            </a:r>
            <a:br>
              <a:rPr lang="en-US" sz="1600" b="1" u="sng" kern="0" dirty="0">
                <a:solidFill>
                  <a:srgbClr val="000000"/>
                </a:solidFill>
                <a:latin typeface="Verdana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179388" lvl="1" indent="0" fontAlgn="base">
              <a:lnSpc>
                <a:spcPct val="90000"/>
              </a:lnSpc>
              <a:spcBef>
                <a:spcPct val="40000"/>
              </a:spcBef>
              <a:spcAft>
                <a:spcPct val="0"/>
              </a:spcAft>
              <a:buClr>
                <a:srgbClr val="000000"/>
              </a:buClr>
              <a:buNone/>
            </a:pPr>
            <a:r>
              <a:rPr lang="cs-CZ" sz="2200" kern="0" dirty="0" smtClean="0">
                <a:solidFill>
                  <a:srgbClr val="000000"/>
                </a:solidFill>
                <a:latin typeface="Verdana"/>
              </a:rPr>
              <a:t>zásadní </a:t>
            </a:r>
            <a:r>
              <a:rPr lang="cs-CZ" sz="2200" kern="0" dirty="0">
                <a:solidFill>
                  <a:srgbClr val="000000"/>
                </a:solidFill>
                <a:latin typeface="Verdana"/>
              </a:rPr>
              <a:t>a radikální přestavba (</a:t>
            </a:r>
            <a:r>
              <a:rPr lang="en-US" sz="2200" kern="0" dirty="0">
                <a:solidFill>
                  <a:srgbClr val="000000"/>
                </a:solidFill>
                <a:latin typeface="Verdana"/>
              </a:rPr>
              <a:t>redesign</a:t>
            </a:r>
            <a:r>
              <a:rPr lang="cs-CZ" sz="2200" kern="0" dirty="0">
                <a:solidFill>
                  <a:srgbClr val="000000"/>
                </a:solidFill>
                <a:latin typeface="Verdana"/>
              </a:rPr>
              <a:t>) podnikových procesů za účelem skokového zdokonalení výkonnosti v prostředí společnosti znalostí se zaměřením na procesy (procesní přístup)</a:t>
            </a:r>
          </a:p>
          <a:p>
            <a:pPr marL="587375" lvl="2" indent="-225425" fontAlgn="base">
              <a:lnSpc>
                <a:spcPct val="80000"/>
              </a:lnSpc>
              <a:spcBef>
                <a:spcPct val="40000"/>
              </a:spcBef>
              <a:spcAft>
                <a:spcPct val="0"/>
              </a:spcAft>
              <a:buClr>
                <a:srgbClr val="000000"/>
              </a:buClr>
              <a:buFont typeface="Wingdings" pitchFamily="2" charset="2"/>
              <a:buChar char="§"/>
            </a:pPr>
            <a:r>
              <a:rPr lang="cs-CZ" sz="2200" kern="0" dirty="0">
                <a:solidFill>
                  <a:srgbClr val="000000"/>
                </a:solidFill>
                <a:latin typeface="Verdana"/>
              </a:rPr>
              <a:t>zlepšení kvality</a:t>
            </a:r>
          </a:p>
          <a:p>
            <a:pPr marL="587375" lvl="2" indent="-225425" fontAlgn="base">
              <a:lnSpc>
                <a:spcPct val="80000"/>
              </a:lnSpc>
              <a:spcBef>
                <a:spcPct val="40000"/>
              </a:spcBef>
              <a:spcAft>
                <a:spcPct val="0"/>
              </a:spcAft>
              <a:buClr>
                <a:srgbClr val="000000"/>
              </a:buClr>
              <a:buFont typeface="Wingdings" pitchFamily="2" charset="2"/>
              <a:buChar char="§"/>
            </a:pPr>
            <a:r>
              <a:rPr lang="cs-CZ" sz="2200" kern="0" dirty="0">
                <a:solidFill>
                  <a:srgbClr val="000000"/>
                </a:solidFill>
                <a:latin typeface="Verdana"/>
              </a:rPr>
              <a:t>zkrácení výrobních časů</a:t>
            </a:r>
          </a:p>
          <a:p>
            <a:pPr marL="587375" lvl="2" indent="-225425" fontAlgn="base">
              <a:lnSpc>
                <a:spcPct val="80000"/>
              </a:lnSpc>
              <a:spcBef>
                <a:spcPct val="40000"/>
              </a:spcBef>
              <a:spcAft>
                <a:spcPct val="0"/>
              </a:spcAft>
              <a:buClr>
                <a:srgbClr val="000000"/>
              </a:buClr>
              <a:buFont typeface="Wingdings" pitchFamily="2" charset="2"/>
              <a:buChar char="§"/>
            </a:pPr>
            <a:r>
              <a:rPr lang="cs-CZ" sz="2200" kern="0" dirty="0">
                <a:solidFill>
                  <a:srgbClr val="000000"/>
                </a:solidFill>
                <a:latin typeface="Verdana"/>
              </a:rPr>
              <a:t>snížení nákladů, zvýšení produktivity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65148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200" b="1" u="sng" kern="0" dirty="0">
                <a:solidFill>
                  <a:srgbClr val="000000"/>
                </a:solidFill>
                <a:latin typeface="Tahoma"/>
              </a:rPr>
              <a:t>Learning Organization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i="1" dirty="0" smtClean="0"/>
              <a:t>Organizace, kde se lidé neustále rozvíjejí, má tyto znaky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r>
              <a:rPr lang="cs-CZ" dirty="0" smtClean="0"/>
              <a:t>- Osobní mistrovství (umění zvládnout nové problémy)</a:t>
            </a:r>
          </a:p>
          <a:p>
            <a:pPr>
              <a:buFontTx/>
              <a:buChar char="-"/>
            </a:pPr>
            <a:r>
              <a:rPr lang="cs-CZ" dirty="0" smtClean="0"/>
              <a:t>Tvůrčí myšlení</a:t>
            </a:r>
          </a:p>
          <a:p>
            <a:pPr>
              <a:buFontTx/>
              <a:buChar char="-"/>
            </a:pPr>
            <a:r>
              <a:rPr lang="cs-CZ" dirty="0" smtClean="0"/>
              <a:t>Umění vytvářet společné vize</a:t>
            </a:r>
          </a:p>
          <a:p>
            <a:pPr>
              <a:buFontTx/>
              <a:buChar char="-"/>
            </a:pPr>
            <a:r>
              <a:rPr lang="cs-CZ" dirty="0" smtClean="0"/>
              <a:t>Týmové učení – schopnost učit se od druhého</a:t>
            </a:r>
          </a:p>
          <a:p>
            <a:pPr>
              <a:buFontTx/>
              <a:buChar char="-"/>
            </a:pPr>
            <a:r>
              <a:rPr lang="cs-CZ" dirty="0" smtClean="0"/>
              <a:t>Systémové myšlení – synergie, společná radost z práce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8583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Další vývoj managementu: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Ukazují se tyto trendy: </a:t>
            </a:r>
          </a:p>
          <a:p>
            <a:pPr>
              <a:buFontTx/>
              <a:buChar char="-"/>
            </a:pPr>
            <a:r>
              <a:rPr lang="cs-CZ" dirty="0" smtClean="0"/>
              <a:t>Postupující globalizace klade nároky na univerzálnost </a:t>
            </a:r>
            <a:r>
              <a:rPr lang="cs-CZ" dirty="0" err="1" smtClean="0"/>
              <a:t>managerů</a:t>
            </a:r>
            <a:endParaRPr lang="cs-CZ" dirty="0" smtClean="0"/>
          </a:p>
          <a:p>
            <a:pPr>
              <a:buFontTx/>
              <a:buChar char="-"/>
            </a:pPr>
            <a:r>
              <a:rPr lang="cs-CZ" dirty="0" smtClean="0"/>
              <a:t>Umění předpovídat trendy, krize a úspěšně jim předcházet</a:t>
            </a:r>
          </a:p>
          <a:p>
            <a:pPr>
              <a:buFontTx/>
              <a:buChar char="-"/>
            </a:pPr>
            <a:r>
              <a:rPr lang="cs-CZ" dirty="0" smtClean="0"/>
              <a:t>Flexibilita a nezlomnost podnikatelského ducha a optimismu</a:t>
            </a:r>
          </a:p>
          <a:p>
            <a:pPr>
              <a:buFontTx/>
              <a:buChar char="-"/>
            </a:pPr>
            <a:r>
              <a:rPr lang="cs-CZ" dirty="0" smtClean="0"/>
              <a:t>Větší </a:t>
            </a:r>
            <a:r>
              <a:rPr lang="cs-CZ" dirty="0" smtClean="0"/>
              <a:t>přiblížení </a:t>
            </a:r>
            <a:r>
              <a:rPr lang="cs-CZ" dirty="0" smtClean="0"/>
              <a:t>zákazníkům</a:t>
            </a:r>
          </a:p>
          <a:p>
            <a:pPr>
              <a:buFontTx/>
              <a:buChar char="-"/>
            </a:pPr>
            <a:r>
              <a:rPr lang="cs-CZ" dirty="0" smtClean="0"/>
              <a:t>Modernost v propojení s tradičními hodnotami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25623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cfecdcfd16b54584d740a185f1a1d85f278a209d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143</TotalTime>
  <Words>792</Words>
  <Application>Microsoft Office PowerPoint</Application>
  <PresentationFormat>Předvádění na obrazovce (4:3)</PresentationFormat>
  <Paragraphs>128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Default Design</vt:lpstr>
      <vt:lpstr>Prezentace aplikace PowerPoint</vt:lpstr>
      <vt:lpstr>Historie managementu</vt:lpstr>
      <vt:lpstr>Fáze:  </vt:lpstr>
      <vt:lpstr>1) Klasický management</vt:lpstr>
      <vt:lpstr>Představitelé: </vt:lpstr>
      <vt:lpstr>H. Ford: </vt:lpstr>
      <vt:lpstr>Max Weber:</vt:lpstr>
      <vt:lpstr>Tomáš Baťa:  </vt:lpstr>
      <vt:lpstr>Členění:</vt:lpstr>
      <vt:lpstr>2) Management 40.-70.let </vt:lpstr>
      <vt:lpstr>3) Období managementu 80. léta – konec 20. století </vt:lpstr>
      <vt:lpstr>Členění:  </vt:lpstr>
      <vt:lpstr>4) Management v 21. století</vt:lpstr>
      <vt:lpstr>Reengineering – cílem reengineeringu je být lepší </vt:lpstr>
      <vt:lpstr>Learning Organization</vt:lpstr>
      <vt:lpstr>Další vývoj managementu: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Historie managementu</dc:title>
  <dc:creator>vlada</dc:creator>
  <cp:lastModifiedBy>user</cp:lastModifiedBy>
  <cp:revision>25</cp:revision>
  <dcterms:created xsi:type="dcterms:W3CDTF">2013-01-16T21:33:31Z</dcterms:created>
  <dcterms:modified xsi:type="dcterms:W3CDTF">2014-03-09T09:33:50Z</dcterms:modified>
</cp:coreProperties>
</file>