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65" r:id="rId4"/>
    <p:sldId id="256" r:id="rId5"/>
    <p:sldId id="262" r:id="rId6"/>
    <p:sldId id="261" r:id="rId7"/>
    <p:sldId id="257" r:id="rId8"/>
    <p:sldId id="258" r:id="rId9"/>
    <p:sldId id="259" r:id="rId10"/>
    <p:sldId id="260" r:id="rId11"/>
    <p:sldId id="263" r:id="rId12"/>
  </p:sldIdLst>
  <p:sldSz cx="9144000" cy="6858000" type="screen4x3"/>
  <p:notesSz cx="6858000" cy="9144000"/>
  <p:custDataLst>
    <p:tags r:id="rId13"/>
  </p:custDataLst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37" autoAdjust="0"/>
  </p:normalViewPr>
  <p:slideViewPr>
    <p:cSldViewPr>
      <p:cViewPr varScale="1">
        <p:scale>
          <a:sx n="103" d="100"/>
          <a:sy n="103" d="100"/>
        </p:scale>
        <p:origin x="-2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gs" Target="tags/tag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2635D-3F90-48C5-96AB-EFDE6B7DEB31}" type="datetimeFigureOut">
              <a:rPr lang="cs-CZ"/>
              <a:pPr>
                <a:defRPr/>
              </a:pPr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FB530-1E71-4478-B7AD-8162C69ED2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9172F-7595-4704-8099-CAE3C8612EA9}" type="datetimeFigureOut">
              <a:rPr lang="cs-CZ"/>
              <a:pPr>
                <a:defRPr/>
              </a:pPr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E59BE-BA9C-4C61-A572-73E080F362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65038-D138-4D59-887B-B244BBB1C0CC}" type="datetimeFigureOut">
              <a:rPr lang="cs-CZ"/>
              <a:pPr>
                <a:defRPr/>
              </a:pPr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40BE6-73DA-4CFF-9971-F9F7C76EBD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A3E1D-4108-4DA6-9684-6D71201C6EA7}" type="datetimeFigureOut">
              <a:rPr lang="cs-CZ"/>
              <a:pPr>
                <a:defRPr/>
              </a:pPr>
              <a:t>9.3.2014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43E67-791C-4CCD-B419-E431ED62CE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A5DB3-9815-492D-B4F1-A66A65B77D65}" type="datetimeFigureOut">
              <a:rPr lang="cs-CZ"/>
              <a:pPr>
                <a:defRPr/>
              </a:pPr>
              <a:t>9.3.2014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A370F-BEB8-4602-A72C-64641DB0D5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58EE2D-50FB-4196-BFAD-751CF7425BE1}" type="datetimeFigureOut">
              <a:rPr lang="cs-CZ"/>
              <a:pPr>
                <a:defRPr/>
              </a:pPr>
              <a:t>9.3.2014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89657-49F4-452C-B4C6-9005779D03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B4928-9301-4962-8053-26A8FC2CD08A}" type="datetimeFigureOut">
              <a:rPr lang="cs-CZ"/>
              <a:pPr>
                <a:defRPr/>
              </a:pPr>
              <a:t>9.3.2014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62586-8538-4647-BD63-1C1B6B61FE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6B3F1-7C98-4491-A860-4673FAE170FE}" type="datetimeFigureOut">
              <a:rPr lang="cs-CZ"/>
              <a:pPr>
                <a:defRPr/>
              </a:pPr>
              <a:t>9.3.2014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E67DA-75AC-44E0-B3BD-1A532576F9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6F248-278D-43BF-918C-456E5C4A56C5}" type="datetimeFigureOut">
              <a:rPr lang="cs-CZ"/>
              <a:pPr>
                <a:defRPr/>
              </a:pPr>
              <a:t>9.3.2014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CB3CC-3D3A-4499-9412-3C15F38FE7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1DD0D-745B-4507-9653-12807D5EDF39}" type="datetimeFigureOut">
              <a:rPr lang="cs-CZ"/>
              <a:pPr>
                <a:defRPr/>
              </a:pPr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DB3FB-C3E1-4DAC-965A-E4A4889E01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FFC04-841A-44D1-9D66-95F531BBDB08}" type="datetimeFigureOut">
              <a:rPr lang="cs-CZ"/>
              <a:pPr>
                <a:defRPr/>
              </a:pPr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92030-7EFC-497C-9CB9-0F945073A5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9B42B560-A311-419B-9339-CF9F5376BE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2165807-8CD1-4FBD-8DC3-964601D71F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A61EAD8-E694-45AD-9242-CD4F3AC488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492EB36-8F88-46D7-B43A-64E7E547E6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513C6DBE-BD8A-44C6-B9C0-08F69C7CC7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9E979805-C113-4960-9E2C-87FBF2E9BA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9CC6F4F2-B605-4E32-AB1D-34A3CE8F3B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9E70F279-8480-434F-B4CD-8133D5AA54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1A8150-E559-4651-8E17-A0C0CC1C5D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72644C6-0291-46E6-88EA-91F99F8AA7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A68BC83-FD0D-4CAC-B602-F89A3DC43D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AE9F3A2-82FA-4661-89B7-7A289A60387E}" type="datetimeFigureOut">
              <a:rPr lang="cs-CZ"/>
              <a:pPr>
                <a:defRPr/>
              </a:pPr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3A5969-14D7-4409-B04E-CD5D69C0A3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  <p:sldLayoutId id="2147483851" r:id="rId4"/>
    <p:sldLayoutId id="2147483852" r:id="rId5"/>
    <p:sldLayoutId id="2147483853" r:id="rId6"/>
    <p:sldLayoutId id="2147483854" r:id="rId7"/>
    <p:sldLayoutId id="2147483855" r:id="rId8"/>
    <p:sldLayoutId id="2147483856" r:id="rId9"/>
    <p:sldLayoutId id="2147483857" r:id="rId10"/>
    <p:sldLayoutId id="2147483858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Times New Roman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Times New Roman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Times New Roman"/>
              </a:defRPr>
            </a:lvl1pPr>
          </a:lstStyle>
          <a:p>
            <a:pPr>
              <a:defRPr/>
            </a:pPr>
            <a:fld id="{3D1D134C-E4E9-41FD-BE1B-C7C077F950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684213" y="2060575"/>
            <a:ext cx="7772400" cy="411480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cs-CZ" altLang="cs-CZ" smtClean="0"/>
              <a:t>   </a:t>
            </a:r>
            <a:r>
              <a:rPr lang="cs-CZ" altLang="cs-CZ" sz="2000" smtClean="0"/>
              <a:t>Číslo projektu:		CZ.1.07/1.5.00/34.0673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Název školy:		SOU a ZŠ Planá, Kostelní 129, Planá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Vzdělávací oblast: 	Ekonomie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Předmět:		Inovace výuky prostřednictvím ICT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Tematický okruh: 	Ekonomické předměty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Název materiálu: 	Financování podnikání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Číslo materiálu:	VY_32_Inovace výuky_6.C_EP_19/20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Autor:  		Ing. Vladimír Kasík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Datum tvorby:   	01. 01. 2013</a:t>
            </a:r>
          </a:p>
          <a:p>
            <a:pPr marL="0" indent="0" eaLnBrk="1" hangingPunct="1">
              <a:buFontTx/>
              <a:buNone/>
            </a:pPr>
            <a:endParaRPr lang="cs-CZ" altLang="cs-CZ" sz="2000" smtClean="0"/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		Všechny neocitované myšlenky patří autorovi.</a:t>
            </a: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218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Anotace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altLang="cs-CZ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Financován podnikání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altLang="cs-CZ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Materiál ukazuje na hlavní zdroje při financování podnikání v sektoru živností a obchodních společností.    </a:t>
            </a:r>
          </a:p>
          <a:p>
            <a:endParaRPr lang="cs-CZ" altLang="cs-CZ" smtClean="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ctrTitle"/>
          </p:nvPr>
        </p:nvSpPr>
        <p:spPr>
          <a:xfrm>
            <a:off x="684213" y="1817688"/>
            <a:ext cx="7772400" cy="1179512"/>
          </a:xfrm>
        </p:spPr>
        <p:txBody>
          <a:bodyPr/>
          <a:lstStyle/>
          <a:p>
            <a:pPr eaLnBrk="1" hangingPunct="1"/>
            <a:r>
              <a:rPr lang="cs-CZ" altLang="cs-CZ" smtClean="0"/>
              <a:t>Financování podnikání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213100"/>
            <a:ext cx="6400800" cy="3455988"/>
          </a:xfrm>
        </p:spPr>
        <p:txBody>
          <a:bodyPr rtlCol="0">
            <a:normAutofit fontScale="92500" lnSpcReduction="20000"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- Financování  slouží k zabezpečení 	podnikatelské pozice a rozvoje 	vlastního podniku.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- Je to důležitá činnost podniku a 	souvisí s uměním správně 	investovat. 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- Zahrnuje tvorbu, rozdělování a změnu 	skladby finančních zdrojů.  </a:t>
            </a:r>
          </a:p>
        </p:txBody>
      </p:sp>
      <p:pic>
        <p:nvPicPr>
          <p:cNvPr id="16388" name="Picture 5" descr="C:\Users\user\AppData\Local\Microsoft\Windows\Temporary Internet Files\Content.IE5\1KD4P4G4\MP90038265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6913" y="260350"/>
            <a:ext cx="2670175" cy="190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Podstata financování a finančního řízení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Je to neustálé udržování a usměrňování co nejvýhodnější struktury kapitálu a majetku. Jeho úspěšnost je v tom, jak dokážeme uvést do souladu tyto základní okolnosti.</a:t>
            </a:r>
            <a:br>
              <a:rPr lang="cs-CZ" altLang="cs-CZ" smtClean="0"/>
            </a:br>
            <a:r>
              <a:rPr lang="cs-CZ" altLang="cs-CZ" smtClean="0"/>
              <a:t>- každý investor preferuje více peněz než méně</a:t>
            </a:r>
            <a:br>
              <a:rPr lang="cs-CZ" altLang="cs-CZ" smtClean="0"/>
            </a:br>
            <a:r>
              <a:rPr lang="cs-CZ" altLang="cs-CZ" smtClean="0"/>
              <a:t>- každý investor preferuje méně rizika než více</a:t>
            </a:r>
            <a:br>
              <a:rPr lang="cs-CZ" altLang="cs-CZ" smtClean="0"/>
            </a:br>
            <a:r>
              <a:rPr lang="cs-CZ" altLang="cs-CZ" smtClean="0"/>
              <a:t>- každý investor preferuje stejné množství 	peněz dnes spíše než zítra</a:t>
            </a:r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Trochu podnikatelské teorie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peníze slouží pro provoz, obnovu a rozvoj. Rozvojové záměry podniku nelze však vždy uskutečnit z vlastních nebo získaných prostředků – a je tedy nutné obstarat cizí kapitál. Při </a:t>
            </a:r>
            <a:r>
              <a:rPr lang="cs-CZ" dirty="0" err="1" smtClean="0"/>
              <a:t>financo</a:t>
            </a:r>
            <a:r>
              <a:rPr lang="cs-CZ" dirty="0" smtClean="0"/>
              <a:t>-vání a finančním řízení podniku řešíme tyto problémy: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- do čeho má podnik investovat</a:t>
            </a:r>
            <a:br>
              <a:rPr lang="cs-CZ" dirty="0" smtClean="0"/>
            </a:br>
            <a:r>
              <a:rPr lang="cs-CZ" dirty="0" smtClean="0"/>
              <a:t>- z čeho má podnik investovat</a:t>
            </a:r>
            <a:br>
              <a:rPr lang="cs-CZ" dirty="0" smtClean="0"/>
            </a:br>
            <a:r>
              <a:rPr lang="cs-CZ" dirty="0" smtClean="0"/>
              <a:t>- kolik ze získaných prostředků nechá v podniku 	na jeho další provoz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Co musíme tedy vědět: </a:t>
            </a: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Kolik potřebujeme kapitálu na realizaci podnikatelského záměru a jaká bude jeho výnosnost</a:t>
            </a:r>
          </a:p>
          <a:p>
            <a:pPr eaLnBrk="1" hangingPunct="1"/>
            <a:r>
              <a:rPr lang="cs-CZ" altLang="cs-CZ" smtClean="0"/>
              <a:t>Velikost vlastního kapitálu a jak ho nejlépe umístit (abychom si nepůjčili příliš)</a:t>
            </a:r>
          </a:p>
          <a:p>
            <a:pPr eaLnBrk="1" hangingPunct="1"/>
            <a:r>
              <a:rPr lang="cs-CZ" altLang="cs-CZ" smtClean="0"/>
              <a:t>Kolik potřebujeme cizího kapitálu a kde ho získáme</a:t>
            </a:r>
          </a:p>
          <a:p>
            <a:pPr eaLnBrk="1" hangingPunct="1"/>
            <a:r>
              <a:rPr lang="cs-CZ" altLang="cs-CZ" smtClean="0"/>
              <a:t>Jak vysoké musí být další rezervy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9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Finanční zdroje dělíme na: </a:t>
            </a:r>
            <a:br>
              <a:rPr lang="cs-CZ" dirty="0" smtClean="0"/>
            </a:br>
            <a:r>
              <a:rPr lang="cs-CZ" dirty="0" smtClean="0"/>
              <a:t>a) vlastní</a:t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2048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938"/>
            <a:ext cx="8229600" cy="3705225"/>
          </a:xfrm>
        </p:spPr>
        <p:txBody>
          <a:bodyPr/>
          <a:lstStyle/>
          <a:p>
            <a:pPr eaLnBrk="1" hangingPunct="1"/>
            <a:r>
              <a:rPr lang="cs-CZ" altLang="cs-CZ" smtClean="0"/>
              <a:t>Vlastní zdroje: </a:t>
            </a:r>
          </a:p>
          <a:p>
            <a:pPr eaLnBrk="1" hangingPunct="1"/>
            <a:r>
              <a:rPr lang="cs-CZ" altLang="cs-CZ" smtClean="0"/>
              <a:t>- využití počátečního vkladu podnikatele</a:t>
            </a:r>
          </a:p>
          <a:p>
            <a:pPr eaLnBrk="1" hangingPunct="1"/>
            <a:r>
              <a:rPr lang="cs-CZ" altLang="cs-CZ" smtClean="0"/>
              <a:t>- financování pomocí kapitálových vkladů (při s.r.o. , a.s. nebo družstevních vkladů)</a:t>
            </a:r>
          </a:p>
          <a:p>
            <a:pPr eaLnBrk="1" hangingPunct="1"/>
            <a:r>
              <a:rPr lang="cs-CZ" altLang="cs-CZ" smtClean="0"/>
              <a:t>(- také ze zisku po zdanění a odpisech, ale obojí na počátku podnikání nemáme)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b) cizí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Cizí zdroje: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Bankovní úvěry (nepůjčí-li rodina nebo známí)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- s ručením – úvěr je podložen zástavou hodnoty 	nazývané ručení nebo jistinou</a:t>
            </a:r>
            <a:br>
              <a:rPr lang="cs-CZ" dirty="0" smtClean="0"/>
            </a:br>
            <a:r>
              <a:rPr lang="cs-CZ" dirty="0" smtClean="0"/>
              <a:t>	- zástavou může být jiný podnikatelský 	objekt, 	movitý majetek, nemovitý majetek (budovy, 	pozemky),</a:t>
            </a:r>
            <a:br>
              <a:rPr lang="cs-CZ" dirty="0" smtClean="0"/>
            </a:br>
            <a:r>
              <a:rPr lang="cs-CZ" dirty="0" smtClean="0"/>
              <a:t>  	(další možností je úvěr bez ručení- banka 	nepožaduje 	zástavu, spoléhá na dobré jméno a 	bonitu klienta – 	to ale na začátku podnikání 	nejde, protože žádné 	jméno nemáme)</a:t>
            </a:r>
            <a:br>
              <a:rPr lang="cs-CZ" dirty="0" smtClean="0"/>
            </a:b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Základní faktory financování podniku</a:t>
            </a:r>
          </a:p>
        </p:txBody>
      </p:sp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1) faktor KVANTITY : dáváme přednost těm řešením, které nám v daném období slibují více finančních zdrojů</a:t>
            </a:r>
            <a:br>
              <a:rPr lang="cs-CZ" altLang="cs-CZ" smtClean="0"/>
            </a:br>
            <a:r>
              <a:rPr lang="cs-CZ" altLang="cs-CZ" smtClean="0"/>
              <a:t>2) faktor RIZIKA : zvažujeme velikost očekávaných zdrojů s ohledem na bezpečnost jejich získání</a:t>
            </a:r>
            <a:br>
              <a:rPr lang="cs-CZ" altLang="cs-CZ" smtClean="0"/>
            </a:br>
            <a:r>
              <a:rPr lang="cs-CZ" altLang="cs-CZ" smtClean="0"/>
              <a:t>3) faktor ČASU : přihlížíme nejen k velikosti předpokládaných finančních zdrojů, ale i k jejich rozložení v čase</a:t>
            </a:r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Závěr: úlohy finančního řízení podniku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1. </a:t>
            </a:r>
            <a:r>
              <a:rPr lang="cs-CZ" b="1" i="1" dirty="0" smtClean="0"/>
              <a:t>získávat kapitál.</a:t>
            </a:r>
            <a:br>
              <a:rPr lang="cs-CZ" b="1" i="1" dirty="0" smtClean="0"/>
            </a:br>
            <a:endParaRPr lang="cs-CZ" b="1" i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2. </a:t>
            </a:r>
            <a:r>
              <a:rPr lang="cs-CZ" b="1" i="1" dirty="0" smtClean="0"/>
              <a:t>rozhodovat o jeho umístění</a:t>
            </a:r>
            <a:r>
              <a:rPr lang="cs-CZ" dirty="0" smtClean="0"/>
              <a:t> (tj. o rozdělení zisku).</a:t>
            </a:r>
            <a:br>
              <a:rPr lang="cs-CZ" dirty="0" smtClean="0"/>
            </a:b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3. </a:t>
            </a:r>
            <a:r>
              <a:rPr lang="cs-CZ" b="1" i="1" dirty="0" smtClean="0"/>
              <a:t>řídit finanční stránku podnikových činností</a:t>
            </a:r>
            <a:r>
              <a:rPr lang="cs-CZ" dirty="0" smtClean="0"/>
              <a:t> (předpovídat, plánovat, analyzovat, zjišťovat, kontrolovat).</a:t>
            </a:r>
            <a:br>
              <a:rPr lang="cs-CZ" dirty="0" smtClean="0"/>
            </a:b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Cíl:</a:t>
            </a:r>
            <a:r>
              <a:rPr lang="cs-CZ" dirty="0" smtClean="0"/>
              <a:t> </a:t>
            </a:r>
            <a:r>
              <a:rPr lang="cs-CZ" b="1" i="1" dirty="0" smtClean="0"/>
              <a:t>zvyšování finančních zdrojů </a:t>
            </a:r>
            <a:r>
              <a:rPr lang="cs-CZ" dirty="0" smtClean="0"/>
              <a:t>( › vliv na hospodaření › vliv na tržní hodnotu  a stabilitu firmy).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Obrázky – kliparty </a:t>
            </a:r>
            <a:r>
              <a:rPr lang="cs-CZ" dirty="0" smtClean="0"/>
              <a:t>Microsoft – www.office.</a:t>
            </a:r>
            <a:r>
              <a:rPr lang="cs-CZ" smtClean="0"/>
              <a:t>microsoft.com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8cbc21be78bf514cf78fff285442dbaa11a"/>
</p:tagLst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252</Words>
  <Application>Microsoft Office PowerPoint</Application>
  <PresentationFormat>Předvádění na obrazovce (4:3)</PresentationFormat>
  <Paragraphs>49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Motiv sady Office</vt:lpstr>
      <vt:lpstr>Default Design</vt:lpstr>
      <vt:lpstr>Snímek 1</vt:lpstr>
      <vt:lpstr>Anotace</vt:lpstr>
      <vt:lpstr>Financování podnikání </vt:lpstr>
      <vt:lpstr>Podstata financování a finančního řízení</vt:lpstr>
      <vt:lpstr>Trochu podnikatelské teorie</vt:lpstr>
      <vt:lpstr>Co musíme tedy vědět: </vt:lpstr>
      <vt:lpstr>Finanční zdroje dělíme na:  a) vlastní </vt:lpstr>
      <vt:lpstr>b) cizí</vt:lpstr>
      <vt:lpstr>Základní faktory financování podniku</vt:lpstr>
      <vt:lpstr>Závěr: úlohy finančního řízení podniku</vt:lpstr>
    </vt:vector>
  </TitlesOfParts>
  <Company>CZU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Financování podnikání</dc:title>
  <dc:creator>SPS - Vyvon v2.02 CZ</dc:creator>
  <cp:lastModifiedBy>Dum</cp:lastModifiedBy>
  <cp:revision>14</cp:revision>
  <dcterms:created xsi:type="dcterms:W3CDTF">2012-01-08T06:46:41Z</dcterms:created>
  <dcterms:modified xsi:type="dcterms:W3CDTF">2014-03-09T10:13:12Z</dcterms:modified>
</cp:coreProperties>
</file>