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3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4" r:id="rId11"/>
  </p:sldIdLst>
  <p:sldSz cx="9144000" cy="6858000" type="screen4x3"/>
  <p:notesSz cx="6858000" cy="9144000"/>
  <p:custDataLst>
    <p:tags r:id="rId12"/>
  </p:custData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gs" Target="tags/tag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96F1B-5D41-41EB-BFD2-AA7F9CBC5798}" type="datetimeFigureOut">
              <a:rPr lang="cs-CZ" smtClean="0"/>
              <a:pPr/>
              <a:t>9.3.2014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A85D3-A81B-43EE-8BFD-2B41D716289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478143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96F1B-5D41-41EB-BFD2-AA7F9CBC5798}" type="datetimeFigureOut">
              <a:rPr lang="cs-CZ" smtClean="0"/>
              <a:pPr/>
              <a:t>9.3.2014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A85D3-A81B-43EE-8BFD-2B41D716289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247347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96F1B-5D41-41EB-BFD2-AA7F9CBC5798}" type="datetimeFigureOut">
              <a:rPr lang="cs-CZ" smtClean="0"/>
              <a:pPr/>
              <a:t>9.3.2014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A85D3-A81B-43EE-8BFD-2B41D716289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281149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96F1B-5D41-41EB-BFD2-AA7F9CBC5798}" type="datetimeFigureOut">
              <a:rPr lang="cs-CZ" smtClean="0"/>
              <a:pPr/>
              <a:t>9.3.2014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A85D3-A81B-43EE-8BFD-2B41D716289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23578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96F1B-5D41-41EB-BFD2-AA7F9CBC5798}" type="datetimeFigureOut">
              <a:rPr lang="cs-CZ" smtClean="0"/>
              <a:pPr/>
              <a:t>9.3.2014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A85D3-A81B-43EE-8BFD-2B41D716289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876580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96F1B-5D41-41EB-BFD2-AA7F9CBC5798}" type="datetimeFigureOut">
              <a:rPr lang="cs-CZ" smtClean="0"/>
              <a:pPr/>
              <a:t>9.3.2014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A85D3-A81B-43EE-8BFD-2B41D716289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374091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96F1B-5D41-41EB-BFD2-AA7F9CBC5798}" type="datetimeFigureOut">
              <a:rPr lang="cs-CZ" smtClean="0"/>
              <a:pPr/>
              <a:t>9.3.2014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A85D3-A81B-43EE-8BFD-2B41D716289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010865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96F1B-5D41-41EB-BFD2-AA7F9CBC5798}" type="datetimeFigureOut">
              <a:rPr lang="cs-CZ" smtClean="0"/>
              <a:pPr/>
              <a:t>9.3.2014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A85D3-A81B-43EE-8BFD-2B41D716289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14993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96F1B-5D41-41EB-BFD2-AA7F9CBC5798}" type="datetimeFigureOut">
              <a:rPr lang="cs-CZ" smtClean="0"/>
              <a:pPr/>
              <a:t>9.3.2014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A85D3-A81B-43EE-8BFD-2B41D716289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682249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96F1B-5D41-41EB-BFD2-AA7F9CBC5798}" type="datetimeFigureOut">
              <a:rPr lang="cs-CZ" smtClean="0"/>
              <a:pPr/>
              <a:t>9.3.2014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A85D3-A81B-43EE-8BFD-2B41D716289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357774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96F1B-5D41-41EB-BFD2-AA7F9CBC5798}" type="datetimeFigureOut">
              <a:rPr lang="cs-CZ" smtClean="0"/>
              <a:pPr/>
              <a:t>9.3.2014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A85D3-A81B-43EE-8BFD-2B41D716289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385373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ADA276-514B-4BC8-A5A5-E69A2F2A7437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8158913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D7F034-2E01-419F-86A7-9B1C3A016C3C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460925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ED6B8F-DABF-4A66-930F-CF11F7CFC44A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210923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98B613-274B-478E-A72D-6E16230DC61E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32401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372490-EE10-4367-B433-06E25B2ACC2B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9823056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614597-52F6-43F9-85E7-7CF206E98567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8848030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4D0A02-7E45-4223-BF60-0C8F950EE32C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878821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64548E-1DBB-49D5-861A-339C05C85245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4167328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AE6B49-A6AC-4F65-9A1A-CBB62331D6A3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8940322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F59B76-81E9-4B49-ABC7-1781833FFB83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4270089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B0141A-EC55-4061-BF81-AEC3DC5B72A4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055818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596F1B-5D41-41EB-BFD2-AA7F9CBC5798}" type="datetimeFigureOut">
              <a:rPr lang="cs-CZ" smtClean="0"/>
              <a:pPr/>
              <a:t>9.3.2014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7A85D3-A81B-43EE-8BFD-2B41D716289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331925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BA942B3-7739-4CC1-9FA4-A57256ABB1CB}" type="slidenum">
              <a:rPr lang="cs-CZ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485256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2051" name="Zástupný symbol pro obsah 2"/>
          <p:cNvSpPr>
            <a:spLocks noGrp="1"/>
          </p:cNvSpPr>
          <p:nvPr>
            <p:ph idx="1"/>
          </p:nvPr>
        </p:nvSpPr>
        <p:spPr>
          <a:xfrm>
            <a:off x="684213" y="2060575"/>
            <a:ext cx="7772400" cy="4114800"/>
          </a:xfrm>
        </p:spPr>
        <p:txBody>
          <a:bodyPr/>
          <a:lstStyle/>
          <a:p>
            <a:pPr marL="0" indent="0" eaLnBrk="1" hangingPunct="1">
              <a:buFontTx/>
              <a:buNone/>
            </a:pPr>
            <a:r>
              <a:rPr lang="cs-CZ" dirty="0" smtClean="0"/>
              <a:t>   </a:t>
            </a:r>
            <a:r>
              <a:rPr lang="cs-CZ" sz="2000" dirty="0" smtClean="0"/>
              <a:t>Číslo projektu:		CZ.1.07/1.5.00/34.0673</a:t>
            </a:r>
          </a:p>
          <a:p>
            <a:pPr marL="0" indent="0" eaLnBrk="1" hangingPunct="1">
              <a:buFontTx/>
              <a:buNone/>
            </a:pPr>
            <a:r>
              <a:rPr lang="cs-CZ" sz="2000" dirty="0" smtClean="0"/>
              <a:t>     Název školy:		SOU a ZŠ Planá, Kostelní 129, Planá</a:t>
            </a:r>
          </a:p>
          <a:p>
            <a:pPr marL="0" indent="0" eaLnBrk="1" hangingPunct="1">
              <a:buFontTx/>
              <a:buNone/>
            </a:pPr>
            <a:r>
              <a:rPr lang="cs-CZ" sz="2000" dirty="0" smtClean="0"/>
              <a:t>     Vzdělávací oblast: 	Ekonomie</a:t>
            </a:r>
          </a:p>
          <a:p>
            <a:pPr marL="0" indent="0" eaLnBrk="1" hangingPunct="1">
              <a:buFontTx/>
              <a:buNone/>
            </a:pPr>
            <a:r>
              <a:rPr lang="cs-CZ" sz="2000" dirty="0" smtClean="0"/>
              <a:t>     Předmět:		Inovace výuky prostřednictvím ICT</a:t>
            </a:r>
          </a:p>
          <a:p>
            <a:pPr marL="0" indent="0" eaLnBrk="1" hangingPunct="1">
              <a:buFontTx/>
              <a:buNone/>
            </a:pPr>
            <a:r>
              <a:rPr lang="cs-CZ" sz="2000" dirty="0" smtClean="0"/>
              <a:t>     Tematický okruh: 	Ekonomické předměty</a:t>
            </a:r>
          </a:p>
          <a:p>
            <a:pPr marL="0" indent="0" eaLnBrk="1" hangingPunct="1">
              <a:buFontTx/>
              <a:buNone/>
            </a:pPr>
            <a:r>
              <a:rPr lang="cs-CZ" sz="2000" dirty="0" smtClean="0"/>
              <a:t>     Název materiálu: 	Etický kodex </a:t>
            </a:r>
            <a:r>
              <a:rPr lang="cs-CZ" sz="2000" dirty="0" err="1" smtClean="0"/>
              <a:t>managera</a:t>
            </a:r>
            <a:endParaRPr lang="cs-CZ" sz="2000" dirty="0" smtClean="0"/>
          </a:p>
          <a:p>
            <a:pPr marL="0" indent="0" eaLnBrk="1" hangingPunct="1">
              <a:buFontTx/>
              <a:buNone/>
            </a:pPr>
            <a:r>
              <a:rPr lang="cs-CZ" sz="2000" dirty="0" smtClean="0"/>
              <a:t>     Číslo materiálu:	</a:t>
            </a:r>
            <a:r>
              <a:rPr lang="cs-CZ" sz="2000" smtClean="0"/>
              <a:t>VY_32_Inovace výuky_6.C_EP_20/20</a:t>
            </a:r>
            <a:endParaRPr lang="cs-CZ" sz="2000" dirty="0" smtClean="0"/>
          </a:p>
          <a:p>
            <a:pPr marL="0" indent="0" eaLnBrk="1" hangingPunct="1">
              <a:buFontTx/>
              <a:buNone/>
            </a:pPr>
            <a:r>
              <a:rPr lang="cs-CZ" sz="2000" dirty="0" smtClean="0"/>
              <a:t>     Autor:  		Ing. Vladimír Kasík</a:t>
            </a:r>
          </a:p>
          <a:p>
            <a:pPr marL="0" indent="0" eaLnBrk="1" hangingPunct="1">
              <a:buFontTx/>
              <a:buNone/>
            </a:pPr>
            <a:r>
              <a:rPr lang="cs-CZ" sz="2000" dirty="0" smtClean="0"/>
              <a:t>     Datum tvorby:   	01. 01. 2013</a:t>
            </a:r>
          </a:p>
          <a:p>
            <a:pPr marL="0" indent="0" eaLnBrk="1" hangingPunct="1">
              <a:buFontTx/>
              <a:buNone/>
            </a:pPr>
            <a:endParaRPr lang="cs-CZ" sz="2000" dirty="0" smtClean="0"/>
          </a:p>
          <a:p>
            <a:pPr marL="0" indent="0" eaLnBrk="1" hangingPunct="1">
              <a:buFontTx/>
              <a:buNone/>
            </a:pPr>
            <a:r>
              <a:rPr lang="cs-CZ" sz="2000" dirty="0" smtClean="0"/>
              <a:t>		Všechny neocitované myšlenky patří autorovi.</a:t>
            </a:r>
          </a:p>
        </p:txBody>
      </p:sp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2182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106857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307432"/>
            <a:ext cx="7772400" cy="1440160"/>
          </a:xfrm>
        </p:spPr>
        <p:txBody>
          <a:bodyPr/>
          <a:lstStyle/>
          <a:p>
            <a:r>
              <a:rPr lang="cs-CZ" dirty="0" smtClean="0"/>
              <a:t>Etický kodex </a:t>
            </a:r>
            <a:r>
              <a:rPr lang="cs-CZ" dirty="0" err="1" smtClean="0"/>
              <a:t>managera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4772744"/>
            <a:ext cx="6400800" cy="1752600"/>
          </a:xfrm>
        </p:spPr>
        <p:txBody>
          <a:bodyPr/>
          <a:lstStyle/>
          <a:p>
            <a:r>
              <a:rPr lang="cs-CZ" dirty="0" smtClean="0"/>
              <a:t>Aneb: nechoďte na mne s etikou, když je tvrdý konkurenční boj. </a:t>
            </a:r>
            <a:endParaRPr lang="cs-CZ" dirty="0"/>
          </a:p>
        </p:txBody>
      </p:sp>
      <p:sp>
        <p:nvSpPr>
          <p:cNvPr id="4" name="AutoShape 2" descr="data:image/jpeg;base64,/9j/4AAQSkZJRgABAQAAAQABAAD/2wCEAAkGBhQQDxAQDxAPDxAQDw8QFBAQDw8PDxAQFRAWFBQQFBQXHCYeGBkkGRUVHy8hIycpLC8tFR4xNTAqNSYrLCkBCQoKDgwOFw8PGiwkHx0pKTAsLCksKSwsKSkpKSkpLCwpKSkvLCksLC0pLCwpLCksKSk1LCkpLCkpLCwpLCkpKf/AABEIARMAtwMBIgACEQEDEQH/xAAcAAEBAAEFAQAAAAAAAAAAAAAAAQcCBAUGCAP/xAA7EAABAwIDBQYDBgUFAQAAAAABAAIDBBEFEiEGMUFRYQcTInGBkTKhsRQjUpLB0UJicrLhM4Ki8PFD/8QAGQEBAAMBAQAAAAAAAAAAAAAAAAECBAMF/8QAJREBAAICAgMAAQQDAAAAAAAAAAECAxEEEiExQVEiYXGhBRMy/9oADAMBAAIRAxEAPwDOCKogKKogiKpZAUVRBEVsiCIqiCKoiCKoiCKoiCKolkERVEEVREERVEERVEERVEERVEERVEERVEERVEERVEERVEERVEERVEEVREBRVEERVEERVEERVEEWxxfGoaWPvKiRsTNwLja5tew5my2u1W00eH0r6ibW3hawEB0khGjRf5ngF5z2t2yqcTeDO+0bXFzYmi0bOHqbG11EymI2y9L26UAc0AVLrusT3Ys1uuvxa7hp19F2nB9t6KrLRBVROc7dGTkkJ5ZXWK8rfZOtunr1W4jcGuBDrEEWN7HfzVey3V69uqsMdnnaLLFNHS1ry+CSzWSyHxROvYeI72aga7rLM4KtExKLVmviRFUUqoiqIIiqIIiqIIiqICIiCKoiAiIgIiIMGdu2NufVw0gFmxMDt/xPkIO7oAPmuv0ewjpIQ4uyOcB4bcPNcp2lxd5j7g/RoNOB+RpXcaVu4LFnyTE6h6HGxRMbl0Og7LZnk55Iw0nkc3Qrs+DdjlO2XPM98w4M+Ft+ZK7hQv8ADay38MliPNUi0z9d7Yoj1Dq21uwkckBbE3JI3VmWwuQPh9V2Hs52jdV0mWYjv6d3dSc3ADwyEdRcebSt/WuFhci++19V1ns6htXYgRe3gBHDNnebfX3XbH+m2mXNHanafbIaLSFqWpiEREEVREERVEERVEBFEQVFEQVFEQVFEQYQ7YaQx4h3waSHQxvzAaBzbjX8oW8qMVeyGJ8YHijDy52jWtsPmu7be4Y2SMEtuHgxO0v4TqP1XXKegZ3LYnDM1jWt8W8gDS68/N/09Tjx+iJj64LCtuqgvc004LWSCNzw4ts8i+UtcAb2Xb62ondTGSnLQ88xmy9bcVw76IfEb6bi4/Rc5gc33bhbQH5KkeZ00dZiPLrOAYFUySOfNUOnd328uez7q184FgAb8NQuy4NRd3XzNa4h0j4JTY6FgDg4fmB91y9HUMcTl0I4Wst1hNCDK+bKM1sgdxI32/7zXatd2jTPktFaztzIWpabKra8tUURBUURBUURBUUVQEUVQRVRVARFEFRREHzngD2lrhcHeCum7RYe2B7cl8rwTqb2IOv6LsuP47HRU8lRMbNYNBfV7z8LG9SVjTDcbqcQpX1U5aR9plaxjAA2KMBoaNNTc3uTruXHLXddu+C0xaGuul4uNmgHyWnDZ2l1u9zgnWPMXXHkpFXg+F2h5FbqnphmzCUsGhIB9Fhj29WLRPtzcMl/Fkcy2gLgG5gOQ32812rB4y2Ft95u73XVo52ufHG05ruaCeAF13ULXhjzMsPKvvUNSKBVaWERREFREQFFUQEREBERBEREBERAW0xTFYqaJ0s72xxt4uO88gN5PQLq+1vaVDR5o4bVE40yg/dsP87hvPQfJYex/aSatkzzyF54N3MYOTWjQIluNvdu3YlPoDHBFcRxnf1e7+Y/IW6r47D7ZmglLXjvKaXSSPeRw7xvUcRxC6/JSFxGU2PXd6rW6laACSQeI6+yDOcmzMNWxs9LI0seMzeLD/Sd48j8lw1Zsu6I2eHj1OV36FdO2L2ydh77BzpKd58cR4H8bOR+qyXtLti0YeJ4nNeJiGxuDc9jvc4tN7WtY3G8gLlkxV1NoaMN7WtFPy+eD0t5IWMFvEHG3BjCC4n5D1XVcZ2urKHEKqOOd5Y2dzmxyWkZkd4mkX1A13Araw7RzaSxzuDmHMMoa0E8nADxDXcdNSt1tzSmoc2rYPEYY3vaOVsrx6ZQVHHmJidNPP418Fq9vrnsG7YQSG1cOW//ANIbkeZYdfYrvuFY3DVNzU8rJAN4Gjm+bTqF5vLuXBclgmNyUsrZoXFrmnd/C4cWuHEFaNPP09GKraYViDaiCKdnwysa8dLjUehuPRbtVVREVQRERBUREBEUQFURBFjLtV28fAfsdK8skLbzSN+JoI8MbTwJGpPksmleatuZCcSrSbk/aZh6B5aB7AIOJFQeJJX0Gq2JkPEWW6o57uCkb2OANuXELiqoA3JJGu8EgjzXISG5PnZfMQB5AP8A70UpI6W9iN3Nc/s1iZp5A15zQuuCD4mtJtd2XrYX8lwYeYzqCW/Rb1hBFwbhByeJxsgrzHG0CJzY35ASW3Pis3kP3WRazD2mFsjBeF7A7fqGuYAR8h81iSSQmZhcb2DAL8ANAFk/Y3FO+pZaRxu6Judmu+Mnd6H6hZMVuuW1Z+vf5WOc/Cx5YnfTxLGNZB3cj2fgc5vmAdD7LRH+i5TamDJUnk9gd6gkH6D3XEs3rXDwWY+yHE+8onwk3dBM4W4hj/GPS5cu+LBvZXivc4mIyfDUMdGRwzC7mn/jb1WcVWUSKqKohFVFUERVEEsllUQSyWVRBCF547SMMMOJ1NxpI/vmnpJ4vqSPReh1i7ttpW5KWUMOcmSMutplsHAHre9vVBiBziFqjDSRuDr87LS9q+sDNd/yCsEU3iIJ1udDoV9r2IK2tRDYg6g30vz/AMrc04zDkg+3fc9QtLW5Tdh828D+xWh0BH8XyWoQ3HxfJEtQnD/EN27rcLsmCYsYJoZxuByuHNh0cPb6LpkoML841Y74hy6hc1h81xbqHA9Fk5FZ8Xj3D3f8PmibW49/V4/t2bbqlu2OZtiA8tv0cLj6fNdPzWK7RXVfeYY8HV0M0beoGcFp9iR6LqZOq01ncbeRlxzjvak/JcjgEjm4hTGO5eJ4bW3k5wvSa8vYdib4KtssZyuidE9p62BI/T1XpylqBJGyRurXsa8eTmgj6qZcZfWyWRVQhEsiICIqgIiICIiAuPx7CxVU0sBt95G5oJAOV1vC70K5BaX7tN9ig8sVlKY5HsfdpY4tLTvBBsR7rTT6HQLf43NJLUzPqP8AVdI4vuLWdexFum70W1YOSsNM7MwI3i24t1B4ahbjAKCSskEUAu+xJuQ1rQNCSTu1+qFtwLclymw83d1r2t0D6d+a3A5mqt7da7dMdYtaIlxlfSuie6KVpZIw2IOvsRvFtbrZNqLGxuu1bdUjg+OovdjmiMn+IPBJAd5g6eS6lLa/7eQUUt2iJMlOlph9KoBzf8L54NXAOyHQjdpw5b1qjk0t0O+x3bltauOx7xu8Hm1qm0bjRjvOO0Xj47AKywq4r6Pp43gfzRzN/Rx9lxrj4vQLbS4iA9htfOzIdQd5Nxp6L7Pdr6KmKNV01c28ZMs3r98trVG8jgCQcrRcC5HhC9S7PRBlHSsY7O1tNA1r/wATRE0B3rvXlJ0tp3/1cL8AsudmHaS/PBQVABjI7uOUkBzCB4WuPEaW56hdJYWYkUCqgEUVQEURBUURBURRBVCERBgntWpmx4nLlblzxxvPAOeRYuHt73XT2LKnbRg/+hVNHOF/L8TD/cFip+8qw1B+jb3IXdNh8OOf7Q5oDTG8Nu3VwuLm3LRdLpYTJJGzi97GDzc4D9VlDA8SaWR5PhaXMtyyuLbewXDNbVdflowV3b+HIYvSxzU0kJi/1GkXyjR28OHkVhFx1LTvbcHzGi9DyuzNGuuhXn7arBn0dZLETezi5rvxMdq0+dtPRRit8dORWdRZtxceo+i+28G/VbBtQeIuvtFUBaGRs5gWvDTqA4EeS5UO/T6Ljq/4mEcdFvWHRQnbj2s+8eTb43aHdvXJ07zfTTyOn+FxlVZsjgNbnMenG3091yNJILAC17cOKlV6R2Axb7Th1O8vL5GsEcjnG7u8bob+lj6rsSxZ2KYvpUUjuBE7OdtGvH9h9SspKsioiiCooiCoiiCooiCooiDZYzhDKqB8Eoux49Wkahw6grB21+wk9ES4tzwkkCRurbcnfhKz+vlNC17S17Q5rhYtcLgjkQg8sirMWSUb4pY3fleCu40JkbK6SnjdNTVDu9bk1dBI43c14/DmvZ27UcV1jaanZ9oqhTtLIu8dZl75RnsLdNV12jrZojdk00ZGlg4200tY6EdEtWLRqVq2ms7hniln3NdJ3crQHFhIOh3aXuuA282fFZF9oY9vfwRu8Abfvm3vlGtwRrbzKxjhmJS085qGHLISSRYZXAm5Bby6dByXcqXtKOjpIQ14/ijtbz11WWcVqTurbXNW9et3Rg1axGuSxuvZUVD5o4+7a+xLdNX28T7Ddc6rZALXHpitGp8NlVM8TQP+lclDFpa+vXetnU6FjuTx9VunPsiIcfiL7PItqQ0k89LAfJb7AqF87skYGmpcdGtHMlKrCu9p5KqO5dBIxszNLNieLMlHTOC0/wBTea7FsnAY4mPGWzxckWJzXO/0IHoqZL9Y2vjp3tp2TYyiFJWRTGcEMuHBrCL5mkFlyeo16LNzDcA8wsS1tMyKidVMYc7HRSB2t/DI0m3Q6+hWW1zxWtbcy7cilaTEVVFEXZlVFEQVERBFVLpdARFUBRVS6Dz/ANqGFNp6+YRizXhsluWcXcPe66M8m6yB2tT5sRm/lDGj0YP3WPnb1YTKmVW6oHJBWr6Ar5gK3QfOsF2npqrK+7QeYutMz9D5Laxz+Gx4EhQl3/sxEUYqJJfvRPHJSvgNhG6M5XXJtvuBZdmw6iihjaxlCO7bqMpc+5vq4knW6xxsfihjmbCRdk72t1NsrybB37hZow/YeZxd3hbCBcNIc54ceeRpGnqFkyVvM6bsWTHWu/rRh7TWTRwNyMijLJJYtHHugbhp5XcGjyzclkMLgNj9lxQwFrnCWold3k81rZ38GgcGNGgH7rnwu2OvWGXLk/2W2IqpddHIVREEREQES6ICIiAiqiDz12q1DXYnUBvAtB/qyC/zXSrrm9sarvK+reDo6olI/OVwasLmTMtKpPRBqupdaC5W6gSRt1toYvEW9LrdBbaomySMtazjY+ShMfu5PCz3csb/AMEjH/lcCvWEbw4Bw3EA+4uvJse9enNj63vsPpJL3LqeIH+prcp+YQlzFkREQIiICIiAit0ugiK3S6CIqogL4YhUiKGWQ6COOR58mtLj9FuF1rtIxDuMJrn3sTTviHV0n3YH/JB5vr5s8j3ficXe5utu1anu1Wk71YaiVpS6t1AhCmVVaroNAXH4ofE3yJ+f+FyK4vEHXk8mj90HMwPu1p5gFeg+yKrz4VGOMUs0Z/PmHycF50w194x0JCzh2GVV4KuPg2WN4/3NIP8AaFC0+mT0VRFURVEEVURARFUEREQEREBYv7e8QIoqambcmepuQNSWxjdb+pzfZZQXG4lg8UjxUPja6aKKVsb3a93mHiLRuBNhrvQeVX7z5rTdfV41K+O4qRSqHLSUQa7qErSl1A1Lh5nXc48z9Ny5KplytPM6DzXHMYiW/wAJd8Q9f3Xo7siwI02HNke20lU7vjff3drR/LX/AHLD/ZNs5FW14inBdG2F8lgbeJrm2vzGpBHVelmNAAAAAAAAGgA5BCVRVEQiIiCooiArdEQRFUQRFUQRRzQRY6g6W5hakQYB7YNlIqCaB9LH3cczH3GZzm94124XOmhGixs6c9F6C7c6MPwoSWuYaiJwPIOuw/ULz5ZBO/PRDOeitkyoNH2h3RfQTHifYJYFfGrlsAG8dLol8pHZnXvfzX0iC+LAvtEdUGV+wKmvXVMltGUuW/Iulbb5NKzssVdgOHZaSqqCNZZ2xg/yxsv9XlZWQlEVREIiqIIiqICIiCIiICIiCoiIOr9psQdg9cHC9ocw8w9pB9wvMD9580RE/FKrQiIgI1WyrPib6oiJRq+0e9EQh6e7JoWtwakygDMJXnq4zPuT7D2Xb0REIqiIIiIgIiIP/9k="/>
          <p:cNvSpPr>
            <a:spLocks noChangeAspect="1" noChangeArrowheads="1"/>
          </p:cNvSpPr>
          <p:nvPr/>
        </p:nvSpPr>
        <p:spPr bwMode="auto">
          <a:xfrm>
            <a:off x="63500" y="-1555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" name="AutoShape 4" descr="data:image/jpeg;base64,/9j/4AAQSkZJRgABAQAAAQABAAD/2wCEAAkGBhQQDxAQDxAPDxAQDw8QFBAQDw8PDxAQFRAWFBQQFBQXHCYeGBkkGRUVHy8hIycpLC8tFR4xNTAqNSYrLCkBCQoKDgwOFw8PGiwkHx0pKTAsLCksKSwsKSkpKSkpLCwpKSkvLCksLC0pLCwpLCksKSk1LCkpLCkpLCwpLCkpKf/AABEIARMAtwMBIgACEQEDEQH/xAAcAAEBAAEFAQAAAAAAAAAAAAAAAQcCBAUGCAP/xAA7EAABAwIDBQYDBgUFAQAAAAABAAIDBBEFEiEGMUFRYQcTInGBkTKhsRQjUpLB0UJicrLhM4Ki8PFD/8QAGQEBAAMBAQAAAAAAAAAAAAAAAAECBAMF/8QAJREBAAICAgMAAQQDAAAAAAAAAAECAxEEEiExQVEiYXGhBRMy/9oADAMBAAIRAxEAPwDOCKogKKogiKpZAUVRBEVsiCIqiCKoiCKoiCKoiCKolkERVEEVREERVEERVEERVEERVEERVEERVEERVEERVEERVEERVEERVEEVREBRVEERVEERVEERVEEWxxfGoaWPvKiRsTNwLja5tew5my2u1W00eH0r6ibW3hawEB0khGjRf5ngF5z2t2yqcTeDO+0bXFzYmi0bOHqbG11EymI2y9L26UAc0AVLrusT3Ys1uuvxa7hp19F2nB9t6KrLRBVROc7dGTkkJ5ZXWK8rfZOtunr1W4jcGuBDrEEWN7HfzVey3V69uqsMdnnaLLFNHS1ry+CSzWSyHxROvYeI72aga7rLM4KtExKLVmviRFUUqoiqIIiqIIiqIIiqICIiCKoiAiIgIiIMGdu2NufVw0gFmxMDt/xPkIO7oAPmuv0ewjpIQ4uyOcB4bcPNcp2lxd5j7g/RoNOB+RpXcaVu4LFnyTE6h6HGxRMbl0Og7LZnk55Iw0nkc3Qrs+DdjlO2XPM98w4M+Ft+ZK7hQv8ADay38MliPNUi0z9d7Yoj1Dq21uwkckBbE3JI3VmWwuQPh9V2Hs52jdV0mWYjv6d3dSc3ADwyEdRcebSt/WuFhci++19V1ns6htXYgRe3gBHDNnebfX3XbH+m2mXNHanafbIaLSFqWpiEREEVREERVEERVEBFEQVFEQVFEQVFEQYQ7YaQx4h3waSHQxvzAaBzbjX8oW8qMVeyGJ8YHijDy52jWtsPmu7be4Y2SMEtuHgxO0v4TqP1XXKegZ3LYnDM1jWt8W8gDS68/N/09Tjx+iJj64LCtuqgvc004LWSCNzw4ts8i+UtcAb2Xb62ondTGSnLQ88xmy9bcVw76IfEb6bi4/Rc5gc33bhbQH5KkeZ00dZiPLrOAYFUySOfNUOnd328uez7q184FgAb8NQuy4NRd3XzNa4h0j4JTY6FgDg4fmB91y9HUMcTl0I4Wst1hNCDK+bKM1sgdxI32/7zXatd2jTPktFaztzIWpabKra8tUURBUURBUURBUUVQEUVQRVRVARFEFRREHzngD2lrhcHeCum7RYe2B7cl8rwTqb2IOv6LsuP47HRU8lRMbNYNBfV7z8LG9SVjTDcbqcQpX1U5aR9plaxjAA2KMBoaNNTc3uTruXHLXddu+C0xaGuul4uNmgHyWnDZ2l1u9zgnWPMXXHkpFXg+F2h5FbqnphmzCUsGhIB9Fhj29WLRPtzcMl/Fkcy2gLgG5gOQ32812rB4y2Ft95u73XVo52ufHG05ruaCeAF13ULXhjzMsPKvvUNSKBVaWERREFREQFFUQEREBERBEREBERAW0xTFYqaJ0s72xxt4uO88gN5PQLq+1vaVDR5o4bVE40yg/dsP87hvPQfJYex/aSatkzzyF54N3MYOTWjQIluNvdu3YlPoDHBFcRxnf1e7+Y/IW6r47D7ZmglLXjvKaXSSPeRw7xvUcRxC6/JSFxGU2PXd6rW6laACSQeI6+yDOcmzMNWxs9LI0seMzeLD/Sd48j8lw1Zsu6I2eHj1OV36FdO2L2ydh77BzpKd58cR4H8bOR+qyXtLti0YeJ4nNeJiGxuDc9jvc4tN7WtY3G8gLlkxV1NoaMN7WtFPy+eD0t5IWMFvEHG3BjCC4n5D1XVcZ2urKHEKqOOd5Y2dzmxyWkZkd4mkX1A13Araw7RzaSxzuDmHMMoa0E8nADxDXcdNSt1tzSmoc2rYPEYY3vaOVsrx6ZQVHHmJidNPP418Fq9vrnsG7YQSG1cOW//ANIbkeZYdfYrvuFY3DVNzU8rJAN4Gjm+bTqF5vLuXBclgmNyUsrZoXFrmnd/C4cWuHEFaNPP09GKraYViDaiCKdnwysa8dLjUehuPRbtVVREVQRERBUREBEUQFURBFjLtV28fAfsdK8skLbzSN+JoI8MbTwJGpPksmleatuZCcSrSbk/aZh6B5aB7AIOJFQeJJX0Gq2JkPEWW6o57uCkb2OANuXELiqoA3JJGu8EgjzXISG5PnZfMQB5AP8A70UpI6W9iN3Nc/s1iZp5A15zQuuCD4mtJtd2XrYX8lwYeYzqCW/Rb1hBFwbhByeJxsgrzHG0CJzY35ASW3Pis3kP3WRazD2mFsjBeF7A7fqGuYAR8h81iSSQmZhcb2DAL8ANAFk/Y3FO+pZaRxu6Judmu+Mnd6H6hZMVuuW1Z+vf5WOc/Cx5YnfTxLGNZB3cj2fgc5vmAdD7LRH+i5TamDJUnk9gd6gkH6D3XEs3rXDwWY+yHE+8onwk3dBM4W4hj/GPS5cu+LBvZXivc4mIyfDUMdGRwzC7mn/jb1WcVWUSKqKohFVFUERVEEsllUQSyWVRBCF547SMMMOJ1NxpI/vmnpJ4vqSPReh1i7ttpW5KWUMOcmSMutplsHAHre9vVBiBziFqjDSRuDr87LS9q+sDNd/yCsEU3iIJ1udDoV9r2IK2tRDYg6g30vz/AMrc04zDkg+3fc9QtLW5Tdh828D+xWh0BH8XyWoQ3HxfJEtQnD/EN27rcLsmCYsYJoZxuByuHNh0cPb6LpkoML841Y74hy6hc1h81xbqHA9Fk5FZ8Xj3D3f8PmibW49/V4/t2bbqlu2OZtiA8tv0cLj6fNdPzWK7RXVfeYY8HV0M0beoGcFp9iR6LqZOq01ncbeRlxzjvak/JcjgEjm4hTGO5eJ4bW3k5wvSa8vYdib4KtssZyuidE9p62BI/T1XpylqBJGyRurXsa8eTmgj6qZcZfWyWRVQhEsiICIqgIiICIiAuPx7CxVU0sBt95G5oJAOV1vC70K5BaX7tN9ig8sVlKY5HsfdpY4tLTvBBsR7rTT6HQLf43NJLUzPqP8AVdI4vuLWdexFum70W1YOSsNM7MwI3i24t1B4ahbjAKCSskEUAu+xJuQ1rQNCSTu1+qFtwLclymw83d1r2t0D6d+a3A5mqt7da7dMdYtaIlxlfSuie6KVpZIw2IOvsRvFtbrZNqLGxuu1bdUjg+OovdjmiMn+IPBJAd5g6eS6lLa/7eQUUt2iJMlOlph9KoBzf8L54NXAOyHQjdpw5b1qjk0t0O+x3bltauOx7xu8Hm1qm0bjRjvOO0Xj47AKywq4r6Pp43gfzRzN/Rx9lxrj4vQLbS4iA9htfOzIdQd5Nxp6L7Pdr6KmKNV01c28ZMs3r98trVG8jgCQcrRcC5HhC9S7PRBlHSsY7O1tNA1r/wATRE0B3rvXlJ0tp3/1cL8AsudmHaS/PBQVABjI7uOUkBzCB4WuPEaW56hdJYWYkUCqgEUVQEURBUURBURRBVCERBgntWpmx4nLlblzxxvPAOeRYuHt73XT2LKnbRg/+hVNHOF/L8TD/cFip+8qw1B+jb3IXdNh8OOf7Q5oDTG8Nu3VwuLm3LRdLpYTJJGzi97GDzc4D9VlDA8SaWR5PhaXMtyyuLbewXDNbVdflowV3b+HIYvSxzU0kJi/1GkXyjR28OHkVhFx1LTvbcHzGi9DyuzNGuuhXn7arBn0dZLETezi5rvxMdq0+dtPRRit8dORWdRZtxceo+i+28G/VbBtQeIuvtFUBaGRs5gWvDTqA4EeS5UO/T6Ljq/4mEcdFvWHRQnbj2s+8eTb43aHdvXJ07zfTTyOn+FxlVZsjgNbnMenG3091yNJILAC17cOKlV6R2Axb7Th1O8vL5GsEcjnG7u8bob+lj6rsSxZ2KYvpUUjuBE7OdtGvH9h9SspKsioiiCooiCoiiCooiCooiDZYzhDKqB8Eoux49Wkahw6grB21+wk9ES4tzwkkCRurbcnfhKz+vlNC17S17Q5rhYtcLgjkQg8sirMWSUb4pY3fleCu40JkbK6SnjdNTVDu9bk1dBI43c14/DmvZ27UcV1jaanZ9oqhTtLIu8dZl75RnsLdNV12jrZojdk00ZGlg4200tY6EdEtWLRqVq2ms7hniln3NdJ3crQHFhIOh3aXuuA282fFZF9oY9vfwRu8Abfvm3vlGtwRrbzKxjhmJS085qGHLISSRYZXAm5Bby6dByXcqXtKOjpIQ14/ijtbz11WWcVqTurbXNW9et3Rg1axGuSxuvZUVD5o4+7a+xLdNX28T7Ddc6rZALXHpitGp8NlVM8TQP+lclDFpa+vXetnU6FjuTx9VunPsiIcfiL7PItqQ0k89LAfJb7AqF87skYGmpcdGtHMlKrCu9p5KqO5dBIxszNLNieLMlHTOC0/wBTea7FsnAY4mPGWzxckWJzXO/0IHoqZL9Y2vjp3tp2TYyiFJWRTGcEMuHBrCL5mkFlyeo16LNzDcA8wsS1tMyKidVMYc7HRSB2t/DI0m3Q6+hWW1zxWtbcy7cilaTEVVFEXZlVFEQVERBFVLpdARFUBRVS6Dz/ANqGFNp6+YRizXhsluWcXcPe66M8m6yB2tT5sRm/lDGj0YP3WPnb1YTKmVW6oHJBWr6Ar5gK3QfOsF2npqrK+7QeYutMz9D5Laxz+Gx4EhQl3/sxEUYqJJfvRPHJSvgNhG6M5XXJtvuBZdmw6iihjaxlCO7bqMpc+5vq4knW6xxsfihjmbCRdk72t1NsrybB37hZow/YeZxd3hbCBcNIc54ceeRpGnqFkyVvM6bsWTHWu/rRh7TWTRwNyMijLJJYtHHugbhp5XcGjyzclkMLgNj9lxQwFrnCWold3k81rZ38GgcGNGgH7rnwu2OvWGXLk/2W2IqpddHIVREEREQES6ICIiAiqiDz12q1DXYnUBvAtB/qyC/zXSrrm9sarvK+reDo6olI/OVwasLmTMtKpPRBqupdaC5W6gSRt1toYvEW9LrdBbaomySMtazjY+ShMfu5PCz3csb/AMEjH/lcCvWEbw4Bw3EA+4uvJse9enNj63vsPpJL3LqeIH+prcp+YQlzFkREQIiICIiAit0ugiK3S6CIqogL4YhUiKGWQ6COOR58mtLj9FuF1rtIxDuMJrn3sTTviHV0n3YH/JB5vr5s8j3ficXe5utu1anu1Wk71YaiVpS6t1AhCmVVaroNAXH4ofE3yJ+f+FyK4vEHXk8mj90HMwPu1p5gFeg+yKrz4VGOMUs0Z/PmHycF50w194x0JCzh2GVV4KuPg2WN4/3NIP8AaFC0+mT0VRFURVEEVURARFUEREQEREBYv7e8QIoqambcmepuQNSWxjdb+pzfZZQXG4lg8UjxUPja6aKKVsb3a93mHiLRuBNhrvQeVX7z5rTdfV41K+O4qRSqHLSUQa7qErSl1A1Lh5nXc48z9Ny5KplytPM6DzXHMYiW/wAJd8Q9f3Xo7siwI02HNke20lU7vjff3drR/LX/AHLD/ZNs5FW14inBdG2F8lgbeJrm2vzGpBHVelmNAAAAAAAAGgA5BCVRVEQiIiCooiArdEQRFUQRFUQRRzQRY6g6W5hakQYB7YNlIqCaB9LH3cczH3GZzm94124XOmhGixs6c9F6C7c6MPwoSWuYaiJwPIOuw/ULz5ZBO/PRDOeitkyoNH2h3RfQTHifYJYFfGrlsAG8dLol8pHZnXvfzX0iC+LAvtEdUGV+wKmvXVMltGUuW/Iulbb5NKzssVdgOHZaSqqCNZZ2xg/yxsv9XlZWQlEVREIiqIIiqICIiCIiICIiCoiIOr9psQdg9cHC9ocw8w9pB9wvMD9580RE/FKrQiIgI1WyrPib6oiJRq+0e9EQh6e7JoWtwakygDMJXnq4zPuT7D2Xb0REIqiIIiIgIiIP/9k="/>
          <p:cNvSpPr>
            <a:spLocks noChangeAspect="1" noChangeArrowheads="1"/>
          </p:cNvSpPr>
          <p:nvPr/>
        </p:nvSpPr>
        <p:spPr bwMode="auto">
          <a:xfrm>
            <a:off x="215900" y="-31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1026" name="Picture 2" descr="C:\Users\user\AppData\Local\Microsoft\Windows\Temporary Internet Files\Content.IE5\AY97A27L\MP90044849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97311" y="140097"/>
            <a:ext cx="5149379" cy="3432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129295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Je uvedené pravda nebo ne ?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333333"/>
                </a:solidFill>
                <a:effectLst/>
              </a:rPr>
              <a:t>Etika je teoretická disciplína, která zkoumá morálku dodržováním určitých pravidel. </a:t>
            </a:r>
          </a:p>
          <a:p>
            <a:r>
              <a:rPr lang="cs-CZ" dirty="0" smtClean="0">
                <a:solidFill>
                  <a:srgbClr val="333333"/>
                </a:solidFill>
                <a:effectLst/>
              </a:rPr>
              <a:t> Vymezuje hranice požadovaného chování, které pomáhá řešení nestandardních situací, stanovení kritérií hodnoty určitého subjektu nebo zvyšování důvěryhodnosti podnikatele.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667221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Etický kodex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333333"/>
                </a:solidFill>
                <a:effectLst/>
              </a:rPr>
              <a:t>Tradičně se uplatňuje etický kodex u </a:t>
            </a:r>
            <a:r>
              <a:rPr lang="cs-CZ" i="1" dirty="0" smtClean="0">
                <a:solidFill>
                  <a:srgbClr val="333333"/>
                </a:solidFill>
                <a:effectLst/>
              </a:rPr>
              <a:t>lékařů</a:t>
            </a:r>
            <a:r>
              <a:rPr lang="cs-CZ" dirty="0" smtClean="0">
                <a:solidFill>
                  <a:srgbClr val="333333"/>
                </a:solidFill>
                <a:effectLst/>
              </a:rPr>
              <a:t>, </a:t>
            </a:r>
            <a:r>
              <a:rPr lang="cs-CZ" i="1" dirty="0" smtClean="0">
                <a:solidFill>
                  <a:srgbClr val="333333"/>
                </a:solidFill>
                <a:effectLst/>
              </a:rPr>
              <a:t>právníků</a:t>
            </a:r>
            <a:r>
              <a:rPr lang="cs-CZ" dirty="0" smtClean="0">
                <a:solidFill>
                  <a:srgbClr val="333333"/>
                </a:solidFill>
                <a:effectLst/>
              </a:rPr>
              <a:t> a </a:t>
            </a:r>
            <a:r>
              <a:rPr lang="cs-CZ" i="1" dirty="0" smtClean="0">
                <a:solidFill>
                  <a:srgbClr val="333333"/>
                </a:solidFill>
                <a:effectLst/>
              </a:rPr>
              <a:t>novinářů</a:t>
            </a:r>
            <a:r>
              <a:rPr lang="cs-CZ" dirty="0" smtClean="0">
                <a:solidFill>
                  <a:srgbClr val="333333"/>
                </a:solidFill>
                <a:effectLst/>
              </a:rPr>
              <a:t>.</a:t>
            </a:r>
          </a:p>
          <a:p>
            <a:r>
              <a:rPr lang="cs-CZ" dirty="0" smtClean="0">
                <a:solidFill>
                  <a:srgbClr val="333333"/>
                </a:solidFill>
                <a:effectLst/>
              </a:rPr>
              <a:t>Kromě těchto profesí, mají svůj kodex i </a:t>
            </a:r>
            <a:r>
              <a:rPr lang="cs-CZ" i="1" dirty="0" smtClean="0">
                <a:solidFill>
                  <a:srgbClr val="333333"/>
                </a:solidFill>
                <a:effectLst/>
              </a:rPr>
              <a:t>pracovní agentury, subjekty podnikající v pojišťovnictví, bankovnictví, realitách, farmaceutické firmy, občanské poradny</a:t>
            </a:r>
            <a:r>
              <a:rPr lang="cs-CZ" dirty="0" smtClean="0">
                <a:solidFill>
                  <a:srgbClr val="333333"/>
                </a:solidFill>
                <a:effectLst/>
              </a:rPr>
              <a:t>, apod.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21195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 etického kodexu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rgbClr val="333333"/>
                </a:solidFill>
                <a:effectLst/>
              </a:rPr>
              <a:t>Jsou např. zásady občanských poradců, kterých je 5: </a:t>
            </a:r>
            <a:r>
              <a:rPr lang="cs-CZ" b="1" dirty="0" smtClean="0">
                <a:solidFill>
                  <a:srgbClr val="333333"/>
                </a:solidFill>
                <a:effectLst/>
              </a:rPr>
              <a:t>nezávislost, nestrannost, diskrétnost, bezplatnost a respektování</a:t>
            </a:r>
            <a:r>
              <a:rPr lang="cs-CZ" dirty="0" smtClean="0">
                <a:solidFill>
                  <a:srgbClr val="333333"/>
                </a:solidFill>
                <a:effectLst/>
              </a:rPr>
              <a:t>.</a:t>
            </a:r>
          </a:p>
          <a:p>
            <a:r>
              <a:rPr lang="cs-CZ" dirty="0" smtClean="0">
                <a:solidFill>
                  <a:srgbClr val="333333"/>
                </a:solidFill>
                <a:effectLst/>
              </a:rPr>
              <a:t>Zcela konkrétní jsou požadavky etického kodexu ve </a:t>
            </a:r>
            <a:r>
              <a:rPr lang="cs-CZ" i="1" dirty="0" smtClean="0">
                <a:solidFill>
                  <a:srgbClr val="333333"/>
                </a:solidFill>
                <a:effectLst/>
              </a:rPr>
              <a:t>veřejné správě</a:t>
            </a:r>
            <a:r>
              <a:rPr lang="cs-CZ" dirty="0" smtClean="0">
                <a:solidFill>
                  <a:srgbClr val="333333"/>
                </a:solidFill>
                <a:effectLst/>
              </a:rPr>
              <a:t> (úředníků, politiků) jako je nezneužívání pravomocí a výhod, úplatky, utajované informace, apod. </a:t>
            </a:r>
            <a:r>
              <a:rPr lang="cs-CZ" dirty="0" smtClean="0">
                <a:solidFill>
                  <a:srgbClr val="333333"/>
                </a:solidFill>
              </a:rPr>
              <a:t>Porušení EK je zde trestně stíháno.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882083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Etický kodex podnikatele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>
                <a:solidFill>
                  <a:srgbClr val="333333"/>
                </a:solidFill>
                <a:effectLst/>
              </a:rPr>
              <a:t>„vzorový etický kodex podnikatele“,  začleňují státy EU do Směrnic a Nařízení. </a:t>
            </a:r>
          </a:p>
          <a:p>
            <a:endParaRPr lang="cs-CZ" dirty="0">
              <a:solidFill>
                <a:srgbClr val="333333"/>
              </a:solidFill>
            </a:endParaRPr>
          </a:p>
          <a:p>
            <a:r>
              <a:rPr lang="cs-CZ" dirty="0" smtClean="0">
                <a:solidFill>
                  <a:srgbClr val="333333"/>
                </a:solidFill>
                <a:effectLst/>
              </a:rPr>
              <a:t>Obsahuje: ochranu životního prostředí, trvalé budování firemní kultury a zlepšování profilu firmy, odpovědnost za ekologicky šetrné výrobky, pravdivou a otevřenou komunikaci s veřejností.  Zahrnuje tudíž </a:t>
            </a:r>
            <a:r>
              <a:rPr lang="cs-CZ" b="1" dirty="0" smtClean="0">
                <a:solidFill>
                  <a:srgbClr val="333333"/>
                </a:solidFill>
                <a:effectLst/>
              </a:rPr>
              <a:t>– sociální, morální a ekologickou odpovědnost.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3178684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Veřejnost se na chování většiny firem dívá skepticky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rgbClr val="333333"/>
                </a:solidFill>
                <a:effectLst/>
              </a:rPr>
              <a:t>a jejich chování považuje za neetické, nemorální, arogantní s cílem získat co největší kapitál v co nejkratší době. Je zřejmé, že něco je špatně. Naštěstí mnohé firmy si již uvědomují, že reputace, dobré obchodní jméno a důvěra zákazníka jsou mnohem trvalejšími hodnotami, než momentální rychlý zisk.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733043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Nejste jen loutky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Tak nezapomínejte, že máte práva spotřebitelů</a:t>
            </a:r>
            <a:br>
              <a:rPr lang="cs-CZ" dirty="0" smtClean="0"/>
            </a:br>
            <a:r>
              <a:rPr lang="cs-CZ" dirty="0" smtClean="0"/>
              <a:t>a zákazníků, nenechte si líbit aroganci firem, </a:t>
            </a:r>
            <a:r>
              <a:rPr lang="cs-CZ" dirty="0" err="1" smtClean="0"/>
              <a:t>předraženost</a:t>
            </a:r>
            <a:r>
              <a:rPr lang="cs-CZ" dirty="0" smtClean="0"/>
              <a:t> služeb - máte právo se </a:t>
            </a:r>
            <a:r>
              <a:rPr lang="cs-CZ" dirty="0" smtClean="0"/>
              <a:t>ozvat!  </a:t>
            </a:r>
            <a:endParaRPr lang="cs-CZ" dirty="0" smtClean="0"/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r>
              <a:rPr lang="cs-CZ" dirty="0" smtClean="0"/>
              <a:t>V Západní Evropě jedná firma se zákazníkem</a:t>
            </a:r>
            <a:br>
              <a:rPr lang="cs-CZ" dirty="0" smtClean="0"/>
            </a:br>
            <a:r>
              <a:rPr lang="cs-CZ" dirty="0" smtClean="0"/>
              <a:t>v rukavičkách – a u nás se to musí také změnit. </a:t>
            </a:r>
            <a:endParaRPr lang="cs-CZ" dirty="0"/>
          </a:p>
        </p:txBody>
      </p:sp>
      <p:pic>
        <p:nvPicPr>
          <p:cNvPr id="4" name="Picture 2" descr="C:\Users\user\AppData\Local\Microsoft\Windows\Temporary Internet Files\Content.IE5\G0J17M49\MP90043372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58075" y="4320480"/>
            <a:ext cx="3227851" cy="242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706066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Otázka na závěr: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Char char="-"/>
            </a:pPr>
            <a:r>
              <a:rPr lang="cs-CZ" dirty="0" smtClean="0"/>
              <a:t>Jakou odpovědnost nesou firmy vůči společnosti ?</a:t>
            </a:r>
          </a:p>
          <a:p>
            <a:pPr>
              <a:buFontTx/>
              <a:buChar char="-"/>
            </a:pPr>
            <a:endParaRPr lang="cs-CZ" dirty="0"/>
          </a:p>
          <a:p>
            <a:pPr>
              <a:buFontTx/>
              <a:buChar char="-"/>
            </a:pPr>
            <a:r>
              <a:rPr lang="cs-CZ" dirty="0" smtClean="0"/>
              <a:t>: </a:t>
            </a:r>
          </a:p>
          <a:p>
            <a:pPr>
              <a:buFontTx/>
              <a:buChar char="-"/>
            </a:pPr>
            <a:r>
              <a:rPr lang="cs-CZ" dirty="0" smtClean="0"/>
              <a:t>:</a:t>
            </a:r>
          </a:p>
          <a:p>
            <a:pPr>
              <a:buFontTx/>
              <a:buChar char="-"/>
            </a:pPr>
            <a:r>
              <a:rPr lang="cs-CZ" dirty="0" smtClean="0"/>
              <a:t>:</a:t>
            </a:r>
          </a:p>
          <a:p>
            <a:pPr>
              <a:buFontTx/>
              <a:buChar char="-"/>
            </a:pPr>
            <a:endParaRPr lang="cs-CZ" dirty="0"/>
          </a:p>
          <a:p>
            <a:pPr marL="0" indent="0">
              <a:buNone/>
            </a:pPr>
            <a:r>
              <a:rPr lang="cs-CZ" sz="2000" dirty="0" smtClean="0"/>
              <a:t>Obrázky – kliparty </a:t>
            </a:r>
            <a:r>
              <a:rPr lang="cs-CZ" sz="2000" dirty="0" smtClean="0"/>
              <a:t>Microsoft – www.office.</a:t>
            </a:r>
            <a:r>
              <a:rPr lang="cs-CZ" sz="2000" smtClean="0"/>
              <a:t>microsoft.com</a:t>
            </a:r>
            <a:endParaRPr lang="cs-CZ" sz="2000" dirty="0" smtClean="0"/>
          </a:p>
          <a:p>
            <a:pPr>
              <a:buFontTx/>
              <a:buChar char="-"/>
            </a:pPr>
            <a:endParaRPr lang="cs-CZ" dirty="0" smtClean="0"/>
          </a:p>
          <a:p>
            <a:pPr>
              <a:buFontTx/>
              <a:buChar char="-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093171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86d19c6591f533a3e20d09c5ad885f8aadbd5e0"/>
</p:tagLst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310</Words>
  <Application>Microsoft Office PowerPoint</Application>
  <PresentationFormat>Předvádění na obrazovce (4:3)</PresentationFormat>
  <Paragraphs>40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Motiv systému Office</vt:lpstr>
      <vt:lpstr>1_Default Design</vt:lpstr>
      <vt:lpstr>Snímek 1</vt:lpstr>
      <vt:lpstr>Etický kodex managera</vt:lpstr>
      <vt:lpstr>Je uvedené pravda nebo ne ? </vt:lpstr>
      <vt:lpstr>Etický kodex</vt:lpstr>
      <vt:lpstr>Příklad etického kodexu</vt:lpstr>
      <vt:lpstr>Etický kodex podnikatele</vt:lpstr>
      <vt:lpstr>Veřejnost se na chování většiny firem dívá skepticky</vt:lpstr>
      <vt:lpstr>Nejste jen loutky </vt:lpstr>
      <vt:lpstr>Otázka na závěr: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Etický kodex managera</dc:title>
  <dc:creator>vlada</dc:creator>
  <cp:lastModifiedBy>Dum</cp:lastModifiedBy>
  <cp:revision>13</cp:revision>
  <dcterms:created xsi:type="dcterms:W3CDTF">2012-11-28T20:39:33Z</dcterms:created>
  <dcterms:modified xsi:type="dcterms:W3CDTF">2014-03-09T10:11:52Z</dcterms:modified>
</cp:coreProperties>
</file>