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6" r:id="rId3"/>
    <p:sldId id="257" r:id="rId4"/>
    <p:sldId id="258" r:id="rId5"/>
    <p:sldId id="259" r:id="rId6"/>
    <p:sldId id="261" r:id="rId7"/>
    <p:sldId id="263" r:id="rId8"/>
    <p:sldId id="260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1639C-9786-4E3A-9985-7E0B748FC5D0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C3D524-6620-4C85-A515-16F0301EA9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02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85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15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851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82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970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34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27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50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40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85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E8D3F-B081-45CB-B72A-2BFF2A0CEE4C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1D9B0-614D-41B3-9C9E-DC76A0589A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917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713737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Jazykové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Vyjmenovaná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slova po L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VY_12_INOVACE_1.B_CJ_02(32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8.9.2012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94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/>
              <a:t>Procvičování </a:t>
            </a:r>
            <a:r>
              <a:rPr lang="cs-CZ" smtClean="0"/>
              <a:t>pravopisu </a:t>
            </a:r>
            <a:r>
              <a:rPr lang="cs-CZ" dirty="0"/>
              <a:t>vyjmenovaných a příbuzných slov. Soubor obsahuje přehled vyjmenovaných slov, 3 cvičení a jejich řešení.</a:t>
            </a:r>
          </a:p>
          <a:p>
            <a:pPr marL="0" indent="0">
              <a:buNone/>
            </a:pPr>
            <a:r>
              <a:rPr lang="cs-CZ" dirty="0"/>
              <a:t>Materiál slouží k výkladu, opakování v hodinách českého jazyka pro žáky odborného učiliště, lze využít i pro ZŠ. Využití též jako prověřovací práce.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08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Procvičování vyjmenovaných slov po l: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23429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slyšet, mlýn, blýskat se</a:t>
            </a:r>
          </a:p>
          <a:p>
            <a:r>
              <a:rPr lang="cs-CZ" sz="3600" dirty="0" smtClean="0"/>
              <a:t>polykat, plynout, plýtvat</a:t>
            </a:r>
          </a:p>
          <a:p>
            <a:r>
              <a:rPr lang="cs-CZ" sz="3600" dirty="0" smtClean="0"/>
              <a:t>vzlykat, lýko, lýtko,</a:t>
            </a:r>
          </a:p>
          <a:p>
            <a:r>
              <a:rPr lang="cs-CZ" sz="3600" dirty="0" smtClean="0"/>
              <a:t>lysý, lyže, pelyněk, plyš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9209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700" b="1" dirty="0" smtClean="0"/>
              <a:t>Doplň i/y: </a:t>
            </a:r>
          </a:p>
          <a:p>
            <a:pPr marL="0" indent="0">
              <a:buNone/>
            </a:pPr>
            <a:r>
              <a:rPr lang="cs-CZ" dirty="0" smtClean="0"/>
              <a:t>Za </a:t>
            </a:r>
            <a:r>
              <a:rPr lang="cs-CZ" dirty="0" err="1" smtClean="0"/>
              <a:t>ml_nicí</a:t>
            </a:r>
            <a:r>
              <a:rPr lang="cs-CZ" dirty="0" smtClean="0"/>
              <a:t> roste </a:t>
            </a:r>
            <a:r>
              <a:rPr lang="cs-CZ" dirty="0" err="1" smtClean="0"/>
              <a:t>l_skový</a:t>
            </a:r>
            <a:r>
              <a:rPr lang="cs-CZ" dirty="0" smtClean="0"/>
              <a:t> keř. </a:t>
            </a:r>
            <a:r>
              <a:rPr lang="cs-CZ" dirty="0" err="1" smtClean="0"/>
              <a:t>B_lo</a:t>
            </a:r>
            <a:r>
              <a:rPr lang="cs-CZ" dirty="0" smtClean="0"/>
              <a:t> </a:t>
            </a:r>
            <a:r>
              <a:rPr lang="cs-CZ" dirty="0" err="1" smtClean="0"/>
              <a:t>sl_šet</a:t>
            </a:r>
            <a:r>
              <a:rPr lang="cs-CZ" dirty="0" smtClean="0"/>
              <a:t> </a:t>
            </a:r>
            <a:r>
              <a:rPr lang="cs-CZ" dirty="0" err="1" smtClean="0"/>
              <a:t>vzl_kání</a:t>
            </a:r>
            <a:r>
              <a:rPr lang="cs-CZ" dirty="0" smtClean="0"/>
              <a:t> malé </a:t>
            </a:r>
            <a:r>
              <a:rPr lang="cs-CZ" dirty="0" err="1" smtClean="0"/>
              <a:t>L_dušky</a:t>
            </a:r>
            <a:r>
              <a:rPr lang="cs-CZ" dirty="0" smtClean="0"/>
              <a:t>, které </a:t>
            </a:r>
            <a:r>
              <a:rPr lang="cs-CZ" dirty="0" err="1" smtClean="0"/>
              <a:t>ubl_žil</a:t>
            </a:r>
            <a:r>
              <a:rPr lang="cs-CZ" dirty="0" smtClean="0"/>
              <a:t> její kocour. O vánočních svátcích si jela celá parta </a:t>
            </a:r>
            <a:r>
              <a:rPr lang="cs-CZ" dirty="0" err="1" smtClean="0"/>
              <a:t>zal_žovat</a:t>
            </a:r>
            <a:r>
              <a:rPr lang="cs-CZ" dirty="0" smtClean="0"/>
              <a:t> do Špindlerova </a:t>
            </a:r>
            <a:r>
              <a:rPr lang="cs-CZ" dirty="0" err="1" smtClean="0"/>
              <a:t>Ml_na</a:t>
            </a:r>
            <a:r>
              <a:rPr lang="cs-CZ" dirty="0" smtClean="0"/>
              <a:t>. S </a:t>
            </a:r>
            <a:r>
              <a:rPr lang="cs-CZ" dirty="0" err="1" smtClean="0"/>
              <a:t>nel_čeným</a:t>
            </a:r>
            <a:r>
              <a:rPr lang="cs-CZ" dirty="0" smtClean="0"/>
              <a:t> údivem jsme sledovali barmanské vystoupení. </a:t>
            </a:r>
            <a:r>
              <a:rPr lang="cs-CZ" dirty="0" err="1" smtClean="0"/>
              <a:t>L_pový</a:t>
            </a:r>
            <a:r>
              <a:rPr lang="cs-CZ" dirty="0" smtClean="0"/>
              <a:t> čaj piji s chutí, ale </a:t>
            </a:r>
            <a:r>
              <a:rPr lang="cs-CZ" dirty="0" err="1" smtClean="0"/>
              <a:t>pel_ňkový</a:t>
            </a:r>
            <a:r>
              <a:rPr lang="cs-CZ" dirty="0" smtClean="0"/>
              <a:t> s odporem. Hříbě dostalo jméno podle své </a:t>
            </a:r>
            <a:r>
              <a:rPr lang="cs-CZ" dirty="0" err="1" smtClean="0"/>
              <a:t>l_siny</a:t>
            </a:r>
            <a:r>
              <a:rPr lang="cs-CZ" dirty="0" smtClean="0"/>
              <a:t>. Tygr se </a:t>
            </a:r>
            <a:r>
              <a:rPr lang="cs-CZ" dirty="0" err="1" smtClean="0"/>
              <a:t>pl_žil</a:t>
            </a:r>
            <a:r>
              <a:rPr lang="cs-CZ" dirty="0" smtClean="0"/>
              <a:t> </a:t>
            </a:r>
            <a:r>
              <a:rPr lang="cs-CZ" dirty="0" err="1" smtClean="0"/>
              <a:t>nesl_šně</a:t>
            </a:r>
            <a:r>
              <a:rPr lang="cs-CZ" dirty="0" smtClean="0"/>
              <a:t> za svou kořistí. Namožený </a:t>
            </a:r>
            <a:r>
              <a:rPr lang="cs-CZ" dirty="0" err="1" smtClean="0"/>
              <a:t>l_tkový</a:t>
            </a:r>
            <a:r>
              <a:rPr lang="cs-CZ" dirty="0" smtClean="0"/>
              <a:t> sval dlouho bolí. Na Šumavě opakovaně bojují s </a:t>
            </a:r>
            <a:r>
              <a:rPr lang="cs-CZ" dirty="0" err="1" smtClean="0"/>
              <a:t>l_kožroutem</a:t>
            </a:r>
            <a:r>
              <a:rPr lang="cs-CZ" dirty="0" smtClean="0"/>
              <a:t>.</a:t>
            </a:r>
            <a:endParaRPr lang="cs-CZ" b="1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1897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lýnici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lyšet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zlykání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alyžovat</a:t>
            </a:r>
          </a:p>
          <a:p>
            <a:pPr marL="0" indent="0">
              <a:buNone/>
            </a:pPr>
            <a:r>
              <a:rPr lang="cs-CZ" dirty="0" smtClean="0"/>
              <a:t>Mlýna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elyňkový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ysiny</a:t>
            </a:r>
          </a:p>
          <a:p>
            <a:pPr marL="0" indent="0">
              <a:buNone/>
            </a:pPr>
            <a:r>
              <a:rPr lang="cs-CZ" dirty="0" smtClean="0"/>
              <a:t>neslyšně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ýtkový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ýkožroutem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268760"/>
            <a:ext cx="820891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Slova příbuzná přiřaď k vyjmenovaným slovům: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47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500" b="1" dirty="0" smtClean="0"/>
              <a:t>Hledej vyjmenovaná nebo příbuzná </a:t>
            </a:r>
            <a:r>
              <a:rPr lang="cs-CZ" sz="2500" b="1" smtClean="0"/>
              <a:t>slova: (10)</a:t>
            </a:r>
            <a:endParaRPr lang="cs-CZ" sz="2500" b="1" dirty="0" smtClean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290287421"/>
              </p:ext>
            </p:extLst>
          </p:nvPr>
        </p:nvGraphicFramePr>
        <p:xfrm>
          <a:off x="1763688" y="2204864"/>
          <a:ext cx="5663960" cy="432048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566396"/>
                <a:gridCol w="566396"/>
                <a:gridCol w="566396"/>
                <a:gridCol w="566396"/>
                <a:gridCol w="566396"/>
                <a:gridCol w="566396"/>
                <a:gridCol w="566396"/>
                <a:gridCol w="566396"/>
                <a:gridCol w="566396"/>
                <a:gridCol w="566396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I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Ý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Ě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Š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Z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R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Ý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M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H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D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É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Ý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M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F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Ě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Š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Í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Ž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G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Ž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H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B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V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F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D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M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R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Ž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Ř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Ě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H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B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V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D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R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W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B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6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Za ml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nicí roste l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skový keř. B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lo sl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šet vzl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kání malé L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dušky, které ubl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žil její kocour. O vánočních svátcích si jela celá parta zal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žovat do Špindlerova Ml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na. S nel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čeným údivem jsme sledovali barmanské vystoupení. L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pový čaj piji s chutí, ale pel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ňkový s odporem. Hříbě dostalo jméno podle své 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siny. Tygr se pl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žil nesl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šně za svou kořistí. Namožený l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tkový sval dlouho bolí. Na Šumavě opakovaně bojují s l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kožroutem.</a:t>
            </a: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523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lýnici - </a:t>
            </a:r>
            <a:r>
              <a:rPr lang="cs-CZ" dirty="0" smtClean="0">
                <a:solidFill>
                  <a:srgbClr val="FF0000"/>
                </a:solidFill>
              </a:rPr>
              <a:t>mlýn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lyšet - </a:t>
            </a:r>
            <a:r>
              <a:rPr lang="cs-CZ" dirty="0" smtClean="0">
                <a:solidFill>
                  <a:srgbClr val="FF0000"/>
                </a:solidFill>
              </a:rPr>
              <a:t>slyšet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zlykání - </a:t>
            </a:r>
            <a:r>
              <a:rPr lang="cs-CZ" dirty="0" smtClean="0">
                <a:solidFill>
                  <a:srgbClr val="FF0000"/>
                </a:solidFill>
              </a:rPr>
              <a:t>vzlykat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alyžovat - </a:t>
            </a:r>
            <a:r>
              <a:rPr lang="cs-CZ" dirty="0" smtClean="0">
                <a:solidFill>
                  <a:srgbClr val="FF0000"/>
                </a:solidFill>
              </a:rPr>
              <a:t>lyže</a:t>
            </a:r>
          </a:p>
          <a:p>
            <a:pPr marL="0" indent="0">
              <a:buNone/>
            </a:pPr>
            <a:r>
              <a:rPr lang="cs-CZ" dirty="0" smtClean="0"/>
              <a:t>Mlýna - </a:t>
            </a:r>
            <a:r>
              <a:rPr lang="cs-CZ" dirty="0" smtClean="0">
                <a:solidFill>
                  <a:srgbClr val="FF0000"/>
                </a:solidFill>
              </a:rPr>
              <a:t>mlýn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elyňkový - </a:t>
            </a:r>
            <a:r>
              <a:rPr lang="cs-CZ" dirty="0" smtClean="0">
                <a:solidFill>
                  <a:srgbClr val="FF0000"/>
                </a:solidFill>
              </a:rPr>
              <a:t>pelyněk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ysiny - </a:t>
            </a:r>
            <a:r>
              <a:rPr lang="cs-CZ" dirty="0" smtClean="0">
                <a:solidFill>
                  <a:srgbClr val="FF0000"/>
                </a:solidFill>
              </a:rPr>
              <a:t>lysý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eslyšně - </a:t>
            </a:r>
            <a:r>
              <a:rPr lang="cs-CZ" dirty="0" smtClean="0">
                <a:solidFill>
                  <a:srgbClr val="FF0000"/>
                </a:solidFill>
              </a:rPr>
              <a:t>slyšet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ýtkový - </a:t>
            </a:r>
            <a:r>
              <a:rPr lang="cs-CZ" dirty="0" smtClean="0">
                <a:solidFill>
                  <a:srgbClr val="FF0000"/>
                </a:solidFill>
              </a:rPr>
              <a:t>lýtko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ýkožroutem - </a:t>
            </a:r>
            <a:r>
              <a:rPr lang="cs-CZ" dirty="0" smtClean="0">
                <a:solidFill>
                  <a:srgbClr val="FF0000"/>
                </a:solidFill>
              </a:rPr>
              <a:t>lýko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č.3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240590565"/>
              </p:ext>
            </p:extLst>
          </p:nvPr>
        </p:nvGraphicFramePr>
        <p:xfrm>
          <a:off x="1547668" y="1628800"/>
          <a:ext cx="5879980" cy="460851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587998"/>
                <a:gridCol w="587998"/>
                <a:gridCol w="587998"/>
                <a:gridCol w="587998"/>
                <a:gridCol w="587998"/>
                <a:gridCol w="587998"/>
                <a:gridCol w="587998"/>
                <a:gridCol w="587998"/>
                <a:gridCol w="587998"/>
                <a:gridCol w="587998"/>
              </a:tblGrid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I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Ě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Š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Ý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É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K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S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N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Ý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M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Š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Ž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M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R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L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Y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Ž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A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Ř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Ě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O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P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E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R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U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dirty="0" smtClean="0"/>
                        <a:t>T</a:t>
                      </a:r>
                      <a:endParaRPr lang="cs-CZ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683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529</Words>
  <Application>Microsoft Office PowerPoint</Application>
  <PresentationFormat>Předvádění na obrazovce (4:3)</PresentationFormat>
  <Paragraphs>220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Procvičování vyjmenovaných slov po l:</vt:lpstr>
      <vt:lpstr>Vyjmenovaná slova po l:</vt:lpstr>
      <vt:lpstr>Úkol č. 1</vt:lpstr>
      <vt:lpstr>Úkol č. 2</vt:lpstr>
      <vt:lpstr>Úkol č.3</vt:lpstr>
      <vt:lpstr>Řešení - úkol č. 1</vt:lpstr>
      <vt:lpstr>Řešení - úkol č. 2</vt:lpstr>
      <vt:lpstr>Řešení - úkol č.3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Helena Popelková</cp:lastModifiedBy>
  <cp:revision>15</cp:revision>
  <dcterms:created xsi:type="dcterms:W3CDTF">2012-12-29T17:00:23Z</dcterms:created>
  <dcterms:modified xsi:type="dcterms:W3CDTF">2013-02-24T15:28:56Z</dcterms:modified>
</cp:coreProperties>
</file>