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7" r:id="rId4"/>
    <p:sldId id="258" r:id="rId5"/>
    <p:sldId id="260" r:id="rId6"/>
    <p:sldId id="261" r:id="rId7"/>
    <p:sldId id="263" r:id="rId8"/>
    <p:sldId id="259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17751-6000-4A72-80BF-BFB09E6BC9A8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9C5046-9905-4864-B414-9CA37F99B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593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949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81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220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75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41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661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178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992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960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677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402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79DAD-2A0E-427E-AAF8-168EC8E5895B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12A36-2DB8-40C4-B494-BCF77C72E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798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1015152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Vyjmenovaná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slova po m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VY_12_INOVACE_1.B_CJ_03(32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10.9.2012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7809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/>
              <a:t>Procvičování </a:t>
            </a:r>
            <a:r>
              <a:rPr lang="cs-CZ" smtClean="0"/>
              <a:t>pravopisu </a:t>
            </a:r>
            <a:r>
              <a:rPr lang="cs-CZ" dirty="0"/>
              <a:t>vyjmenovaných a příbuzných slov. Soubor obsahuje přehled vyjmenovaných slov, 3 cvičení a jejich řešení.</a:t>
            </a:r>
          </a:p>
          <a:p>
            <a:pPr marL="0" indent="0">
              <a:buNone/>
            </a:pPr>
            <a:r>
              <a:rPr lang="cs-CZ" dirty="0"/>
              <a:t>Materiál slouží k výkladu, opakování v hodinách českého jazyka pro žáky odborného učiliště, lze využít i pro ZŠ. Využití též jako prověřovací práce. </a:t>
            </a:r>
          </a:p>
        </p:txBody>
      </p:sp>
    </p:spTree>
    <p:extLst>
      <p:ext uri="{BB962C8B-B14F-4D97-AF65-F5344CB8AC3E}">
        <p14:creationId xmlns:p14="http://schemas.microsoft.com/office/powerpoint/2010/main" val="2773724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4642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Procvičování vyjmenovaných slov po m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538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m</a:t>
            </a:r>
            <a:r>
              <a:rPr lang="cs-CZ" sz="3600" dirty="0" smtClean="0"/>
              <a:t>y, mýt, myslit, mýlit se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myz, myš, hlemýžď 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ýtina, zamykat, smýkat 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mýchat, chmýří, nachomýtnout se</a:t>
            </a:r>
          </a:p>
        </p:txBody>
      </p:sp>
    </p:spTree>
    <p:extLst>
      <p:ext uri="{BB962C8B-B14F-4D97-AF65-F5344CB8AC3E}">
        <p14:creationId xmlns:p14="http://schemas.microsoft.com/office/powerpoint/2010/main" val="3375196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Doplň i/y:</a:t>
            </a:r>
          </a:p>
          <a:p>
            <a:pPr marL="0" indent="0">
              <a:buNone/>
            </a:pPr>
            <a:r>
              <a:rPr lang="cs-CZ" sz="2800" dirty="0" smtClean="0"/>
              <a:t>Na stolku ležela </a:t>
            </a:r>
            <a:r>
              <a:rPr lang="cs-CZ" sz="2800" dirty="0" err="1" smtClean="0"/>
              <a:t>b_lá</a:t>
            </a:r>
            <a:r>
              <a:rPr lang="cs-CZ" sz="2800" dirty="0" smtClean="0"/>
              <a:t> </a:t>
            </a:r>
            <a:r>
              <a:rPr lang="cs-CZ" sz="2800" dirty="0" err="1" smtClean="0"/>
              <a:t>krab_čka</a:t>
            </a:r>
            <a:r>
              <a:rPr lang="cs-CZ" sz="2800" dirty="0" smtClean="0"/>
              <a:t> s </a:t>
            </a:r>
            <a:r>
              <a:rPr lang="cs-CZ" sz="2800" dirty="0" err="1" smtClean="0"/>
              <a:t>m_dlem</a:t>
            </a:r>
            <a:r>
              <a:rPr lang="cs-CZ" sz="2800" dirty="0" smtClean="0"/>
              <a:t>. </a:t>
            </a:r>
            <a:r>
              <a:rPr lang="cs-CZ" sz="2800" dirty="0" err="1" smtClean="0"/>
              <a:t>M_nule</a:t>
            </a:r>
            <a:r>
              <a:rPr lang="cs-CZ" sz="2800" dirty="0" smtClean="0"/>
              <a:t> jsem při procházce vynechal svou </a:t>
            </a:r>
            <a:r>
              <a:rPr lang="cs-CZ" sz="2800" dirty="0" err="1" smtClean="0"/>
              <a:t>obl_benou</a:t>
            </a:r>
            <a:r>
              <a:rPr lang="cs-CZ" sz="2800" dirty="0" smtClean="0"/>
              <a:t> </a:t>
            </a:r>
            <a:r>
              <a:rPr lang="cs-CZ" sz="2800" dirty="0" err="1" smtClean="0"/>
              <a:t>vyhl_dku</a:t>
            </a:r>
            <a:r>
              <a:rPr lang="cs-CZ" sz="2800" dirty="0" smtClean="0"/>
              <a:t> </a:t>
            </a:r>
            <a:r>
              <a:rPr lang="cs-CZ" sz="2800" dirty="0" err="1" smtClean="0"/>
              <a:t>pobl_ž</a:t>
            </a:r>
            <a:r>
              <a:rPr lang="cs-CZ" sz="2800" dirty="0" smtClean="0"/>
              <a:t> malé </a:t>
            </a:r>
            <a:r>
              <a:rPr lang="cs-CZ" sz="2800" dirty="0" err="1" smtClean="0"/>
              <a:t>m_tiny</a:t>
            </a:r>
            <a:r>
              <a:rPr lang="cs-CZ" sz="2800" dirty="0" smtClean="0"/>
              <a:t>. Při ležení nám na deku vlezlo množství </a:t>
            </a:r>
            <a:r>
              <a:rPr lang="cs-CZ" sz="2800" dirty="0" err="1" smtClean="0"/>
              <a:t>hm_zu</a:t>
            </a:r>
            <a:r>
              <a:rPr lang="cs-CZ" sz="2800" dirty="0" smtClean="0"/>
              <a:t>. Podal m_ </a:t>
            </a:r>
            <a:r>
              <a:rPr lang="cs-CZ" sz="2800" dirty="0" err="1" smtClean="0"/>
              <a:t>sm_čec</a:t>
            </a:r>
            <a:r>
              <a:rPr lang="cs-CZ" sz="2800" dirty="0" smtClean="0"/>
              <a:t> a pohodlně se posadil. Na zledovatělé silnici jsme i m_ dostali </a:t>
            </a:r>
            <a:r>
              <a:rPr lang="cs-CZ" sz="2800" dirty="0" err="1" smtClean="0"/>
              <a:t>sm_k</a:t>
            </a:r>
            <a:r>
              <a:rPr lang="cs-CZ" sz="2800" dirty="0" smtClean="0"/>
              <a:t>. Zajímám se o ty, kteří se </a:t>
            </a:r>
            <a:r>
              <a:rPr lang="cs-CZ" sz="2800" dirty="0" err="1" smtClean="0"/>
              <a:t>vym_kají</a:t>
            </a:r>
            <a:r>
              <a:rPr lang="cs-CZ" sz="2800" dirty="0" smtClean="0"/>
              <a:t> moudrými </a:t>
            </a:r>
            <a:r>
              <a:rPr lang="cs-CZ" sz="2800" dirty="0" err="1" smtClean="0"/>
              <a:t>m_šlenkami</a:t>
            </a:r>
            <a:r>
              <a:rPr lang="cs-CZ" sz="2800" dirty="0" smtClean="0"/>
              <a:t>. Náš kocour b_ se mohl jmenovat </a:t>
            </a:r>
            <a:r>
              <a:rPr lang="cs-CZ" sz="2800" dirty="0" err="1" smtClean="0"/>
              <a:t>M_šilov</a:t>
            </a:r>
            <a:r>
              <a:rPr lang="cs-CZ" sz="2800" dirty="0" smtClean="0"/>
              <a:t>. </a:t>
            </a:r>
            <a:r>
              <a:rPr lang="cs-CZ" sz="2800" dirty="0" err="1" smtClean="0"/>
              <a:t>M_sl_vna</a:t>
            </a:r>
            <a:r>
              <a:rPr lang="cs-CZ" sz="2800" dirty="0" smtClean="0"/>
              <a:t> je </a:t>
            </a:r>
            <a:r>
              <a:rPr lang="cs-CZ" sz="2800" dirty="0" err="1" smtClean="0"/>
              <a:t>bl_zko</a:t>
            </a:r>
            <a:r>
              <a:rPr lang="cs-CZ" sz="2800" dirty="0" smtClean="0"/>
              <a:t> </a:t>
            </a:r>
            <a:r>
              <a:rPr lang="cs-CZ" sz="2800" dirty="0" err="1" smtClean="0"/>
              <a:t>M_ta</a:t>
            </a:r>
            <a:r>
              <a:rPr lang="cs-CZ" sz="2800" dirty="0" smtClean="0"/>
              <a:t>. </a:t>
            </a:r>
            <a:r>
              <a:rPr lang="cs-CZ" sz="2800" dirty="0" err="1" smtClean="0"/>
              <a:t>M_loš</a:t>
            </a:r>
            <a:r>
              <a:rPr lang="cs-CZ" sz="2800" dirty="0" smtClean="0"/>
              <a:t> umí skvěle řešit </a:t>
            </a:r>
            <a:r>
              <a:rPr lang="cs-CZ" sz="2800" dirty="0" err="1" smtClean="0"/>
              <a:t>přesm_čky</a:t>
            </a:r>
            <a:r>
              <a:rPr lang="cs-CZ" sz="2800" dirty="0" smtClean="0"/>
              <a:t>. V </a:t>
            </a:r>
            <a:r>
              <a:rPr lang="cs-CZ" sz="2800" dirty="0" err="1" smtClean="0"/>
              <a:t>prům_slové</a:t>
            </a:r>
            <a:r>
              <a:rPr lang="cs-CZ" sz="2800" dirty="0" smtClean="0"/>
              <a:t> oblasti najdeme lepší pracovní uplatnění.</a:t>
            </a:r>
          </a:p>
        </p:txBody>
      </p:sp>
    </p:spTree>
    <p:extLst>
      <p:ext uri="{BB962C8B-B14F-4D97-AF65-F5344CB8AC3E}">
        <p14:creationId xmlns:p14="http://schemas.microsoft.com/office/powerpoint/2010/main" val="1813611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ýdlem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ýtiny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myzu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myčec</a:t>
            </a:r>
          </a:p>
          <a:p>
            <a:pPr marL="0" indent="0">
              <a:buNone/>
            </a:pPr>
            <a:r>
              <a:rPr lang="cs-CZ" dirty="0" smtClean="0"/>
              <a:t>my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myk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ymykají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yšlenkami</a:t>
            </a:r>
          </a:p>
          <a:p>
            <a:pPr marL="0" indent="0">
              <a:buNone/>
            </a:pPr>
            <a:r>
              <a:rPr lang="cs-CZ" dirty="0" smtClean="0"/>
              <a:t>Myšilov 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yslivna</a:t>
            </a:r>
          </a:p>
          <a:p>
            <a:pPr marL="0" indent="0">
              <a:buNone/>
            </a:pPr>
            <a:r>
              <a:rPr lang="cs-CZ" dirty="0" smtClean="0"/>
              <a:t>Mýta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řesmyčky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růmyslové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7665" y="1330017"/>
            <a:ext cx="8208912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Slova příbuzná přiřaď k vyjmenovaným slovům: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712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500" b="1" dirty="0" smtClean="0"/>
              <a:t>Hledej vyjmenovaná nebo příbuzná slova: (10)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8565575"/>
              </p:ext>
            </p:extLst>
          </p:nvPr>
        </p:nvGraphicFramePr>
        <p:xfrm>
          <a:off x="1619672" y="2132856"/>
          <a:ext cx="5735960" cy="446449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573596"/>
                <a:gridCol w="573596"/>
                <a:gridCol w="573596"/>
                <a:gridCol w="573596"/>
                <a:gridCol w="573596"/>
                <a:gridCol w="573596"/>
                <a:gridCol w="573596"/>
                <a:gridCol w="573596"/>
                <a:gridCol w="573596"/>
                <a:gridCol w="573596"/>
              </a:tblGrid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Ú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G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Q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X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62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smtClean="0"/>
              <a:t>Na </a:t>
            </a:r>
            <a:r>
              <a:rPr lang="cs-CZ" sz="2800" dirty="0" smtClean="0"/>
              <a:t>stolku ležela 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lá krab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čka s 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dlem. 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nule jsem při procházce vynechal svou obl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benou vyhl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dku pobl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ž malé 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tiny. Při ležení nám na deku vlezlo množství hm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zu. Podal 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sm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čec a pohodlně se posadil. Na zledovatělé silnici jsme i 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dostali sm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k. Zajímám se o ty, kteří se vym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kají moudrými 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šlenkami. Náš kocour b</a:t>
            </a:r>
            <a:r>
              <a:rPr lang="cs-CZ" sz="2800" b="1" dirty="0" smtClean="0">
                <a:solidFill>
                  <a:srgbClr val="FF0000"/>
                </a:solidFill>
              </a:rPr>
              <a:t>y </a:t>
            </a:r>
            <a:r>
              <a:rPr lang="cs-CZ" sz="2800" dirty="0" smtClean="0"/>
              <a:t>se mohl jmenovat 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šilov. 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vna je bl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zko 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ta. 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loš umí skvěle řešit přesm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čky. V prům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slové oblasti najdeme lepší pracovní uplatnění.</a:t>
            </a:r>
          </a:p>
        </p:txBody>
      </p:sp>
    </p:spTree>
    <p:extLst>
      <p:ext uri="{BB962C8B-B14F-4D97-AF65-F5344CB8AC3E}">
        <p14:creationId xmlns:p14="http://schemas.microsoft.com/office/powerpoint/2010/main" val="3727267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ýdlem - </a:t>
            </a:r>
            <a:r>
              <a:rPr lang="cs-CZ" dirty="0" smtClean="0">
                <a:solidFill>
                  <a:srgbClr val="FF0000"/>
                </a:solidFill>
              </a:rPr>
              <a:t>mýt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ýtiny - </a:t>
            </a:r>
            <a:r>
              <a:rPr lang="cs-CZ" dirty="0" smtClean="0">
                <a:solidFill>
                  <a:srgbClr val="FF0000"/>
                </a:solidFill>
              </a:rPr>
              <a:t>mýtina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myzu - </a:t>
            </a:r>
            <a:r>
              <a:rPr lang="cs-CZ" dirty="0" smtClean="0">
                <a:solidFill>
                  <a:srgbClr val="FF0000"/>
                </a:solidFill>
              </a:rPr>
              <a:t>hmyz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myčec - </a:t>
            </a:r>
            <a:r>
              <a:rPr lang="cs-CZ" dirty="0" smtClean="0">
                <a:solidFill>
                  <a:srgbClr val="FF0000"/>
                </a:solidFill>
              </a:rPr>
              <a:t>smýkat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y - </a:t>
            </a:r>
            <a:r>
              <a:rPr lang="cs-CZ" dirty="0" smtClean="0">
                <a:solidFill>
                  <a:srgbClr val="FF0000"/>
                </a:solidFill>
              </a:rPr>
              <a:t>my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myk - </a:t>
            </a:r>
            <a:r>
              <a:rPr lang="cs-CZ" dirty="0" smtClean="0">
                <a:solidFill>
                  <a:srgbClr val="FF0000"/>
                </a:solidFill>
              </a:rPr>
              <a:t>smýkat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ymykají - </a:t>
            </a:r>
            <a:r>
              <a:rPr lang="cs-CZ" dirty="0" smtClean="0">
                <a:solidFill>
                  <a:srgbClr val="FF0000"/>
                </a:solidFill>
              </a:rPr>
              <a:t>zamykat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yšlenkami - </a:t>
            </a:r>
            <a:r>
              <a:rPr lang="cs-CZ" dirty="0" smtClean="0">
                <a:solidFill>
                  <a:srgbClr val="FF0000"/>
                </a:solidFill>
              </a:rPr>
              <a:t>myslit</a:t>
            </a:r>
          </a:p>
          <a:p>
            <a:pPr marL="0" indent="0">
              <a:buNone/>
            </a:pPr>
            <a:r>
              <a:rPr lang="cs-CZ" dirty="0" smtClean="0"/>
              <a:t>Myšilov - </a:t>
            </a:r>
            <a:r>
              <a:rPr lang="cs-CZ" dirty="0" smtClean="0">
                <a:solidFill>
                  <a:srgbClr val="FF0000"/>
                </a:solidFill>
              </a:rPr>
              <a:t>myš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yslivna - </a:t>
            </a:r>
            <a:r>
              <a:rPr lang="cs-CZ" dirty="0" smtClean="0">
                <a:solidFill>
                  <a:srgbClr val="FF0000"/>
                </a:solidFill>
              </a:rPr>
              <a:t>myslit</a:t>
            </a:r>
          </a:p>
          <a:p>
            <a:pPr marL="0" indent="0">
              <a:buNone/>
            </a:pPr>
            <a:r>
              <a:rPr lang="cs-CZ" dirty="0" smtClean="0"/>
              <a:t>Mýta - </a:t>
            </a:r>
            <a:r>
              <a:rPr lang="cs-CZ" dirty="0" smtClean="0">
                <a:solidFill>
                  <a:srgbClr val="FF0000"/>
                </a:solidFill>
              </a:rPr>
              <a:t>mýtina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řesmyčky - </a:t>
            </a:r>
            <a:r>
              <a:rPr lang="cs-CZ" dirty="0" smtClean="0">
                <a:solidFill>
                  <a:srgbClr val="FF0000"/>
                </a:solidFill>
              </a:rPr>
              <a:t>smýkat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růmyslové - </a:t>
            </a:r>
            <a:r>
              <a:rPr lang="cs-CZ" dirty="0" smtClean="0">
                <a:solidFill>
                  <a:srgbClr val="FF0000"/>
                </a:solidFill>
              </a:rPr>
              <a:t>myslit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538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3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9519784"/>
              </p:ext>
            </p:extLst>
          </p:nvPr>
        </p:nvGraphicFramePr>
        <p:xfrm>
          <a:off x="1619672" y="1628800"/>
          <a:ext cx="5735960" cy="446449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573596"/>
                <a:gridCol w="573596"/>
                <a:gridCol w="573596"/>
                <a:gridCol w="573596"/>
                <a:gridCol w="573596"/>
                <a:gridCol w="573596"/>
                <a:gridCol w="573596"/>
                <a:gridCol w="573596"/>
                <a:gridCol w="573596"/>
                <a:gridCol w="573596"/>
              </a:tblGrid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Ú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44644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30109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560</Words>
  <Application>Microsoft Office PowerPoint</Application>
  <PresentationFormat>Předvádění na obrazovce (4:3)</PresentationFormat>
  <Paragraphs>221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Procvičování vyjmenovaných slov po m</vt:lpstr>
      <vt:lpstr>Vyjmenovaná slova po m:</vt:lpstr>
      <vt:lpstr>Úkol č. 1</vt:lpstr>
      <vt:lpstr>Úkol č. 2</vt:lpstr>
      <vt:lpstr>Úkol č. 3</vt:lpstr>
      <vt:lpstr>Řešení - úkol č. 1</vt:lpstr>
      <vt:lpstr>Řešení - úkol č. 2</vt:lpstr>
      <vt:lpstr>Řešení - úkol č.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13</cp:revision>
  <dcterms:created xsi:type="dcterms:W3CDTF">2012-12-29T17:37:35Z</dcterms:created>
  <dcterms:modified xsi:type="dcterms:W3CDTF">2013-02-24T15:28:03Z</dcterms:modified>
</cp:coreProperties>
</file>