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2"/>
  </p:notesMasterIdLst>
  <p:sldIdLst>
    <p:sldId id="265" r:id="rId2"/>
    <p:sldId id="266" r:id="rId3"/>
    <p:sldId id="257" r:id="rId4"/>
    <p:sldId id="258" r:id="rId5"/>
    <p:sldId id="259" r:id="rId6"/>
    <p:sldId id="261" r:id="rId7"/>
    <p:sldId id="263" r:id="rId8"/>
    <p:sldId id="260" r:id="rId9"/>
    <p:sldId id="262" r:id="rId10"/>
    <p:sldId id="264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Bez stylu, bez mřížky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7" d="100"/>
          <a:sy n="87" d="100"/>
        </p:scale>
        <p:origin x="-1464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5573E63-54A1-4C05-9660-B1DACD5B3BD4}" type="datetimeFigureOut">
              <a:rPr lang="cs-CZ" smtClean="0"/>
              <a:t>24.2.2013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384604D-0B71-436B-8616-A1F6E459938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64741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záhlaví 4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cs-CZ" smtClean="0"/>
              <a:t>VY_32_INOVACE_1/20A-ICT/PE/ON</a:t>
            </a:r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8262249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6A96A5-29D5-4B52-8572-8FE19966C1C4}" type="datetimeFigureOut">
              <a:rPr lang="cs-CZ" smtClean="0"/>
              <a:t>24.2.2013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FBF68C-5263-4DCC-B476-9109AA42D3B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6238537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6A96A5-29D5-4B52-8572-8FE19966C1C4}" type="datetimeFigureOut">
              <a:rPr lang="cs-CZ" smtClean="0"/>
              <a:t>24.2.2013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FBF68C-5263-4DCC-B476-9109AA42D3B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61535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6A96A5-29D5-4B52-8572-8FE19966C1C4}" type="datetimeFigureOut">
              <a:rPr lang="cs-CZ" smtClean="0"/>
              <a:t>24.2.2013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FBF68C-5263-4DCC-B476-9109AA42D3B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865254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6A96A5-29D5-4B52-8572-8FE19966C1C4}" type="datetimeFigureOut">
              <a:rPr lang="cs-CZ" smtClean="0"/>
              <a:t>24.2.2013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FBF68C-5263-4DCC-B476-9109AA42D3B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4652261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6A96A5-29D5-4B52-8572-8FE19966C1C4}" type="datetimeFigureOut">
              <a:rPr lang="cs-CZ" smtClean="0"/>
              <a:t>24.2.2013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FBF68C-5263-4DCC-B476-9109AA42D3B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345515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6A96A5-29D5-4B52-8572-8FE19966C1C4}" type="datetimeFigureOut">
              <a:rPr lang="cs-CZ" smtClean="0"/>
              <a:t>24.2.2013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FBF68C-5263-4DCC-B476-9109AA42D3B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6101194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6A96A5-29D5-4B52-8572-8FE19966C1C4}" type="datetimeFigureOut">
              <a:rPr lang="cs-CZ" smtClean="0"/>
              <a:t>24.2.2013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FBF68C-5263-4DCC-B476-9109AA42D3B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1696113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6A96A5-29D5-4B52-8572-8FE19966C1C4}" type="datetimeFigureOut">
              <a:rPr lang="cs-CZ" smtClean="0"/>
              <a:t>24.2.2013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FBF68C-5263-4DCC-B476-9109AA42D3B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216562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6A96A5-29D5-4B52-8572-8FE19966C1C4}" type="datetimeFigureOut">
              <a:rPr lang="cs-CZ" smtClean="0"/>
              <a:t>24.2.2013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FBF68C-5263-4DCC-B476-9109AA42D3B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5988131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6A96A5-29D5-4B52-8572-8FE19966C1C4}" type="datetimeFigureOut">
              <a:rPr lang="cs-CZ" smtClean="0"/>
              <a:t>24.2.2013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FBF68C-5263-4DCC-B476-9109AA42D3B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233167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6A96A5-29D5-4B52-8572-8FE19966C1C4}" type="datetimeFigureOut">
              <a:rPr lang="cs-CZ" smtClean="0"/>
              <a:t>24.2.2013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FBF68C-5263-4DCC-B476-9109AA42D3B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5027914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76A96A5-29D5-4B52-8572-8FE19966C1C4}" type="datetimeFigureOut">
              <a:rPr lang="cs-CZ" smtClean="0"/>
              <a:t>24.2.2013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AFBF68C-5263-4DCC-B476-9109AA42D3B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861220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Obdélník 5"/>
          <p:cNvSpPr/>
          <p:nvPr/>
        </p:nvSpPr>
        <p:spPr>
          <a:xfrm>
            <a:off x="4860032" y="404664"/>
            <a:ext cx="23756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 smtClean="0"/>
              <a:t> </a:t>
            </a:r>
            <a:endParaRPr lang="cs-CZ" dirty="0"/>
          </a:p>
        </p:txBody>
      </p:sp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73850216"/>
              </p:ext>
            </p:extLst>
          </p:nvPr>
        </p:nvGraphicFramePr>
        <p:xfrm>
          <a:off x="467544" y="2060848"/>
          <a:ext cx="8280919" cy="4608512"/>
        </p:xfrm>
        <a:graphic>
          <a:graphicData uri="http://schemas.openxmlformats.org/drawingml/2006/table">
            <a:tbl>
              <a:tblPr firstRow="1" firstCol="1">
                <a:tableStyleId>{2D5ABB26-0587-4C30-8999-92F81FD0307C}</a:tableStyleId>
              </a:tblPr>
              <a:tblGrid>
                <a:gridCol w="1900962"/>
                <a:gridCol w="6379957"/>
              </a:tblGrid>
              <a:tr h="43953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>
                          <a:effectLst/>
                        </a:rPr>
                        <a:t>Číslo projektu</a:t>
                      </a:r>
                      <a:endParaRPr lang="cs-CZ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lvl="1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638175" algn="l"/>
                        </a:tabLst>
                      </a:pPr>
                      <a:r>
                        <a:rPr lang="cs-CZ" sz="2000" dirty="0" smtClean="0">
                          <a:effectLst/>
                        </a:rPr>
                        <a:t>CZ.1.07</a:t>
                      </a:r>
                      <a:r>
                        <a:rPr lang="cs-CZ" sz="2000" dirty="0">
                          <a:effectLst/>
                        </a:rPr>
                        <a:t>/ 1.5.00/34.0673	</a:t>
                      </a:r>
                      <a:endParaRPr lang="cs-CZ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43953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 smtClean="0">
                          <a:effectLst/>
                        </a:rPr>
                        <a:t>Název školy</a:t>
                      </a:r>
                      <a:endParaRPr lang="cs-CZ" sz="20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lv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 smtClean="0">
                          <a:effectLst/>
                        </a:rPr>
                        <a:t>SOU a ZŠ Planá, Kostelní 129, Planá</a:t>
                      </a:r>
                      <a:endParaRPr lang="cs-CZ" sz="20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43953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612775" algn="l"/>
                        </a:tabLst>
                        <a:defRPr/>
                      </a:pPr>
                      <a:r>
                        <a:rPr lang="cs-CZ" sz="2000" dirty="0" smtClean="0">
                          <a:effectLst/>
                        </a:rPr>
                        <a:t>Vzdělávací oblast</a:t>
                      </a:r>
                      <a:endParaRPr lang="cs-CZ" sz="200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457200" marR="0" lvl="1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Jazykové</a:t>
                      </a:r>
                      <a:r>
                        <a:rPr lang="cs-CZ" sz="2000" baseline="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 vzdělávání</a:t>
                      </a:r>
                      <a:endParaRPr lang="cs-CZ" sz="200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43953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612775" algn="l"/>
                        </a:tabLst>
                      </a:pPr>
                      <a:r>
                        <a:rPr lang="cs-CZ" sz="20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Předmět</a:t>
                      </a:r>
                      <a:endParaRPr lang="cs-CZ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lv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Český</a:t>
                      </a:r>
                      <a:r>
                        <a:rPr lang="cs-CZ" sz="2000" baseline="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 jazyk</a:t>
                      </a:r>
                      <a:endParaRPr lang="cs-CZ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43953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>
                          <a:effectLst/>
                        </a:rPr>
                        <a:t>Tematický okruh</a:t>
                      </a:r>
                      <a:endParaRPr lang="cs-CZ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lv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Gramatické</a:t>
                      </a:r>
                      <a:r>
                        <a:rPr lang="cs-CZ" sz="2000" baseline="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 jevy a jejich procvičování</a:t>
                      </a:r>
                      <a:endParaRPr lang="cs-CZ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439530">
                <a:tc>
                  <a:txBody>
                    <a:bodyPr/>
                    <a:lstStyle/>
                    <a:p>
                      <a:pPr marL="0" marR="0" lvl="1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dirty="0" smtClean="0">
                          <a:effectLst/>
                        </a:rPr>
                        <a:t>Název materiálu</a:t>
                      </a:r>
                      <a:endParaRPr lang="cs-CZ" sz="200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457200" marR="0" lvl="2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smtClean="0">
                          <a:effectLst/>
                          <a:latin typeface="+mn-lt"/>
                          <a:ea typeface="+mn-ea"/>
                          <a:cs typeface="+mn-cs"/>
                        </a:rPr>
                        <a:t>Vyjmenovaná</a:t>
                      </a:r>
                      <a:r>
                        <a:rPr lang="cs-CZ" sz="2000" baseline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cs-CZ" sz="2000" baseline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slova po p</a:t>
                      </a:r>
                      <a:endParaRPr lang="cs-CZ" sz="200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43953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dirty="0" smtClean="0">
                          <a:effectLst/>
                        </a:rPr>
                        <a:t>Číslo materiálu</a:t>
                      </a:r>
                      <a:endParaRPr lang="cs-CZ" sz="200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457200" marR="0" lvl="2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smtClean="0">
                          <a:effectLst/>
                        </a:rPr>
                        <a:t>VY_12_INOVACE_1.B_CJ_04(32</a:t>
                      </a:r>
                      <a:r>
                        <a:rPr lang="cs-CZ" sz="2000" dirty="0" smtClean="0">
                          <a:effectLst/>
                        </a:rPr>
                        <a:t>)</a:t>
                      </a:r>
                    </a:p>
                  </a:txBody>
                  <a:tcPr marL="68580" marR="68580" marT="0" marB="0" anchor="ctr"/>
                </a:tc>
              </a:tr>
              <a:tr h="43953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dirty="0" smtClean="0">
                          <a:effectLst/>
                        </a:rPr>
                        <a:t>Autor	</a:t>
                      </a:r>
                      <a:endParaRPr lang="cs-CZ" sz="200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457200" marR="0" lvl="1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Mgr.</a:t>
                      </a:r>
                      <a:r>
                        <a:rPr lang="cs-CZ" sz="2000" baseline="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 Helena Popelková</a:t>
                      </a:r>
                      <a:endParaRPr lang="cs-CZ" sz="200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43953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>
                          <a:effectLst/>
                        </a:rPr>
                        <a:t>Datum tvorby</a:t>
                      </a:r>
                      <a:endParaRPr lang="cs-CZ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lv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 smtClean="0">
                          <a:effectLst/>
                        </a:rPr>
                        <a:t>26.9.2012</a:t>
                      </a:r>
                      <a:endParaRPr lang="cs-CZ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652742"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Zdroj</a:t>
                      </a:r>
                      <a:r>
                        <a:rPr lang="cs-CZ" sz="2000" baseline="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 autora</a:t>
                      </a:r>
                      <a:endParaRPr lang="cs-CZ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7384"/>
            <a:ext cx="9144000" cy="19981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5375971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/>
              <a:t>Anotace:</a:t>
            </a:r>
          </a:p>
          <a:p>
            <a:pPr marL="0" indent="0">
              <a:buNone/>
            </a:pPr>
            <a:r>
              <a:rPr lang="cs-CZ"/>
              <a:t>Procvičování </a:t>
            </a:r>
            <a:r>
              <a:rPr lang="cs-CZ" smtClean="0"/>
              <a:t>pravopisu </a:t>
            </a:r>
            <a:r>
              <a:rPr lang="cs-CZ" dirty="0"/>
              <a:t>vyjmenovaných a příbuzných slov. Soubor obsahuje přehled vyjmenovaných slov, 3 cvičení a jejich řešení.</a:t>
            </a:r>
          </a:p>
          <a:p>
            <a:pPr marL="0" indent="0">
              <a:buNone/>
            </a:pPr>
            <a:r>
              <a:rPr lang="cs-CZ" dirty="0"/>
              <a:t>Materiál slouží k výkladu, opakování v hodinách českého jazyka pro žáky odborného učiliště, lze využít i pro ZŠ. Využití též jako prověřovací práce. </a:t>
            </a:r>
          </a:p>
        </p:txBody>
      </p:sp>
    </p:spTree>
    <p:extLst>
      <p:ext uri="{BB962C8B-B14F-4D97-AF65-F5344CB8AC3E}">
        <p14:creationId xmlns:p14="http://schemas.microsoft.com/office/powerpoint/2010/main" val="121399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386610"/>
          </a:xfrm>
        </p:spPr>
        <p:txBody>
          <a:bodyPr>
            <a:normAutofit/>
          </a:bodyPr>
          <a:lstStyle/>
          <a:p>
            <a:r>
              <a:rPr lang="cs-CZ" sz="5400" dirty="0" smtClean="0"/>
              <a:t>Procvičování vyjmenovaných slov po p</a:t>
            </a:r>
            <a:endParaRPr lang="cs-CZ" sz="5400" dirty="0"/>
          </a:p>
        </p:txBody>
      </p:sp>
    </p:spTree>
    <p:extLst>
      <p:ext uri="{BB962C8B-B14F-4D97-AF65-F5344CB8AC3E}">
        <p14:creationId xmlns:p14="http://schemas.microsoft.com/office/powerpoint/2010/main" val="366277132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Vyjmenovaná slova po p: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p</a:t>
            </a:r>
            <a:r>
              <a:rPr lang="cs-CZ" dirty="0" smtClean="0"/>
              <a:t>ýcha, pytel, pysk</a:t>
            </a:r>
          </a:p>
          <a:p>
            <a:r>
              <a:rPr lang="cs-CZ" dirty="0"/>
              <a:t>n</a:t>
            </a:r>
            <a:r>
              <a:rPr lang="cs-CZ" dirty="0" smtClean="0"/>
              <a:t>etopýr, slepýš, pyl</a:t>
            </a:r>
          </a:p>
          <a:p>
            <a:r>
              <a:rPr lang="cs-CZ" dirty="0"/>
              <a:t>k</a:t>
            </a:r>
            <a:r>
              <a:rPr lang="cs-CZ" dirty="0" smtClean="0"/>
              <a:t>opyto, klopýtat, třpytit se</a:t>
            </a:r>
          </a:p>
          <a:p>
            <a:r>
              <a:rPr lang="cs-CZ" dirty="0"/>
              <a:t>z</a:t>
            </a:r>
            <a:r>
              <a:rPr lang="cs-CZ" dirty="0" smtClean="0"/>
              <a:t>pytovat, pykat, pýr</a:t>
            </a:r>
          </a:p>
          <a:p>
            <a:r>
              <a:rPr lang="cs-CZ" dirty="0"/>
              <a:t>p</a:t>
            </a:r>
            <a:r>
              <a:rPr lang="cs-CZ" dirty="0" smtClean="0"/>
              <a:t>ýřit se, čepýřit se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37097853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Úkol č. 1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cs-CZ" sz="2700" b="1" dirty="0" smtClean="0"/>
              <a:t>Doplň i/y:</a:t>
            </a:r>
            <a:endParaRPr lang="cs-CZ" sz="2700" dirty="0" smtClean="0"/>
          </a:p>
          <a:p>
            <a:pPr marL="0" indent="0">
              <a:buNone/>
            </a:pPr>
            <a:r>
              <a:rPr lang="cs-CZ" sz="3000" dirty="0" smtClean="0"/>
              <a:t>Z obrovské </a:t>
            </a:r>
            <a:r>
              <a:rPr lang="cs-CZ" sz="3000" dirty="0" err="1" smtClean="0"/>
              <a:t>p_chavky</a:t>
            </a:r>
            <a:r>
              <a:rPr lang="cs-CZ" sz="3000" dirty="0" smtClean="0"/>
              <a:t> jsme připravili houbovou hostinu. Celý život </a:t>
            </a:r>
            <a:r>
              <a:rPr lang="cs-CZ" sz="3000" dirty="0" err="1" smtClean="0"/>
              <a:t>p_kal</a:t>
            </a:r>
            <a:r>
              <a:rPr lang="cs-CZ" sz="3000" dirty="0" smtClean="0"/>
              <a:t> za svou nerozvážnost z dětství. </a:t>
            </a:r>
            <a:r>
              <a:rPr lang="cs-CZ" sz="3000" dirty="0" err="1" smtClean="0"/>
              <a:t>Rozl_šte</a:t>
            </a:r>
            <a:r>
              <a:rPr lang="cs-CZ" sz="3000" dirty="0" smtClean="0"/>
              <a:t> zvířata na obrázku na </a:t>
            </a:r>
            <a:r>
              <a:rPr lang="cs-CZ" sz="3000" dirty="0" err="1" smtClean="0"/>
              <a:t>sudokop_tníky</a:t>
            </a:r>
            <a:r>
              <a:rPr lang="cs-CZ" sz="3000" dirty="0" smtClean="0"/>
              <a:t> a </a:t>
            </a:r>
            <a:r>
              <a:rPr lang="cs-CZ" sz="3000" dirty="0" err="1" smtClean="0"/>
              <a:t>l_chokop_tníky</a:t>
            </a:r>
            <a:r>
              <a:rPr lang="cs-CZ" sz="3000" dirty="0" smtClean="0"/>
              <a:t>. Princezna se </a:t>
            </a:r>
            <a:r>
              <a:rPr lang="cs-CZ" sz="3000" dirty="0" err="1" smtClean="0"/>
              <a:t>zap_řila</a:t>
            </a:r>
            <a:r>
              <a:rPr lang="cs-CZ" sz="3000" dirty="0" smtClean="0"/>
              <a:t> nad královským rozhodnutím. </a:t>
            </a:r>
            <a:r>
              <a:rPr lang="cs-CZ" sz="3000" dirty="0" err="1" smtClean="0"/>
              <a:t>B_lý</a:t>
            </a:r>
            <a:r>
              <a:rPr lang="cs-CZ" sz="3000" dirty="0" smtClean="0"/>
              <a:t> </a:t>
            </a:r>
            <a:r>
              <a:rPr lang="cs-CZ" sz="3000" dirty="0" err="1" smtClean="0"/>
              <a:t>pap_r</a:t>
            </a:r>
            <a:r>
              <a:rPr lang="cs-CZ" sz="3000" dirty="0" smtClean="0"/>
              <a:t> je vhodný k výrobě přání. Včelky i </a:t>
            </a:r>
            <a:r>
              <a:rPr lang="cs-CZ" sz="3000" dirty="0" err="1" smtClean="0"/>
              <a:t>hm_z</a:t>
            </a:r>
            <a:r>
              <a:rPr lang="cs-CZ" sz="3000" dirty="0" smtClean="0"/>
              <a:t> </a:t>
            </a:r>
            <a:r>
              <a:rPr lang="cs-CZ" sz="3000" dirty="0" err="1" smtClean="0"/>
              <a:t>op_lují</a:t>
            </a:r>
            <a:r>
              <a:rPr lang="cs-CZ" sz="3000" dirty="0" smtClean="0"/>
              <a:t> květy šeříku. </a:t>
            </a:r>
            <a:r>
              <a:rPr lang="cs-CZ" sz="3000" dirty="0" err="1" smtClean="0"/>
              <a:t>Kob_lka</a:t>
            </a:r>
            <a:r>
              <a:rPr lang="cs-CZ" sz="3000" dirty="0" smtClean="0"/>
              <a:t> </a:t>
            </a:r>
            <a:r>
              <a:rPr lang="cs-CZ" sz="3000" dirty="0" err="1" smtClean="0"/>
              <a:t>b_la</a:t>
            </a:r>
            <a:r>
              <a:rPr lang="cs-CZ" sz="3000" dirty="0" smtClean="0"/>
              <a:t> </a:t>
            </a:r>
            <a:r>
              <a:rPr lang="cs-CZ" sz="3000" dirty="0" err="1" smtClean="0"/>
              <a:t>kop_ty</a:t>
            </a:r>
            <a:r>
              <a:rPr lang="cs-CZ" sz="3000" dirty="0" smtClean="0"/>
              <a:t> jako o život. </a:t>
            </a:r>
            <a:r>
              <a:rPr lang="cs-CZ" sz="3000" dirty="0" err="1" smtClean="0"/>
              <a:t>Op_suj</a:t>
            </a:r>
            <a:r>
              <a:rPr lang="cs-CZ" sz="3000" dirty="0" smtClean="0"/>
              <a:t> </a:t>
            </a:r>
            <a:r>
              <a:rPr lang="cs-CZ" sz="3000" dirty="0" err="1" smtClean="0"/>
              <a:t>kap_tolu</a:t>
            </a:r>
            <a:r>
              <a:rPr lang="cs-CZ" sz="3000" dirty="0" smtClean="0"/>
              <a:t> o vývoji </a:t>
            </a:r>
            <a:r>
              <a:rPr lang="cs-CZ" sz="3000" dirty="0" err="1" smtClean="0"/>
              <a:t>slep_še</a:t>
            </a:r>
            <a:r>
              <a:rPr lang="cs-CZ" sz="3000" dirty="0" smtClean="0"/>
              <a:t> </a:t>
            </a:r>
            <a:r>
              <a:rPr lang="cs-CZ" sz="3000" dirty="0" err="1" smtClean="0"/>
              <a:t>pečl_vě</a:t>
            </a:r>
            <a:r>
              <a:rPr lang="cs-CZ" sz="3000" dirty="0" smtClean="0"/>
              <a:t>. Starou </a:t>
            </a:r>
            <a:r>
              <a:rPr lang="cs-CZ" sz="3000" dirty="0" err="1" smtClean="0"/>
              <a:t>p_tlovinu</a:t>
            </a:r>
            <a:r>
              <a:rPr lang="cs-CZ" sz="3000" dirty="0" smtClean="0"/>
              <a:t> použijeme aspoň na květníky. V koncentračním táboře jsme viděli i </a:t>
            </a:r>
            <a:r>
              <a:rPr lang="cs-CZ" sz="3000" dirty="0" err="1" smtClean="0"/>
              <a:t>p_tevnu</a:t>
            </a:r>
            <a:r>
              <a:rPr lang="cs-CZ" sz="3000" dirty="0" smtClean="0"/>
              <a:t>. Ten </a:t>
            </a:r>
            <a:r>
              <a:rPr lang="cs-CZ" sz="3000" dirty="0" err="1" smtClean="0"/>
              <a:t>p_r</a:t>
            </a:r>
            <a:r>
              <a:rPr lang="cs-CZ" sz="3000" dirty="0" smtClean="0"/>
              <a:t> vytrhávej celý. Děda </a:t>
            </a:r>
            <a:r>
              <a:rPr lang="cs-CZ" sz="3000" dirty="0" err="1" smtClean="0"/>
              <a:t>op_loval</a:t>
            </a:r>
            <a:r>
              <a:rPr lang="cs-CZ" sz="3000" dirty="0" smtClean="0"/>
              <a:t> nepřesnosti </a:t>
            </a:r>
            <a:r>
              <a:rPr lang="cs-CZ" sz="3000" dirty="0" err="1" smtClean="0"/>
              <a:t>p_lníkem</a:t>
            </a:r>
            <a:r>
              <a:rPr lang="cs-CZ" sz="3000" dirty="0" smtClean="0"/>
              <a:t>. Pekař m_ </a:t>
            </a:r>
            <a:r>
              <a:rPr lang="cs-CZ" sz="3000" dirty="0" err="1" smtClean="0"/>
              <a:t>zabal_l</a:t>
            </a:r>
            <a:r>
              <a:rPr lang="cs-CZ" sz="3000" dirty="0" smtClean="0"/>
              <a:t> </a:t>
            </a:r>
            <a:r>
              <a:rPr lang="cs-CZ" sz="3000" dirty="0" err="1" smtClean="0"/>
              <a:t>kobl_žky</a:t>
            </a:r>
            <a:r>
              <a:rPr lang="cs-CZ" sz="3000" dirty="0" smtClean="0"/>
              <a:t> do </a:t>
            </a:r>
            <a:r>
              <a:rPr lang="cs-CZ" sz="3000" dirty="0" err="1" smtClean="0"/>
              <a:t>pap_rového</a:t>
            </a:r>
            <a:r>
              <a:rPr lang="cs-CZ" sz="3000" dirty="0" smtClean="0"/>
              <a:t> </a:t>
            </a:r>
            <a:r>
              <a:rPr lang="cs-CZ" sz="3000" dirty="0" err="1" smtClean="0"/>
              <a:t>p_tl_ku</a:t>
            </a:r>
            <a:r>
              <a:rPr lang="cs-CZ" sz="3000" dirty="0" smtClean="0"/>
              <a:t>.</a:t>
            </a:r>
            <a:endParaRPr lang="cs-CZ" sz="3000" dirty="0"/>
          </a:p>
        </p:txBody>
      </p:sp>
    </p:spTree>
    <p:extLst>
      <p:ext uri="{BB962C8B-B14F-4D97-AF65-F5344CB8AC3E}">
        <p14:creationId xmlns:p14="http://schemas.microsoft.com/office/powerpoint/2010/main" val="68252633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Úkol č. 2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988840"/>
            <a:ext cx="8229600" cy="4137323"/>
          </a:xfrm>
        </p:spPr>
        <p:txBody>
          <a:bodyPr numCol="2">
            <a:normAutofit/>
          </a:bodyPr>
          <a:lstStyle/>
          <a:p>
            <a:pPr marL="0" indent="0">
              <a:buNone/>
            </a:pPr>
            <a:r>
              <a:rPr lang="cs-CZ" sz="2800" dirty="0"/>
              <a:t>p</a:t>
            </a:r>
            <a:r>
              <a:rPr lang="cs-CZ" sz="2800" dirty="0" smtClean="0"/>
              <a:t>ýchavky</a:t>
            </a:r>
          </a:p>
          <a:p>
            <a:pPr marL="0" indent="0">
              <a:buNone/>
            </a:pPr>
            <a:r>
              <a:rPr lang="cs-CZ" sz="2800" dirty="0"/>
              <a:t>p</a:t>
            </a:r>
            <a:r>
              <a:rPr lang="cs-CZ" sz="2800" dirty="0" smtClean="0"/>
              <a:t>ykal</a:t>
            </a:r>
          </a:p>
          <a:p>
            <a:pPr marL="0" indent="0">
              <a:buNone/>
            </a:pPr>
            <a:r>
              <a:rPr lang="cs-CZ" sz="2800" dirty="0"/>
              <a:t>s</a:t>
            </a:r>
            <a:r>
              <a:rPr lang="cs-CZ" sz="2800" dirty="0" smtClean="0"/>
              <a:t>udokopytníky</a:t>
            </a:r>
          </a:p>
          <a:p>
            <a:pPr marL="0" indent="0">
              <a:buNone/>
            </a:pPr>
            <a:r>
              <a:rPr lang="cs-CZ" sz="2800" dirty="0"/>
              <a:t>l</a:t>
            </a:r>
            <a:r>
              <a:rPr lang="cs-CZ" sz="2800" dirty="0" smtClean="0"/>
              <a:t>ichokopytníky</a:t>
            </a:r>
          </a:p>
          <a:p>
            <a:pPr marL="0" indent="0">
              <a:buNone/>
            </a:pPr>
            <a:r>
              <a:rPr lang="cs-CZ" sz="2800" dirty="0"/>
              <a:t>z</a:t>
            </a:r>
            <a:r>
              <a:rPr lang="cs-CZ" sz="2800" dirty="0" smtClean="0"/>
              <a:t>apýřila</a:t>
            </a:r>
          </a:p>
          <a:p>
            <a:pPr marL="0" indent="0">
              <a:buNone/>
            </a:pPr>
            <a:r>
              <a:rPr lang="cs-CZ" sz="2800" dirty="0"/>
              <a:t>o</a:t>
            </a:r>
            <a:r>
              <a:rPr lang="cs-CZ" sz="2800" dirty="0" smtClean="0"/>
              <a:t>pylují</a:t>
            </a:r>
          </a:p>
          <a:p>
            <a:pPr marL="0" indent="0">
              <a:buNone/>
            </a:pPr>
            <a:endParaRPr lang="cs-CZ" sz="2800" dirty="0" smtClean="0"/>
          </a:p>
          <a:p>
            <a:pPr marL="0" indent="0">
              <a:buNone/>
            </a:pPr>
            <a:endParaRPr lang="cs-CZ" sz="2800" dirty="0" smtClean="0"/>
          </a:p>
          <a:p>
            <a:pPr marL="0" indent="0">
              <a:buNone/>
            </a:pPr>
            <a:r>
              <a:rPr lang="cs-CZ" sz="2800" dirty="0"/>
              <a:t>k</a:t>
            </a:r>
            <a:r>
              <a:rPr lang="cs-CZ" sz="2800" dirty="0" smtClean="0"/>
              <a:t>opyty</a:t>
            </a:r>
          </a:p>
          <a:p>
            <a:pPr marL="0" indent="0">
              <a:buNone/>
            </a:pPr>
            <a:r>
              <a:rPr lang="cs-CZ" sz="2800" dirty="0"/>
              <a:t>s</a:t>
            </a:r>
            <a:r>
              <a:rPr lang="cs-CZ" sz="2800" dirty="0" smtClean="0"/>
              <a:t>lepýše</a:t>
            </a:r>
          </a:p>
          <a:p>
            <a:pPr marL="0" indent="0">
              <a:buNone/>
            </a:pPr>
            <a:r>
              <a:rPr lang="cs-CZ" sz="2800" dirty="0"/>
              <a:t>p</a:t>
            </a:r>
            <a:r>
              <a:rPr lang="cs-CZ" sz="2800" dirty="0" smtClean="0"/>
              <a:t>ytlovinu</a:t>
            </a:r>
          </a:p>
          <a:p>
            <a:pPr marL="0" indent="0">
              <a:buNone/>
            </a:pPr>
            <a:r>
              <a:rPr lang="cs-CZ" sz="2800" dirty="0"/>
              <a:t>p</a:t>
            </a:r>
            <a:r>
              <a:rPr lang="cs-CZ" sz="2800" dirty="0" smtClean="0"/>
              <a:t>ýr</a:t>
            </a:r>
          </a:p>
          <a:p>
            <a:pPr marL="0" indent="0">
              <a:buNone/>
            </a:pPr>
            <a:r>
              <a:rPr lang="cs-CZ" sz="2800" dirty="0"/>
              <a:t>p</a:t>
            </a:r>
            <a:r>
              <a:rPr lang="cs-CZ" sz="2800" dirty="0" smtClean="0"/>
              <a:t>ytlíku </a:t>
            </a:r>
            <a:endParaRPr lang="cs-CZ" sz="28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395536" y="1412776"/>
            <a:ext cx="8280920" cy="7540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500" b="1" dirty="0" smtClean="0"/>
              <a:t>Slova příbuzná přiřaď k vyjmenovaným slovům: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07476242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Úkol č. 3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z="2500" b="1" dirty="0" smtClean="0"/>
              <a:t>Hledej vyjmenovaná nebo příbuzná slova: (10)</a:t>
            </a:r>
          </a:p>
          <a:p>
            <a:endParaRPr lang="cs-CZ" sz="2500" b="1" dirty="0" smtClean="0"/>
          </a:p>
          <a:p>
            <a:endParaRPr lang="cs-CZ" dirty="0"/>
          </a:p>
        </p:txBody>
      </p:sp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9649052"/>
              </p:ext>
            </p:extLst>
          </p:nvPr>
        </p:nvGraphicFramePr>
        <p:xfrm>
          <a:off x="1619676" y="2204864"/>
          <a:ext cx="5472600" cy="4176460"/>
        </p:xfrm>
        <a:graphic>
          <a:graphicData uri="http://schemas.openxmlformats.org/drawingml/2006/table">
            <a:tbl>
              <a:tblPr>
                <a:tableStyleId>{2D5ABB26-0587-4C30-8999-92F81FD0307C}</a:tableStyleId>
              </a:tblPr>
              <a:tblGrid>
                <a:gridCol w="547260"/>
                <a:gridCol w="547260"/>
                <a:gridCol w="547260"/>
                <a:gridCol w="547260"/>
                <a:gridCol w="547260"/>
                <a:gridCol w="547260"/>
                <a:gridCol w="547260"/>
                <a:gridCol w="547260"/>
                <a:gridCol w="547260"/>
                <a:gridCol w="547260"/>
              </a:tblGrid>
              <a:tr h="417646">
                <a:tc>
                  <a:txBody>
                    <a:bodyPr/>
                    <a:lstStyle/>
                    <a:p>
                      <a:pPr algn="ctr"/>
                      <a:r>
                        <a:rPr lang="cs-CZ" sz="2000" dirty="0" smtClean="0"/>
                        <a:t>P</a:t>
                      </a:r>
                      <a:endParaRPr lang="cs-CZ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dirty="0" smtClean="0"/>
                        <a:t>Z</a:t>
                      </a:r>
                      <a:endParaRPr lang="cs-CZ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dirty="0" smtClean="0"/>
                        <a:t>I</a:t>
                      </a:r>
                      <a:endParaRPr lang="cs-CZ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dirty="0" smtClean="0"/>
                        <a:t>T</a:t>
                      </a:r>
                      <a:endParaRPr lang="cs-CZ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dirty="0" smtClean="0"/>
                        <a:t>A</a:t>
                      </a:r>
                      <a:endParaRPr lang="cs-CZ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dirty="0" smtClean="0"/>
                        <a:t>K</a:t>
                      </a:r>
                      <a:endParaRPr lang="cs-CZ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dirty="0" smtClean="0"/>
                        <a:t>Y</a:t>
                      </a:r>
                      <a:endParaRPr lang="cs-CZ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dirty="0" smtClean="0"/>
                        <a:t>P</a:t>
                      </a:r>
                      <a:endParaRPr lang="cs-CZ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dirty="0" smtClean="0"/>
                        <a:t>D</a:t>
                      </a:r>
                      <a:endParaRPr lang="cs-CZ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dirty="0" smtClean="0"/>
                        <a:t>O</a:t>
                      </a:r>
                      <a:endParaRPr lang="cs-CZ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17646">
                <a:tc>
                  <a:txBody>
                    <a:bodyPr/>
                    <a:lstStyle/>
                    <a:p>
                      <a:pPr algn="ctr"/>
                      <a:r>
                        <a:rPr lang="cs-CZ" sz="2000" dirty="0" smtClean="0"/>
                        <a:t>A</a:t>
                      </a:r>
                      <a:endParaRPr lang="cs-CZ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dirty="0" smtClean="0"/>
                        <a:t>S</a:t>
                      </a:r>
                      <a:endParaRPr lang="cs-CZ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dirty="0" smtClean="0"/>
                        <a:t>P</a:t>
                      </a:r>
                      <a:endParaRPr lang="cs-CZ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dirty="0" smtClean="0"/>
                        <a:t>Z</a:t>
                      </a:r>
                      <a:endParaRPr lang="cs-CZ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dirty="0" smtClean="0"/>
                        <a:t>S</a:t>
                      </a:r>
                      <a:endParaRPr lang="cs-CZ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dirty="0" smtClean="0"/>
                        <a:t>E</a:t>
                      </a:r>
                      <a:endParaRPr lang="cs-CZ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dirty="0" smtClean="0"/>
                        <a:t>N</a:t>
                      </a:r>
                      <a:endParaRPr lang="cs-CZ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dirty="0" smtClean="0"/>
                        <a:t>L</a:t>
                      </a:r>
                      <a:endParaRPr lang="cs-CZ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dirty="0" smtClean="0"/>
                        <a:t>M</a:t>
                      </a:r>
                      <a:endParaRPr lang="cs-CZ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dirty="0" smtClean="0"/>
                        <a:t>N</a:t>
                      </a:r>
                      <a:endParaRPr lang="cs-CZ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17646">
                <a:tc>
                  <a:txBody>
                    <a:bodyPr/>
                    <a:lstStyle/>
                    <a:p>
                      <a:pPr algn="ctr"/>
                      <a:r>
                        <a:rPr lang="cs-CZ" sz="2000" dirty="0" smtClean="0"/>
                        <a:t>K</a:t>
                      </a:r>
                      <a:endParaRPr lang="cs-CZ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dirty="0" smtClean="0"/>
                        <a:t>R</a:t>
                      </a:r>
                      <a:endParaRPr lang="cs-CZ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dirty="0" smtClean="0"/>
                        <a:t>P</a:t>
                      </a:r>
                      <a:endParaRPr lang="cs-CZ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dirty="0" smtClean="0"/>
                        <a:t>Y</a:t>
                      </a:r>
                      <a:endParaRPr lang="cs-CZ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dirty="0" smtClean="0"/>
                        <a:t>D</a:t>
                      </a:r>
                      <a:endParaRPr lang="cs-CZ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dirty="0" smtClean="0"/>
                        <a:t>E</a:t>
                      </a:r>
                      <a:endParaRPr lang="cs-CZ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dirty="0" smtClean="0"/>
                        <a:t>Q</a:t>
                      </a:r>
                      <a:endParaRPr lang="cs-CZ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dirty="0" smtClean="0"/>
                        <a:t>Y</a:t>
                      </a:r>
                      <a:endParaRPr lang="cs-CZ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dirty="0" smtClean="0"/>
                        <a:t>X</a:t>
                      </a:r>
                      <a:endParaRPr lang="cs-CZ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dirty="0" smtClean="0"/>
                        <a:t>Á</a:t>
                      </a:r>
                      <a:endParaRPr lang="cs-CZ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17646">
                <a:tc>
                  <a:txBody>
                    <a:bodyPr/>
                    <a:lstStyle/>
                    <a:p>
                      <a:pPr algn="ctr"/>
                      <a:r>
                        <a:rPr lang="cs-CZ" sz="2000" dirty="0" smtClean="0"/>
                        <a:t>T</a:t>
                      </a:r>
                      <a:endParaRPr lang="cs-CZ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dirty="0" smtClean="0"/>
                        <a:t>Ř</a:t>
                      </a:r>
                      <a:endParaRPr lang="cs-CZ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dirty="0" smtClean="0"/>
                        <a:t>P</a:t>
                      </a:r>
                      <a:endParaRPr lang="cs-CZ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dirty="0" smtClean="0"/>
                        <a:t>Y</a:t>
                      </a:r>
                      <a:endParaRPr lang="cs-CZ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dirty="0" smtClean="0"/>
                        <a:t>T</a:t>
                      </a:r>
                      <a:endParaRPr lang="cs-CZ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dirty="0" smtClean="0"/>
                        <a:t>Ž</a:t>
                      </a:r>
                      <a:endParaRPr lang="cs-CZ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dirty="0" smtClean="0"/>
                        <a:t>Š</a:t>
                      </a:r>
                      <a:endParaRPr lang="cs-CZ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dirty="0" smtClean="0"/>
                        <a:t>K</a:t>
                      </a:r>
                      <a:endParaRPr lang="cs-CZ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dirty="0" smtClean="0"/>
                        <a:t>M</a:t>
                      </a:r>
                      <a:endParaRPr lang="cs-CZ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dirty="0" smtClean="0"/>
                        <a:t>Í</a:t>
                      </a:r>
                      <a:endParaRPr lang="cs-CZ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17646">
                <a:tc>
                  <a:txBody>
                    <a:bodyPr/>
                    <a:lstStyle/>
                    <a:p>
                      <a:pPr algn="ctr"/>
                      <a:r>
                        <a:rPr lang="cs-CZ" sz="2000" dirty="0" smtClean="0"/>
                        <a:t>A</a:t>
                      </a:r>
                      <a:endParaRPr lang="cs-CZ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dirty="0" smtClean="0"/>
                        <a:t>P</a:t>
                      </a:r>
                      <a:endParaRPr lang="cs-CZ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dirty="0" smtClean="0"/>
                        <a:t>É</a:t>
                      </a:r>
                      <a:endParaRPr lang="cs-CZ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dirty="0" smtClean="0"/>
                        <a:t>O</a:t>
                      </a:r>
                      <a:endParaRPr lang="cs-CZ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dirty="0" smtClean="0"/>
                        <a:t>Š</a:t>
                      </a:r>
                      <a:endParaRPr lang="cs-CZ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dirty="0" smtClean="0"/>
                        <a:t>O</a:t>
                      </a:r>
                      <a:endParaRPr lang="cs-CZ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dirty="0" smtClean="0"/>
                        <a:t>Š</a:t>
                      </a:r>
                      <a:endParaRPr lang="cs-CZ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dirty="0" smtClean="0"/>
                        <a:t>Ý</a:t>
                      </a:r>
                      <a:endParaRPr lang="cs-CZ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dirty="0" smtClean="0"/>
                        <a:t>H</a:t>
                      </a:r>
                      <a:endParaRPr lang="cs-CZ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dirty="0" smtClean="0"/>
                        <a:t>N</a:t>
                      </a:r>
                      <a:endParaRPr lang="cs-CZ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17646">
                <a:tc>
                  <a:txBody>
                    <a:bodyPr/>
                    <a:lstStyle/>
                    <a:p>
                      <a:pPr algn="ctr"/>
                      <a:r>
                        <a:rPr lang="cs-CZ" sz="2000" dirty="0" smtClean="0"/>
                        <a:t>B</a:t>
                      </a:r>
                      <a:endParaRPr lang="cs-CZ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dirty="0" smtClean="0"/>
                        <a:t>Ú</a:t>
                      </a:r>
                      <a:endParaRPr lang="cs-CZ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dirty="0" smtClean="0"/>
                        <a:t>P</a:t>
                      </a:r>
                      <a:endParaRPr lang="cs-CZ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dirty="0" smtClean="0"/>
                        <a:t>C</a:t>
                      </a:r>
                      <a:endParaRPr lang="cs-CZ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dirty="0" smtClean="0"/>
                        <a:t>V</a:t>
                      </a:r>
                      <a:endParaRPr lang="cs-CZ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dirty="0" smtClean="0"/>
                        <a:t>N</a:t>
                      </a:r>
                      <a:endParaRPr lang="cs-CZ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dirty="0" smtClean="0"/>
                        <a:t>V</a:t>
                      </a:r>
                      <a:endParaRPr lang="cs-CZ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dirty="0" smtClean="0"/>
                        <a:t>A</a:t>
                      </a:r>
                      <a:endParaRPr lang="cs-CZ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dirty="0" smtClean="0"/>
                        <a:t>L</a:t>
                      </a:r>
                      <a:endParaRPr lang="cs-CZ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dirty="0" smtClean="0"/>
                        <a:t>E</a:t>
                      </a:r>
                      <a:endParaRPr lang="cs-CZ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17646">
                <a:tc>
                  <a:txBody>
                    <a:bodyPr/>
                    <a:lstStyle/>
                    <a:p>
                      <a:pPr algn="ctr"/>
                      <a:r>
                        <a:rPr lang="cs-CZ" sz="2000" dirty="0" smtClean="0"/>
                        <a:t>Š</a:t>
                      </a:r>
                      <a:endParaRPr lang="cs-CZ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dirty="0" smtClean="0"/>
                        <a:t>Ý</a:t>
                      </a:r>
                      <a:endParaRPr lang="cs-CZ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dirty="0" smtClean="0"/>
                        <a:t>P</a:t>
                      </a:r>
                      <a:endParaRPr lang="cs-CZ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dirty="0" smtClean="0"/>
                        <a:t>E</a:t>
                      </a:r>
                      <a:endParaRPr lang="cs-CZ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dirty="0" smtClean="0"/>
                        <a:t>L</a:t>
                      </a:r>
                      <a:endParaRPr lang="cs-CZ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dirty="0" smtClean="0"/>
                        <a:t>S</a:t>
                      </a:r>
                      <a:endParaRPr lang="cs-CZ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dirty="0" smtClean="0"/>
                        <a:t>Ě</a:t>
                      </a:r>
                      <a:endParaRPr lang="cs-CZ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dirty="0" smtClean="0"/>
                        <a:t>A</a:t>
                      </a:r>
                      <a:endParaRPr lang="cs-CZ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dirty="0" smtClean="0"/>
                        <a:t>V</a:t>
                      </a:r>
                      <a:endParaRPr lang="cs-CZ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dirty="0" smtClean="0"/>
                        <a:t>L</a:t>
                      </a:r>
                      <a:endParaRPr lang="cs-CZ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17646">
                <a:tc>
                  <a:txBody>
                    <a:bodyPr/>
                    <a:lstStyle/>
                    <a:p>
                      <a:pPr algn="ctr"/>
                      <a:r>
                        <a:rPr lang="cs-CZ" sz="2000" dirty="0" smtClean="0"/>
                        <a:t>R</a:t>
                      </a:r>
                      <a:endParaRPr lang="cs-CZ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dirty="0" smtClean="0"/>
                        <a:t>P</a:t>
                      </a:r>
                      <a:endParaRPr lang="cs-CZ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dirty="0" smtClean="0"/>
                        <a:t>Y</a:t>
                      </a:r>
                      <a:endParaRPr lang="cs-CZ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dirty="0" smtClean="0"/>
                        <a:t>T</a:t>
                      </a:r>
                      <a:endParaRPr lang="cs-CZ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dirty="0" smtClean="0"/>
                        <a:t>L</a:t>
                      </a:r>
                      <a:endParaRPr lang="cs-CZ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dirty="0" smtClean="0"/>
                        <a:t>A</a:t>
                      </a:r>
                      <a:endParaRPr lang="cs-CZ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dirty="0" smtClean="0"/>
                        <a:t>Č</a:t>
                      </a:r>
                      <a:endParaRPr lang="cs-CZ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dirty="0" smtClean="0"/>
                        <a:t>I</a:t>
                      </a:r>
                      <a:endParaRPr lang="cs-CZ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dirty="0" smtClean="0"/>
                        <a:t>T</a:t>
                      </a:r>
                      <a:endParaRPr lang="cs-CZ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dirty="0" smtClean="0"/>
                        <a:t>Y</a:t>
                      </a:r>
                      <a:endParaRPr lang="cs-CZ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17646">
                <a:tc>
                  <a:txBody>
                    <a:bodyPr/>
                    <a:lstStyle/>
                    <a:p>
                      <a:pPr algn="ctr"/>
                      <a:r>
                        <a:rPr lang="cs-CZ" sz="2000" dirty="0" smtClean="0"/>
                        <a:t>X</a:t>
                      </a:r>
                      <a:endParaRPr lang="cs-CZ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dirty="0" smtClean="0"/>
                        <a:t>Ý</a:t>
                      </a:r>
                      <a:endParaRPr lang="cs-CZ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dirty="0" smtClean="0"/>
                        <a:t>S</a:t>
                      </a:r>
                      <a:endParaRPr lang="cs-CZ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dirty="0" smtClean="0"/>
                        <a:t>Ř</a:t>
                      </a:r>
                      <a:endParaRPr lang="cs-CZ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dirty="0" smtClean="0"/>
                        <a:t>Ž</a:t>
                      </a:r>
                      <a:endParaRPr lang="cs-CZ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dirty="0" smtClean="0"/>
                        <a:t>M</a:t>
                      </a:r>
                      <a:endParaRPr lang="cs-CZ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dirty="0" smtClean="0"/>
                        <a:t>L</a:t>
                      </a:r>
                      <a:endParaRPr lang="cs-CZ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dirty="0" smtClean="0"/>
                        <a:t>K</a:t>
                      </a:r>
                      <a:endParaRPr lang="cs-CZ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dirty="0" smtClean="0"/>
                        <a:t>S</a:t>
                      </a:r>
                      <a:endParaRPr lang="cs-CZ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dirty="0" smtClean="0"/>
                        <a:t>P</a:t>
                      </a:r>
                      <a:endParaRPr lang="cs-CZ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17646">
                <a:tc>
                  <a:txBody>
                    <a:bodyPr/>
                    <a:lstStyle/>
                    <a:p>
                      <a:pPr algn="ctr"/>
                      <a:r>
                        <a:rPr lang="cs-CZ" sz="2000" dirty="0" smtClean="0"/>
                        <a:t>A</a:t>
                      </a:r>
                      <a:endParaRPr lang="cs-CZ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dirty="0" smtClean="0"/>
                        <a:t>R</a:t>
                      </a:r>
                      <a:endParaRPr lang="cs-CZ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dirty="0" smtClean="0"/>
                        <a:t>J</a:t>
                      </a:r>
                      <a:endParaRPr lang="cs-CZ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dirty="0" smtClean="0"/>
                        <a:t>H</a:t>
                      </a:r>
                      <a:endParaRPr lang="cs-CZ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dirty="0" smtClean="0"/>
                        <a:t>T</a:t>
                      </a:r>
                      <a:endParaRPr lang="cs-CZ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dirty="0" smtClean="0"/>
                        <a:t>R</a:t>
                      </a:r>
                      <a:endParaRPr lang="cs-CZ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dirty="0" smtClean="0"/>
                        <a:t>L</a:t>
                      </a:r>
                      <a:endParaRPr lang="cs-CZ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dirty="0" smtClean="0"/>
                        <a:t>C</a:t>
                      </a:r>
                      <a:endParaRPr lang="cs-CZ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dirty="0" smtClean="0"/>
                        <a:t>Ý</a:t>
                      </a:r>
                      <a:endParaRPr lang="cs-CZ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dirty="0" smtClean="0"/>
                        <a:t>O</a:t>
                      </a:r>
                      <a:endParaRPr lang="cs-CZ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77823369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Řešení - úkol č. 1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cs-CZ" sz="3000" smtClean="0"/>
              <a:t>Z </a:t>
            </a:r>
            <a:r>
              <a:rPr lang="cs-CZ" sz="3000" dirty="0" smtClean="0"/>
              <a:t>obrovské p</a:t>
            </a:r>
            <a:r>
              <a:rPr lang="cs-CZ" sz="3000" b="1" dirty="0" smtClean="0">
                <a:solidFill>
                  <a:srgbClr val="FF0000"/>
                </a:solidFill>
              </a:rPr>
              <a:t>ý</a:t>
            </a:r>
            <a:r>
              <a:rPr lang="cs-CZ" sz="3000" dirty="0" smtClean="0"/>
              <a:t>chavky jsme připravili houbovou hostinu. Celý život p</a:t>
            </a:r>
            <a:r>
              <a:rPr lang="cs-CZ" sz="3000" b="1" dirty="0" smtClean="0">
                <a:solidFill>
                  <a:srgbClr val="FF0000"/>
                </a:solidFill>
              </a:rPr>
              <a:t>y</a:t>
            </a:r>
            <a:r>
              <a:rPr lang="cs-CZ" sz="3000" dirty="0" smtClean="0"/>
              <a:t>kal za svou nerozvážnost z dětství. Rozl</a:t>
            </a:r>
            <a:r>
              <a:rPr lang="cs-CZ" sz="3000" b="1" dirty="0" smtClean="0">
                <a:solidFill>
                  <a:srgbClr val="FF0000"/>
                </a:solidFill>
              </a:rPr>
              <a:t>i</a:t>
            </a:r>
            <a:r>
              <a:rPr lang="cs-CZ" sz="3000" dirty="0" smtClean="0"/>
              <a:t>šte zvířata na obrázku na sudokop</a:t>
            </a:r>
            <a:r>
              <a:rPr lang="cs-CZ" sz="3000" b="1" dirty="0" smtClean="0">
                <a:solidFill>
                  <a:srgbClr val="FF0000"/>
                </a:solidFill>
              </a:rPr>
              <a:t>y</a:t>
            </a:r>
            <a:r>
              <a:rPr lang="cs-CZ" sz="3000" dirty="0" smtClean="0"/>
              <a:t>tníky a l</a:t>
            </a:r>
            <a:r>
              <a:rPr lang="cs-CZ" sz="3000" b="1" dirty="0" smtClean="0">
                <a:solidFill>
                  <a:srgbClr val="FF0000"/>
                </a:solidFill>
              </a:rPr>
              <a:t>i</a:t>
            </a:r>
            <a:r>
              <a:rPr lang="cs-CZ" sz="3000" dirty="0" smtClean="0"/>
              <a:t>chokop</a:t>
            </a:r>
            <a:r>
              <a:rPr lang="cs-CZ" sz="3000" b="1" dirty="0" smtClean="0">
                <a:solidFill>
                  <a:srgbClr val="FF0000"/>
                </a:solidFill>
              </a:rPr>
              <a:t>y</a:t>
            </a:r>
            <a:r>
              <a:rPr lang="cs-CZ" sz="3000" dirty="0" smtClean="0"/>
              <a:t>tníky. Princezna se zap</a:t>
            </a:r>
            <a:r>
              <a:rPr lang="cs-CZ" sz="3000" b="1" dirty="0" smtClean="0">
                <a:solidFill>
                  <a:srgbClr val="FF0000"/>
                </a:solidFill>
              </a:rPr>
              <a:t>ý</a:t>
            </a:r>
            <a:r>
              <a:rPr lang="cs-CZ" sz="3000" dirty="0" smtClean="0"/>
              <a:t>řila nad královským rozhodnutím. B</a:t>
            </a:r>
            <a:r>
              <a:rPr lang="cs-CZ" sz="3000" b="1" dirty="0" smtClean="0">
                <a:solidFill>
                  <a:srgbClr val="FF0000"/>
                </a:solidFill>
              </a:rPr>
              <a:t>í</a:t>
            </a:r>
            <a:r>
              <a:rPr lang="cs-CZ" sz="3000" dirty="0" smtClean="0"/>
              <a:t>lý pap</a:t>
            </a:r>
            <a:r>
              <a:rPr lang="cs-CZ" sz="3000" b="1" dirty="0" smtClean="0">
                <a:solidFill>
                  <a:srgbClr val="FF0000"/>
                </a:solidFill>
              </a:rPr>
              <a:t>í</a:t>
            </a:r>
            <a:r>
              <a:rPr lang="cs-CZ" sz="3000" dirty="0" smtClean="0"/>
              <a:t>r je vhodný k výrobě přání. Včelky i hm</a:t>
            </a:r>
            <a:r>
              <a:rPr lang="cs-CZ" sz="3000" b="1" dirty="0" smtClean="0">
                <a:solidFill>
                  <a:srgbClr val="FF0000"/>
                </a:solidFill>
              </a:rPr>
              <a:t>y</a:t>
            </a:r>
            <a:r>
              <a:rPr lang="cs-CZ" sz="3000" dirty="0" smtClean="0"/>
              <a:t>z op</a:t>
            </a:r>
            <a:r>
              <a:rPr lang="cs-CZ" sz="3000" b="1" dirty="0" smtClean="0">
                <a:solidFill>
                  <a:srgbClr val="FF0000"/>
                </a:solidFill>
              </a:rPr>
              <a:t>y</a:t>
            </a:r>
            <a:r>
              <a:rPr lang="cs-CZ" sz="3000" dirty="0" smtClean="0"/>
              <a:t>lují květy šeříku. Kob</a:t>
            </a:r>
            <a:r>
              <a:rPr lang="cs-CZ" sz="3000" b="1" dirty="0" smtClean="0">
                <a:solidFill>
                  <a:srgbClr val="FF0000"/>
                </a:solidFill>
              </a:rPr>
              <a:t>y</a:t>
            </a:r>
            <a:r>
              <a:rPr lang="cs-CZ" sz="3000" dirty="0" smtClean="0"/>
              <a:t>lka b</a:t>
            </a:r>
            <a:r>
              <a:rPr lang="cs-CZ" sz="3000" b="1" dirty="0" smtClean="0">
                <a:solidFill>
                  <a:srgbClr val="FF0000"/>
                </a:solidFill>
              </a:rPr>
              <a:t>i</a:t>
            </a:r>
            <a:r>
              <a:rPr lang="cs-CZ" sz="3000" dirty="0" smtClean="0"/>
              <a:t>la kop</a:t>
            </a:r>
            <a:r>
              <a:rPr lang="cs-CZ" sz="3000" b="1" dirty="0" smtClean="0">
                <a:solidFill>
                  <a:srgbClr val="FF0000"/>
                </a:solidFill>
              </a:rPr>
              <a:t>y</a:t>
            </a:r>
            <a:r>
              <a:rPr lang="cs-CZ" sz="3000" dirty="0" smtClean="0"/>
              <a:t>ty jako o život. Op</a:t>
            </a:r>
            <a:r>
              <a:rPr lang="cs-CZ" sz="3000" b="1" dirty="0" smtClean="0">
                <a:solidFill>
                  <a:srgbClr val="FF0000"/>
                </a:solidFill>
              </a:rPr>
              <a:t>i</a:t>
            </a:r>
            <a:r>
              <a:rPr lang="cs-CZ" sz="3000" dirty="0" smtClean="0"/>
              <a:t>suj kap</a:t>
            </a:r>
            <a:r>
              <a:rPr lang="cs-CZ" sz="3000" b="1" dirty="0" smtClean="0">
                <a:solidFill>
                  <a:srgbClr val="FF0000"/>
                </a:solidFill>
              </a:rPr>
              <a:t>i</a:t>
            </a:r>
            <a:r>
              <a:rPr lang="cs-CZ" sz="3000" dirty="0" smtClean="0"/>
              <a:t>tolu o vývoji slep</a:t>
            </a:r>
            <a:r>
              <a:rPr lang="cs-CZ" sz="3000" b="1" dirty="0" smtClean="0">
                <a:solidFill>
                  <a:srgbClr val="FF0000"/>
                </a:solidFill>
              </a:rPr>
              <a:t>ý</a:t>
            </a:r>
            <a:r>
              <a:rPr lang="cs-CZ" sz="3000" dirty="0" smtClean="0"/>
              <a:t>še pečl</a:t>
            </a:r>
            <a:r>
              <a:rPr lang="cs-CZ" sz="3000" b="1" dirty="0" smtClean="0">
                <a:solidFill>
                  <a:srgbClr val="FF0000"/>
                </a:solidFill>
              </a:rPr>
              <a:t>i</a:t>
            </a:r>
            <a:r>
              <a:rPr lang="cs-CZ" sz="3000" dirty="0" smtClean="0"/>
              <a:t>vě. Starou p</a:t>
            </a:r>
            <a:r>
              <a:rPr lang="cs-CZ" sz="3000" b="1" dirty="0" smtClean="0">
                <a:solidFill>
                  <a:srgbClr val="FF0000"/>
                </a:solidFill>
              </a:rPr>
              <a:t>y</a:t>
            </a:r>
            <a:r>
              <a:rPr lang="cs-CZ" sz="3000" dirty="0" smtClean="0"/>
              <a:t>tlovinu použijeme aspoň na květníky. V koncentračním táboře jsme viděli i p</a:t>
            </a:r>
            <a:r>
              <a:rPr lang="cs-CZ" sz="3000" b="1" dirty="0" smtClean="0">
                <a:solidFill>
                  <a:srgbClr val="FF0000"/>
                </a:solidFill>
              </a:rPr>
              <a:t>i</a:t>
            </a:r>
            <a:r>
              <a:rPr lang="cs-CZ" sz="3000" dirty="0" smtClean="0"/>
              <a:t>tevnu. Ten p</a:t>
            </a:r>
            <a:r>
              <a:rPr lang="cs-CZ" sz="3000" b="1" dirty="0" smtClean="0">
                <a:solidFill>
                  <a:srgbClr val="FF0000"/>
                </a:solidFill>
              </a:rPr>
              <a:t>ý</a:t>
            </a:r>
            <a:r>
              <a:rPr lang="cs-CZ" sz="3000" dirty="0" smtClean="0"/>
              <a:t>r vytrhávej celý. Děda op</a:t>
            </a:r>
            <a:r>
              <a:rPr lang="cs-CZ" sz="3000" b="1" dirty="0" smtClean="0">
                <a:solidFill>
                  <a:srgbClr val="FF0000"/>
                </a:solidFill>
              </a:rPr>
              <a:t>i</a:t>
            </a:r>
            <a:r>
              <a:rPr lang="cs-CZ" sz="3000" dirty="0" smtClean="0"/>
              <a:t>loval nepřesnosti p</a:t>
            </a:r>
            <a:r>
              <a:rPr lang="cs-CZ" sz="3000" b="1" dirty="0" smtClean="0">
                <a:solidFill>
                  <a:srgbClr val="FF0000"/>
                </a:solidFill>
              </a:rPr>
              <a:t>i</a:t>
            </a:r>
            <a:r>
              <a:rPr lang="cs-CZ" sz="3000" dirty="0" smtClean="0"/>
              <a:t>lníkem. Pekař m</a:t>
            </a:r>
            <a:r>
              <a:rPr lang="cs-CZ" sz="3000" b="1" dirty="0" smtClean="0">
                <a:solidFill>
                  <a:srgbClr val="FF0000"/>
                </a:solidFill>
              </a:rPr>
              <a:t>i</a:t>
            </a:r>
            <a:r>
              <a:rPr lang="cs-CZ" sz="3000" dirty="0" smtClean="0"/>
              <a:t> zabal</a:t>
            </a:r>
            <a:r>
              <a:rPr lang="cs-CZ" sz="3000" b="1" dirty="0" smtClean="0">
                <a:solidFill>
                  <a:srgbClr val="FF0000"/>
                </a:solidFill>
              </a:rPr>
              <a:t>i</a:t>
            </a:r>
            <a:r>
              <a:rPr lang="cs-CZ" sz="3000" dirty="0" smtClean="0"/>
              <a:t>l kobl</a:t>
            </a:r>
            <a:r>
              <a:rPr lang="cs-CZ" sz="3000" b="1" dirty="0" smtClean="0">
                <a:solidFill>
                  <a:srgbClr val="FF0000"/>
                </a:solidFill>
              </a:rPr>
              <a:t>í</a:t>
            </a:r>
            <a:r>
              <a:rPr lang="cs-CZ" sz="3000" dirty="0" smtClean="0"/>
              <a:t>žky do pap</a:t>
            </a:r>
            <a:r>
              <a:rPr lang="cs-CZ" sz="3000" b="1" dirty="0" smtClean="0">
                <a:solidFill>
                  <a:srgbClr val="FF0000"/>
                </a:solidFill>
              </a:rPr>
              <a:t>í</a:t>
            </a:r>
            <a:r>
              <a:rPr lang="cs-CZ" sz="3000" dirty="0" smtClean="0"/>
              <a:t>rového p</a:t>
            </a:r>
            <a:r>
              <a:rPr lang="cs-CZ" sz="3000" b="1" dirty="0" smtClean="0">
                <a:solidFill>
                  <a:srgbClr val="FF0000"/>
                </a:solidFill>
              </a:rPr>
              <a:t>y</a:t>
            </a:r>
            <a:r>
              <a:rPr lang="cs-CZ" sz="3000" dirty="0" smtClean="0"/>
              <a:t>tl</a:t>
            </a:r>
            <a:r>
              <a:rPr lang="cs-CZ" sz="3000" b="1" dirty="0" smtClean="0">
                <a:solidFill>
                  <a:srgbClr val="FF0000"/>
                </a:solidFill>
              </a:rPr>
              <a:t>í</a:t>
            </a:r>
            <a:r>
              <a:rPr lang="cs-CZ" sz="3000" dirty="0" smtClean="0"/>
              <a:t>ku.</a:t>
            </a:r>
            <a:endParaRPr lang="cs-CZ" sz="3000" dirty="0"/>
          </a:p>
        </p:txBody>
      </p:sp>
    </p:spTree>
    <p:extLst>
      <p:ext uri="{BB962C8B-B14F-4D97-AF65-F5344CB8AC3E}">
        <p14:creationId xmlns:p14="http://schemas.microsoft.com/office/powerpoint/2010/main" val="280096829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Řešení - úkol č. 2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988840"/>
            <a:ext cx="8229600" cy="4137323"/>
          </a:xfrm>
        </p:spPr>
        <p:txBody>
          <a:bodyPr numCol="2">
            <a:normAutofit/>
          </a:bodyPr>
          <a:lstStyle/>
          <a:p>
            <a:pPr marL="0" indent="0">
              <a:buNone/>
            </a:pPr>
            <a:r>
              <a:rPr lang="cs-CZ" sz="2800" dirty="0"/>
              <a:t>p</a:t>
            </a:r>
            <a:r>
              <a:rPr lang="cs-CZ" sz="2800" dirty="0" smtClean="0"/>
              <a:t>ýchavky - </a:t>
            </a:r>
            <a:r>
              <a:rPr lang="cs-CZ" sz="2800" dirty="0" smtClean="0">
                <a:solidFill>
                  <a:srgbClr val="FF0000"/>
                </a:solidFill>
              </a:rPr>
              <a:t>pýcha</a:t>
            </a:r>
          </a:p>
          <a:p>
            <a:pPr marL="0" indent="0">
              <a:buNone/>
            </a:pPr>
            <a:r>
              <a:rPr lang="cs-CZ" sz="2800" dirty="0"/>
              <a:t>p</a:t>
            </a:r>
            <a:r>
              <a:rPr lang="cs-CZ" sz="2800" dirty="0" smtClean="0"/>
              <a:t>ykal - </a:t>
            </a:r>
            <a:r>
              <a:rPr lang="cs-CZ" sz="2800" dirty="0" smtClean="0">
                <a:solidFill>
                  <a:srgbClr val="FF0000"/>
                </a:solidFill>
              </a:rPr>
              <a:t>pykat</a:t>
            </a:r>
          </a:p>
          <a:p>
            <a:pPr marL="0" indent="0">
              <a:buNone/>
            </a:pPr>
            <a:r>
              <a:rPr lang="cs-CZ" sz="2800" dirty="0"/>
              <a:t>s</a:t>
            </a:r>
            <a:r>
              <a:rPr lang="cs-CZ" sz="2800" dirty="0" smtClean="0"/>
              <a:t>udokopytníky - </a:t>
            </a:r>
            <a:r>
              <a:rPr lang="cs-CZ" sz="2800" dirty="0" smtClean="0">
                <a:solidFill>
                  <a:srgbClr val="FF0000"/>
                </a:solidFill>
              </a:rPr>
              <a:t>kopyto</a:t>
            </a:r>
            <a:r>
              <a:rPr lang="cs-CZ" sz="2800" dirty="0" smtClean="0"/>
              <a:t> </a:t>
            </a:r>
          </a:p>
          <a:p>
            <a:pPr marL="0" indent="0">
              <a:buNone/>
            </a:pPr>
            <a:r>
              <a:rPr lang="cs-CZ" sz="2800" dirty="0"/>
              <a:t>l</a:t>
            </a:r>
            <a:r>
              <a:rPr lang="cs-CZ" sz="2800" dirty="0" smtClean="0"/>
              <a:t>ichokopytníky - </a:t>
            </a:r>
            <a:r>
              <a:rPr lang="cs-CZ" sz="2800" dirty="0" smtClean="0">
                <a:solidFill>
                  <a:srgbClr val="FF0000"/>
                </a:solidFill>
              </a:rPr>
              <a:t>kopyto</a:t>
            </a:r>
          </a:p>
          <a:p>
            <a:pPr marL="0" indent="0">
              <a:buNone/>
            </a:pPr>
            <a:r>
              <a:rPr lang="cs-CZ" sz="2800" dirty="0"/>
              <a:t>z</a:t>
            </a:r>
            <a:r>
              <a:rPr lang="cs-CZ" sz="2800" dirty="0" smtClean="0"/>
              <a:t>apýřila - </a:t>
            </a:r>
            <a:r>
              <a:rPr lang="cs-CZ" sz="2800" dirty="0" smtClean="0">
                <a:solidFill>
                  <a:srgbClr val="FF0000"/>
                </a:solidFill>
              </a:rPr>
              <a:t>pýřit se</a:t>
            </a:r>
          </a:p>
          <a:p>
            <a:pPr marL="0" indent="0">
              <a:buNone/>
            </a:pPr>
            <a:r>
              <a:rPr lang="cs-CZ" sz="2800" dirty="0"/>
              <a:t>o</a:t>
            </a:r>
            <a:r>
              <a:rPr lang="cs-CZ" sz="2800" dirty="0" smtClean="0"/>
              <a:t>pylují - </a:t>
            </a:r>
            <a:r>
              <a:rPr lang="cs-CZ" sz="2800" dirty="0" smtClean="0">
                <a:solidFill>
                  <a:srgbClr val="FF0000"/>
                </a:solidFill>
              </a:rPr>
              <a:t>pyl</a:t>
            </a:r>
          </a:p>
          <a:p>
            <a:pPr marL="0" indent="0">
              <a:buNone/>
            </a:pPr>
            <a:endParaRPr lang="cs-CZ" sz="2800" dirty="0" smtClean="0"/>
          </a:p>
          <a:p>
            <a:pPr marL="0" indent="0">
              <a:buNone/>
            </a:pPr>
            <a:endParaRPr lang="cs-CZ" sz="2800" dirty="0" smtClean="0"/>
          </a:p>
          <a:p>
            <a:pPr marL="0" indent="0">
              <a:buNone/>
            </a:pPr>
            <a:r>
              <a:rPr lang="cs-CZ" sz="2800" dirty="0"/>
              <a:t>k</a:t>
            </a:r>
            <a:r>
              <a:rPr lang="cs-CZ" sz="2800" dirty="0" smtClean="0"/>
              <a:t>opyty - </a:t>
            </a:r>
            <a:r>
              <a:rPr lang="cs-CZ" sz="2800" dirty="0" smtClean="0">
                <a:solidFill>
                  <a:srgbClr val="FF0000"/>
                </a:solidFill>
              </a:rPr>
              <a:t>kopyto</a:t>
            </a:r>
          </a:p>
          <a:p>
            <a:pPr marL="0" indent="0">
              <a:buNone/>
            </a:pPr>
            <a:r>
              <a:rPr lang="cs-CZ" sz="2800" dirty="0"/>
              <a:t>s</a:t>
            </a:r>
            <a:r>
              <a:rPr lang="cs-CZ" sz="2800" dirty="0" smtClean="0"/>
              <a:t>lepýše - </a:t>
            </a:r>
            <a:r>
              <a:rPr lang="cs-CZ" sz="2800" dirty="0" smtClean="0">
                <a:solidFill>
                  <a:srgbClr val="FF0000"/>
                </a:solidFill>
              </a:rPr>
              <a:t>slepýš</a:t>
            </a:r>
          </a:p>
          <a:p>
            <a:pPr marL="0" indent="0">
              <a:buNone/>
            </a:pPr>
            <a:r>
              <a:rPr lang="cs-CZ" sz="2800" dirty="0"/>
              <a:t>p</a:t>
            </a:r>
            <a:r>
              <a:rPr lang="cs-CZ" sz="2800" dirty="0" smtClean="0"/>
              <a:t>ytlovinu - </a:t>
            </a:r>
            <a:r>
              <a:rPr lang="cs-CZ" sz="2800" dirty="0" smtClean="0">
                <a:solidFill>
                  <a:srgbClr val="FF0000"/>
                </a:solidFill>
              </a:rPr>
              <a:t>pytel</a:t>
            </a:r>
          </a:p>
          <a:p>
            <a:pPr marL="0" indent="0">
              <a:buNone/>
            </a:pPr>
            <a:r>
              <a:rPr lang="cs-CZ" sz="2800" dirty="0"/>
              <a:t>p</a:t>
            </a:r>
            <a:r>
              <a:rPr lang="cs-CZ" sz="2800" dirty="0" smtClean="0"/>
              <a:t>ýr - </a:t>
            </a:r>
            <a:r>
              <a:rPr lang="cs-CZ" sz="2800" dirty="0" smtClean="0">
                <a:solidFill>
                  <a:srgbClr val="FF0000"/>
                </a:solidFill>
              </a:rPr>
              <a:t>pýr</a:t>
            </a:r>
          </a:p>
          <a:p>
            <a:pPr marL="0" indent="0">
              <a:buNone/>
            </a:pPr>
            <a:r>
              <a:rPr lang="cs-CZ" sz="2800" dirty="0"/>
              <a:t>p</a:t>
            </a:r>
            <a:r>
              <a:rPr lang="cs-CZ" sz="2800" dirty="0" smtClean="0"/>
              <a:t>ytlíku - </a:t>
            </a:r>
            <a:r>
              <a:rPr lang="cs-CZ" sz="2800" dirty="0" smtClean="0">
                <a:solidFill>
                  <a:srgbClr val="FF0000"/>
                </a:solidFill>
              </a:rPr>
              <a:t>pytel </a:t>
            </a:r>
            <a:endParaRPr lang="cs-CZ" sz="28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3840959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Řešení - úkol č. 3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sz="2500" b="1" dirty="0" smtClean="0"/>
          </a:p>
          <a:p>
            <a:endParaRPr lang="cs-CZ" sz="2500" b="1" dirty="0" smtClean="0"/>
          </a:p>
          <a:p>
            <a:endParaRPr lang="cs-CZ" dirty="0"/>
          </a:p>
        </p:txBody>
      </p:sp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67223849"/>
              </p:ext>
            </p:extLst>
          </p:nvPr>
        </p:nvGraphicFramePr>
        <p:xfrm>
          <a:off x="1403652" y="1484780"/>
          <a:ext cx="5904650" cy="4536510"/>
        </p:xfrm>
        <a:graphic>
          <a:graphicData uri="http://schemas.openxmlformats.org/drawingml/2006/table">
            <a:tbl>
              <a:tblPr>
                <a:tableStyleId>{2D5ABB26-0587-4C30-8999-92F81FD0307C}</a:tableStyleId>
              </a:tblPr>
              <a:tblGrid>
                <a:gridCol w="590465"/>
                <a:gridCol w="590465"/>
                <a:gridCol w="590465"/>
                <a:gridCol w="590465"/>
                <a:gridCol w="590465"/>
                <a:gridCol w="590465"/>
                <a:gridCol w="590465"/>
                <a:gridCol w="590465"/>
                <a:gridCol w="590465"/>
                <a:gridCol w="590465"/>
              </a:tblGrid>
              <a:tr h="453651">
                <a:tc>
                  <a:txBody>
                    <a:bodyPr/>
                    <a:lstStyle/>
                    <a:p>
                      <a:pPr algn="ctr"/>
                      <a:endParaRPr lang="cs-CZ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dirty="0" smtClean="0"/>
                        <a:t>Z</a:t>
                      </a:r>
                      <a:endParaRPr lang="cs-CZ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dirty="0" smtClean="0"/>
                        <a:t>T</a:t>
                      </a:r>
                      <a:endParaRPr lang="cs-CZ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dirty="0" smtClean="0"/>
                        <a:t>A</a:t>
                      </a:r>
                      <a:endParaRPr lang="cs-CZ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dirty="0" smtClean="0"/>
                        <a:t>K</a:t>
                      </a:r>
                      <a:endParaRPr lang="cs-CZ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dirty="0" smtClean="0"/>
                        <a:t>Y</a:t>
                      </a:r>
                      <a:endParaRPr lang="cs-CZ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dirty="0" smtClean="0"/>
                        <a:t>P</a:t>
                      </a:r>
                      <a:endParaRPr lang="cs-CZ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dirty="0" smtClean="0"/>
                        <a:t>D</a:t>
                      </a:r>
                      <a:endParaRPr lang="cs-CZ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dirty="0" smtClean="0"/>
                        <a:t>O</a:t>
                      </a:r>
                      <a:endParaRPr lang="cs-CZ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  <a:tr h="453651">
                <a:tc>
                  <a:txBody>
                    <a:bodyPr/>
                    <a:lstStyle/>
                    <a:p>
                      <a:pPr algn="ctr"/>
                      <a:endParaRPr lang="cs-CZ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dirty="0" smtClean="0"/>
                        <a:t>P</a:t>
                      </a:r>
                      <a:endParaRPr lang="cs-CZ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dirty="0" smtClean="0"/>
                        <a:t>S</a:t>
                      </a:r>
                      <a:endParaRPr lang="cs-CZ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dirty="0" smtClean="0"/>
                        <a:t>N</a:t>
                      </a:r>
                      <a:endParaRPr lang="cs-CZ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53651">
                <a:tc>
                  <a:txBody>
                    <a:bodyPr/>
                    <a:lstStyle/>
                    <a:p>
                      <a:pPr algn="ctr"/>
                      <a:endParaRPr lang="cs-CZ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dirty="0" smtClean="0"/>
                        <a:t>P</a:t>
                      </a:r>
                      <a:endParaRPr lang="cs-CZ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dirty="0" smtClean="0"/>
                        <a:t>Y</a:t>
                      </a:r>
                      <a:endParaRPr lang="cs-CZ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dirty="0" smtClean="0"/>
                        <a:t>E</a:t>
                      </a:r>
                      <a:endParaRPr lang="cs-CZ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53651">
                <a:tc>
                  <a:txBody>
                    <a:bodyPr/>
                    <a:lstStyle/>
                    <a:p>
                      <a:pPr algn="ctr"/>
                      <a:r>
                        <a:rPr lang="cs-CZ" sz="2000" dirty="0" smtClean="0"/>
                        <a:t>T</a:t>
                      </a:r>
                      <a:endParaRPr lang="cs-CZ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dirty="0" smtClean="0"/>
                        <a:t>Ř</a:t>
                      </a:r>
                      <a:endParaRPr lang="cs-CZ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dirty="0" smtClean="0"/>
                        <a:t>P</a:t>
                      </a:r>
                      <a:endParaRPr lang="cs-CZ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dirty="0" smtClean="0"/>
                        <a:t>Y</a:t>
                      </a:r>
                      <a:endParaRPr lang="cs-CZ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dirty="0" smtClean="0"/>
                        <a:t>T</a:t>
                      </a:r>
                      <a:endParaRPr lang="cs-CZ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dirty="0" smtClean="0"/>
                        <a:t>Í</a:t>
                      </a:r>
                      <a:endParaRPr lang="cs-CZ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  <a:tr h="453651">
                <a:tc>
                  <a:txBody>
                    <a:bodyPr/>
                    <a:lstStyle/>
                    <a:p>
                      <a:pPr algn="ctr"/>
                      <a:endParaRPr lang="cs-CZ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dirty="0" smtClean="0"/>
                        <a:t>O</a:t>
                      </a:r>
                      <a:endParaRPr lang="cs-CZ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dirty="0" smtClean="0"/>
                        <a:t>Š</a:t>
                      </a:r>
                      <a:endParaRPr lang="cs-CZ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dirty="0" smtClean="0"/>
                        <a:t>O</a:t>
                      </a:r>
                      <a:endParaRPr lang="cs-CZ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dirty="0" smtClean="0"/>
                        <a:t>N</a:t>
                      </a:r>
                      <a:endParaRPr lang="cs-CZ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  <a:tr h="453651">
                <a:tc>
                  <a:txBody>
                    <a:bodyPr/>
                    <a:lstStyle/>
                    <a:p>
                      <a:pPr algn="ctr"/>
                      <a:endParaRPr lang="cs-CZ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dirty="0" smtClean="0"/>
                        <a:t>P</a:t>
                      </a:r>
                      <a:endParaRPr lang="cs-CZ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dirty="0" smtClean="0"/>
                        <a:t>N</a:t>
                      </a:r>
                      <a:endParaRPr lang="cs-CZ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dirty="0" smtClean="0"/>
                        <a:t>V</a:t>
                      </a:r>
                      <a:endParaRPr lang="cs-CZ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dirty="0" smtClean="0"/>
                        <a:t>E</a:t>
                      </a:r>
                      <a:endParaRPr lang="cs-CZ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  <a:tr h="453651">
                <a:tc>
                  <a:txBody>
                    <a:bodyPr/>
                    <a:lstStyle/>
                    <a:p>
                      <a:pPr algn="ctr"/>
                      <a:r>
                        <a:rPr lang="cs-CZ" sz="2000" dirty="0" smtClean="0"/>
                        <a:t>Š</a:t>
                      </a:r>
                      <a:endParaRPr lang="cs-CZ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dirty="0" smtClean="0"/>
                        <a:t>Ý</a:t>
                      </a:r>
                      <a:endParaRPr lang="cs-CZ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dirty="0" smtClean="0"/>
                        <a:t>P</a:t>
                      </a:r>
                      <a:endParaRPr lang="cs-CZ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dirty="0" smtClean="0"/>
                        <a:t>E</a:t>
                      </a:r>
                      <a:endParaRPr lang="cs-CZ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dirty="0" smtClean="0"/>
                        <a:t>L</a:t>
                      </a:r>
                      <a:endParaRPr lang="cs-CZ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dirty="0" smtClean="0"/>
                        <a:t>S</a:t>
                      </a:r>
                      <a:endParaRPr lang="cs-CZ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dirty="0" smtClean="0"/>
                        <a:t>Ě</a:t>
                      </a:r>
                      <a:endParaRPr lang="cs-CZ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dirty="0" smtClean="0"/>
                        <a:t>A</a:t>
                      </a:r>
                      <a:endParaRPr lang="cs-CZ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dirty="0" smtClean="0"/>
                        <a:t>L</a:t>
                      </a:r>
                      <a:endParaRPr lang="cs-CZ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  <a:tr h="453651">
                <a:tc>
                  <a:txBody>
                    <a:bodyPr/>
                    <a:lstStyle/>
                    <a:p>
                      <a:pPr algn="ctr"/>
                      <a:r>
                        <a:rPr lang="cs-CZ" sz="2000" dirty="0" smtClean="0"/>
                        <a:t>R</a:t>
                      </a:r>
                      <a:endParaRPr lang="cs-CZ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dirty="0" smtClean="0"/>
                        <a:t>P</a:t>
                      </a:r>
                      <a:endParaRPr lang="cs-CZ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dirty="0" smtClean="0"/>
                        <a:t>Y</a:t>
                      </a:r>
                      <a:endParaRPr lang="cs-CZ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dirty="0" smtClean="0"/>
                        <a:t>T</a:t>
                      </a:r>
                      <a:endParaRPr lang="cs-CZ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dirty="0" smtClean="0"/>
                        <a:t>L</a:t>
                      </a:r>
                      <a:endParaRPr lang="cs-CZ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dirty="0" smtClean="0"/>
                        <a:t>A</a:t>
                      </a:r>
                      <a:endParaRPr lang="cs-CZ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dirty="0" smtClean="0"/>
                        <a:t>Č</a:t>
                      </a:r>
                      <a:endParaRPr lang="cs-CZ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dirty="0" smtClean="0"/>
                        <a:t>I</a:t>
                      </a:r>
                      <a:endParaRPr lang="cs-CZ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dirty="0" smtClean="0"/>
                        <a:t>T</a:t>
                      </a:r>
                      <a:endParaRPr lang="cs-CZ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dirty="0" smtClean="0"/>
                        <a:t>Y</a:t>
                      </a:r>
                      <a:endParaRPr lang="cs-CZ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  <a:tr h="453651">
                <a:tc>
                  <a:txBody>
                    <a:bodyPr/>
                    <a:lstStyle/>
                    <a:p>
                      <a:pPr algn="ctr"/>
                      <a:endParaRPr lang="cs-CZ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dirty="0" smtClean="0"/>
                        <a:t>Ý</a:t>
                      </a:r>
                      <a:endParaRPr lang="cs-CZ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dirty="0" smtClean="0"/>
                        <a:t>P</a:t>
                      </a:r>
                      <a:endParaRPr lang="cs-CZ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  <a:tr h="453651">
                <a:tc>
                  <a:txBody>
                    <a:bodyPr/>
                    <a:lstStyle/>
                    <a:p>
                      <a:pPr algn="ctr"/>
                      <a:endParaRPr lang="cs-CZ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dirty="0" smtClean="0"/>
                        <a:t>R</a:t>
                      </a:r>
                      <a:endParaRPr lang="cs-CZ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cs-CZ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dirty="0" smtClean="0"/>
                        <a:t>O</a:t>
                      </a:r>
                      <a:endParaRPr lang="cs-CZ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992356571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46</TotalTime>
  <Words>572</Words>
  <Application>Microsoft Office PowerPoint</Application>
  <PresentationFormat>Předvádění na obrazovce (4:3)</PresentationFormat>
  <Paragraphs>220</Paragraphs>
  <Slides>10</Slides>
  <Notes>1</Notes>
  <HiddenSlides>2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Motiv systému Office</vt:lpstr>
      <vt:lpstr>Prezentace aplikace PowerPoint</vt:lpstr>
      <vt:lpstr>Prezentace aplikace PowerPoint</vt:lpstr>
      <vt:lpstr>Procvičování vyjmenovaných slov po p</vt:lpstr>
      <vt:lpstr>Vyjmenovaná slova po p:</vt:lpstr>
      <vt:lpstr>Úkol č. 1</vt:lpstr>
      <vt:lpstr>Úkol č. 2</vt:lpstr>
      <vt:lpstr>Úkol č. 3</vt:lpstr>
      <vt:lpstr>Řešení - úkol č. 1</vt:lpstr>
      <vt:lpstr>Řešení - úkol č. 2</vt:lpstr>
      <vt:lpstr>Řešení - úkol č. 3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Helena Popelková</dc:creator>
  <cp:lastModifiedBy>Helena Popelková</cp:lastModifiedBy>
  <cp:revision>14</cp:revision>
  <dcterms:created xsi:type="dcterms:W3CDTF">2012-12-30T16:13:30Z</dcterms:created>
  <dcterms:modified xsi:type="dcterms:W3CDTF">2013-02-24T15:27:35Z</dcterms:modified>
</cp:coreProperties>
</file>