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66" r:id="rId3"/>
    <p:sldId id="257" r:id="rId4"/>
    <p:sldId id="258" r:id="rId5"/>
    <p:sldId id="259" r:id="rId6"/>
    <p:sldId id="261" r:id="rId7"/>
    <p:sldId id="263" r:id="rId8"/>
    <p:sldId id="260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EA21E2-01DD-4DCA-AFBC-3239FBC3C2D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ECB6E9-1715-4407-8D7B-4469A51712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58973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B33F3-C39E-48CE-B4D8-B7472AE46A4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DDC6A-C9B7-4B7A-9F55-D791E8471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475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B33F3-C39E-48CE-B4D8-B7472AE46A4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DDC6A-C9B7-4B7A-9F55-D791E8471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58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B33F3-C39E-48CE-B4D8-B7472AE46A4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DDC6A-C9B7-4B7A-9F55-D791E8471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700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B33F3-C39E-48CE-B4D8-B7472AE46A4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DDC6A-C9B7-4B7A-9F55-D791E8471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1034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B33F3-C39E-48CE-B4D8-B7472AE46A4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DDC6A-C9B7-4B7A-9F55-D791E8471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638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B33F3-C39E-48CE-B4D8-B7472AE46A4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DDC6A-C9B7-4B7A-9F55-D791E8471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811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B33F3-C39E-48CE-B4D8-B7472AE46A4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DDC6A-C9B7-4B7A-9F55-D791E8471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3757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B33F3-C39E-48CE-B4D8-B7472AE46A4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DDC6A-C9B7-4B7A-9F55-D791E8471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3604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B33F3-C39E-48CE-B4D8-B7472AE46A4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DDC6A-C9B7-4B7A-9F55-D791E8471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641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B33F3-C39E-48CE-B4D8-B7472AE46A4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DDC6A-C9B7-4B7A-9F55-D791E8471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312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B33F3-C39E-48CE-B4D8-B7472AE46A4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DDC6A-C9B7-4B7A-9F55-D791E8471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309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EB33F3-C39E-48CE-B4D8-B7472AE46A4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DDC6A-C9B7-4B7A-9F55-D791E8471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934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4055093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Gramatické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jevy a jejich procvičování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Vyjmenovaná</a:t>
                      </a:r>
                      <a:r>
                        <a:rPr lang="cs-CZ" sz="2000" baseline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baseline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slova po s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VY_12_INOVACE_1.B_CJ_05(32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10.10.2012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1199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Anotace:</a:t>
            </a:r>
          </a:p>
          <a:p>
            <a:pPr marL="0" indent="0">
              <a:buNone/>
            </a:pPr>
            <a:r>
              <a:rPr lang="cs-CZ"/>
              <a:t>Procvičování </a:t>
            </a:r>
            <a:r>
              <a:rPr lang="cs-CZ" smtClean="0"/>
              <a:t>pravopisu </a:t>
            </a:r>
            <a:r>
              <a:rPr lang="cs-CZ" dirty="0"/>
              <a:t>vyjmenovaných a příbuzných slov. Soubor obsahuje přehled vyjmenovaných slov, 3 cvičení a jejich řešení.</a:t>
            </a:r>
          </a:p>
          <a:p>
            <a:pPr marL="0" indent="0">
              <a:buNone/>
            </a:pPr>
            <a:r>
              <a:rPr lang="cs-CZ" dirty="0"/>
              <a:t>Materiál slouží k výkladu, opakování v hodinách českého jazyka pro žáky odborného učiliště, lze využít i pro ZŠ. Využití též jako prověřovací práce. </a:t>
            </a:r>
          </a:p>
        </p:txBody>
      </p:sp>
    </p:spTree>
    <p:extLst>
      <p:ext uri="{BB962C8B-B14F-4D97-AF65-F5344CB8AC3E}">
        <p14:creationId xmlns:p14="http://schemas.microsoft.com/office/powerpoint/2010/main" val="2033527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74665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Procvičování vyjmenovaných slov po s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5797182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syn, sytý, sýr</a:t>
            </a:r>
          </a:p>
          <a:p>
            <a:r>
              <a:rPr lang="cs-CZ" dirty="0" smtClean="0"/>
              <a:t>syrový, sychravý, usychat</a:t>
            </a:r>
          </a:p>
          <a:p>
            <a:r>
              <a:rPr lang="cs-CZ" dirty="0" smtClean="0"/>
              <a:t>sýkora, sýček, sysel</a:t>
            </a:r>
          </a:p>
          <a:p>
            <a:r>
              <a:rPr lang="cs-CZ" dirty="0" smtClean="0"/>
              <a:t>syčet, sypat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01054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700" b="1" dirty="0" smtClean="0"/>
              <a:t>Doplň i/y:</a:t>
            </a:r>
          </a:p>
          <a:p>
            <a:pPr marL="0" indent="0">
              <a:buNone/>
            </a:pPr>
            <a:r>
              <a:rPr lang="cs-CZ" sz="3000" dirty="0" smtClean="0"/>
              <a:t>Ve staré budově vedle </a:t>
            </a:r>
            <a:r>
              <a:rPr lang="cs-CZ" sz="3000" dirty="0" err="1" smtClean="0"/>
              <a:t>ml_na</a:t>
            </a:r>
            <a:r>
              <a:rPr lang="cs-CZ" sz="3000" dirty="0" smtClean="0"/>
              <a:t> nás zaujala stará </a:t>
            </a:r>
            <a:r>
              <a:rPr lang="cs-CZ" sz="3000" dirty="0" err="1" smtClean="0"/>
              <a:t>s_pka</a:t>
            </a:r>
            <a:r>
              <a:rPr lang="cs-CZ" sz="3000" dirty="0" smtClean="0"/>
              <a:t>. Na hradě </a:t>
            </a:r>
            <a:r>
              <a:rPr lang="cs-CZ" sz="3000" dirty="0" err="1" smtClean="0"/>
              <a:t>S_chrov</a:t>
            </a:r>
            <a:r>
              <a:rPr lang="cs-CZ" sz="3000" dirty="0" smtClean="0"/>
              <a:t> se natáčelo </a:t>
            </a:r>
            <a:r>
              <a:rPr lang="cs-CZ" sz="3000" dirty="0" err="1" smtClean="0"/>
              <a:t>někol_k</a:t>
            </a:r>
            <a:r>
              <a:rPr lang="cs-CZ" sz="3000" dirty="0" smtClean="0"/>
              <a:t> </a:t>
            </a:r>
            <a:r>
              <a:rPr lang="cs-CZ" sz="3000" dirty="0" err="1" smtClean="0"/>
              <a:t>f_lmových</a:t>
            </a:r>
            <a:r>
              <a:rPr lang="cs-CZ" sz="3000" dirty="0" smtClean="0"/>
              <a:t> pohádek. Ze všech druhů </a:t>
            </a:r>
            <a:r>
              <a:rPr lang="cs-CZ" sz="3000" dirty="0" err="1" smtClean="0"/>
              <a:t>s_korek</a:t>
            </a:r>
            <a:r>
              <a:rPr lang="cs-CZ" sz="3000" dirty="0" smtClean="0"/>
              <a:t> poznám jen modřinku. Olomoucké </a:t>
            </a:r>
            <a:r>
              <a:rPr lang="cs-CZ" sz="3000" dirty="0" err="1" smtClean="0"/>
              <a:t>s_rečky</a:t>
            </a:r>
            <a:r>
              <a:rPr lang="cs-CZ" sz="3000" dirty="0" smtClean="0"/>
              <a:t> se používají ve studené i teplé kuchyni. </a:t>
            </a:r>
            <a:r>
              <a:rPr lang="cs-CZ" sz="3000" dirty="0" err="1" smtClean="0"/>
              <a:t>S_dlo</a:t>
            </a:r>
            <a:r>
              <a:rPr lang="cs-CZ" sz="3000" dirty="0" smtClean="0"/>
              <a:t> zdejšího </a:t>
            </a:r>
            <a:r>
              <a:rPr lang="cs-CZ" sz="3000" dirty="0" err="1" smtClean="0"/>
              <a:t>p_vovaru</a:t>
            </a:r>
            <a:r>
              <a:rPr lang="cs-CZ" sz="3000" dirty="0" smtClean="0"/>
              <a:t> prošlo rekonstrukcí. Zasel jsi </a:t>
            </a:r>
            <a:r>
              <a:rPr lang="cs-CZ" sz="3000" dirty="0" err="1" smtClean="0"/>
              <a:t>sem_nka</a:t>
            </a:r>
            <a:r>
              <a:rPr lang="cs-CZ" sz="3000" dirty="0" smtClean="0"/>
              <a:t> té exotické </a:t>
            </a:r>
            <a:r>
              <a:rPr lang="cs-CZ" sz="3000" dirty="0" err="1" smtClean="0"/>
              <a:t>rostl_ny</a:t>
            </a:r>
            <a:r>
              <a:rPr lang="cs-CZ" sz="3000" dirty="0" smtClean="0"/>
              <a:t>?  </a:t>
            </a:r>
            <a:r>
              <a:rPr lang="cs-CZ" sz="3000" dirty="0" err="1" smtClean="0"/>
              <a:t>S_rová</a:t>
            </a:r>
            <a:r>
              <a:rPr lang="cs-CZ" sz="3000" dirty="0" smtClean="0"/>
              <a:t> zelenina obsahuje cenné </a:t>
            </a:r>
            <a:r>
              <a:rPr lang="cs-CZ" sz="3000" dirty="0" err="1" smtClean="0"/>
              <a:t>vitam-ny</a:t>
            </a:r>
            <a:r>
              <a:rPr lang="cs-CZ" sz="3000" dirty="0" smtClean="0"/>
              <a:t>. </a:t>
            </a:r>
            <a:r>
              <a:rPr lang="cs-CZ" sz="3000" dirty="0" err="1" smtClean="0"/>
              <a:t>S_novec</a:t>
            </a:r>
            <a:r>
              <a:rPr lang="cs-CZ" sz="3000" dirty="0" smtClean="0"/>
              <a:t> </a:t>
            </a:r>
            <a:r>
              <a:rPr lang="cs-CZ" sz="3000" dirty="0" err="1" smtClean="0"/>
              <a:t>M_rek</a:t>
            </a:r>
            <a:r>
              <a:rPr lang="cs-CZ" sz="3000" dirty="0" smtClean="0"/>
              <a:t> </a:t>
            </a:r>
            <a:r>
              <a:rPr lang="cs-CZ" sz="3000" dirty="0" err="1" smtClean="0"/>
              <a:t>sl_b_l</a:t>
            </a:r>
            <a:r>
              <a:rPr lang="cs-CZ" sz="3000" dirty="0" smtClean="0"/>
              <a:t> </a:t>
            </a:r>
            <a:r>
              <a:rPr lang="cs-CZ" sz="3000" dirty="0" err="1" smtClean="0"/>
              <a:t>S_moně</a:t>
            </a:r>
            <a:r>
              <a:rPr lang="cs-CZ" sz="3000" dirty="0" smtClean="0"/>
              <a:t> výlet i přesto, že </a:t>
            </a:r>
            <a:r>
              <a:rPr lang="cs-CZ" sz="3000" dirty="0" err="1" smtClean="0"/>
              <a:t>b_l</a:t>
            </a:r>
            <a:r>
              <a:rPr lang="cs-CZ" sz="3000" dirty="0" smtClean="0"/>
              <a:t> </a:t>
            </a:r>
            <a:r>
              <a:rPr lang="cs-CZ" sz="3000" dirty="0" err="1" smtClean="0"/>
              <a:t>s_chravý</a:t>
            </a:r>
            <a:r>
              <a:rPr lang="cs-CZ" sz="3000" dirty="0" smtClean="0"/>
              <a:t> </a:t>
            </a:r>
            <a:r>
              <a:rPr lang="cs-CZ" sz="3000" dirty="0" err="1" smtClean="0"/>
              <a:t>l_stopadový</a:t>
            </a:r>
            <a:r>
              <a:rPr lang="cs-CZ" sz="3000" dirty="0" smtClean="0"/>
              <a:t> den. Hadí </a:t>
            </a:r>
            <a:r>
              <a:rPr lang="cs-CZ" sz="3000" dirty="0" err="1" smtClean="0"/>
              <a:t>s_čení</a:t>
            </a:r>
            <a:r>
              <a:rPr lang="cs-CZ" sz="3000" dirty="0" smtClean="0"/>
              <a:t> nás </a:t>
            </a:r>
            <a:r>
              <a:rPr lang="cs-CZ" sz="3000" dirty="0" err="1" smtClean="0"/>
              <a:t>příl_š</a:t>
            </a:r>
            <a:r>
              <a:rPr lang="cs-CZ" sz="3000" dirty="0" smtClean="0"/>
              <a:t> </a:t>
            </a:r>
            <a:r>
              <a:rPr lang="cs-CZ" sz="3000" dirty="0" err="1" smtClean="0"/>
              <a:t>vyděs_lo</a:t>
            </a:r>
            <a:r>
              <a:rPr lang="cs-CZ" sz="3000" dirty="0" smtClean="0"/>
              <a:t>. </a:t>
            </a:r>
          </a:p>
          <a:p>
            <a:pPr marL="0" indent="0">
              <a:buNone/>
            </a:pP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5186054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r>
              <a:rPr lang="cs-CZ" dirty="0" smtClean="0"/>
              <a:t>sýpka</a:t>
            </a:r>
          </a:p>
          <a:p>
            <a:pPr marL="0" indent="0">
              <a:buNone/>
            </a:pPr>
            <a:r>
              <a:rPr lang="cs-CZ" dirty="0" smtClean="0"/>
              <a:t>Sychrov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ýkorek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yrečky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yrová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ynovec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ychravý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yčení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484784"/>
            <a:ext cx="820891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/>
              <a:t>Slova příbuzná přiřaď k vyjmenovaným slovům:</a:t>
            </a:r>
            <a:endParaRPr lang="cs-CZ" sz="2500" b="1" dirty="0"/>
          </a:p>
        </p:txBody>
      </p:sp>
    </p:spTree>
    <p:extLst>
      <p:ext uri="{BB962C8B-B14F-4D97-AF65-F5344CB8AC3E}">
        <p14:creationId xmlns:p14="http://schemas.microsoft.com/office/powerpoint/2010/main" val="10940114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500" b="1" dirty="0" smtClean="0"/>
              <a:t>Hledej vyjmenovaná nebo příbuzná slova: (10)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392942"/>
              </p:ext>
            </p:extLst>
          </p:nvPr>
        </p:nvGraphicFramePr>
        <p:xfrm>
          <a:off x="1835696" y="2204864"/>
          <a:ext cx="5184580" cy="424847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518458"/>
                <a:gridCol w="518458"/>
                <a:gridCol w="518458"/>
                <a:gridCol w="518458"/>
                <a:gridCol w="518458"/>
                <a:gridCol w="518458"/>
                <a:gridCol w="518458"/>
                <a:gridCol w="518458"/>
                <a:gridCol w="518458"/>
                <a:gridCol w="518458"/>
              </a:tblGrid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T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U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O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N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K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Y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S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A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Z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Z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A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L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L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U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E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T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R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A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V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A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Á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Ý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M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H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Č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S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Č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C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V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S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P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Ř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E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S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Ý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P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A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C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Í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Y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I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P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Y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R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S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J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A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L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E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CH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A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K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V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A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K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Y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S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N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Y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A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I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L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F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D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P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Y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S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Á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Z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T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S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Y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M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U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S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Í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P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S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M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B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Ě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V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Y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X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S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U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Z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Y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Ý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Č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É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A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N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I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V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O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K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P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Y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S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796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000" dirty="0" smtClean="0"/>
              <a:t>Ve staré budově vedle ml</a:t>
            </a:r>
            <a:r>
              <a:rPr lang="cs-CZ" sz="3000" b="1" dirty="0" smtClean="0">
                <a:solidFill>
                  <a:srgbClr val="FF0000"/>
                </a:solidFill>
              </a:rPr>
              <a:t>ý</a:t>
            </a:r>
            <a:r>
              <a:rPr lang="cs-CZ" sz="3000" dirty="0" smtClean="0"/>
              <a:t>na nás zaujala stará s</a:t>
            </a:r>
            <a:r>
              <a:rPr lang="cs-CZ" sz="3000" b="1" dirty="0" smtClean="0">
                <a:solidFill>
                  <a:srgbClr val="FF0000"/>
                </a:solidFill>
              </a:rPr>
              <a:t>ý</a:t>
            </a:r>
            <a:r>
              <a:rPr lang="cs-CZ" sz="3000" dirty="0" smtClean="0"/>
              <a:t>pka. Na hradě S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chrov se natáčelo někol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dirty="0" smtClean="0"/>
              <a:t>k f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dirty="0" smtClean="0"/>
              <a:t>lmových pohádek. Ze všech druhů s</a:t>
            </a:r>
            <a:r>
              <a:rPr lang="cs-CZ" sz="3000" b="1" dirty="0" smtClean="0">
                <a:solidFill>
                  <a:srgbClr val="FF0000"/>
                </a:solidFill>
              </a:rPr>
              <a:t>ý</a:t>
            </a:r>
            <a:r>
              <a:rPr lang="cs-CZ" sz="3000" dirty="0" smtClean="0"/>
              <a:t>korek poznám jen modřinku. Olomoucké s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rečky se používají ve studené i teplé kuchyni. S</a:t>
            </a:r>
            <a:r>
              <a:rPr lang="cs-CZ" sz="3000" b="1" dirty="0" smtClean="0">
                <a:solidFill>
                  <a:srgbClr val="FF0000"/>
                </a:solidFill>
              </a:rPr>
              <a:t>í</a:t>
            </a:r>
            <a:r>
              <a:rPr lang="cs-CZ" sz="3000" dirty="0" smtClean="0"/>
              <a:t>dlo zdejšího p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dirty="0" smtClean="0"/>
              <a:t>vovaru prošlo rekonstrukcí. Zasel jsi sem</a:t>
            </a:r>
            <a:r>
              <a:rPr lang="cs-CZ" sz="3000" b="1" dirty="0" smtClean="0">
                <a:solidFill>
                  <a:srgbClr val="FF0000"/>
                </a:solidFill>
              </a:rPr>
              <a:t>í</a:t>
            </a:r>
            <a:r>
              <a:rPr lang="cs-CZ" sz="3000" dirty="0" smtClean="0"/>
              <a:t>nka té exotické rostl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dirty="0" smtClean="0"/>
              <a:t>ny?  S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rová zelenina obsahuje cenné vitam</a:t>
            </a:r>
            <a:r>
              <a:rPr lang="cs-CZ" sz="3000" b="1" dirty="0" smtClean="0">
                <a:solidFill>
                  <a:srgbClr val="FF0000"/>
                </a:solidFill>
              </a:rPr>
              <a:t>í</a:t>
            </a:r>
            <a:r>
              <a:rPr lang="cs-CZ" sz="3000" dirty="0" smtClean="0"/>
              <a:t>ny. S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novec M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dirty="0" smtClean="0"/>
              <a:t>rek sl</a:t>
            </a:r>
            <a:r>
              <a:rPr lang="cs-CZ" sz="3000" b="1" dirty="0" smtClean="0">
                <a:solidFill>
                  <a:srgbClr val="FF0000"/>
                </a:solidFill>
              </a:rPr>
              <a:t>í</a:t>
            </a:r>
            <a:r>
              <a:rPr lang="cs-CZ" sz="3000" dirty="0" smtClean="0"/>
              <a:t>b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dirty="0" smtClean="0"/>
              <a:t>l S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dirty="0" smtClean="0"/>
              <a:t>moně výlet i přesto, že b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l s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chravý l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dirty="0" smtClean="0"/>
              <a:t>stopadový den. Hadí s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čení nás příl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dirty="0" smtClean="0"/>
              <a:t>š vyděs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dirty="0" smtClean="0"/>
              <a:t>lo. </a:t>
            </a:r>
          </a:p>
          <a:p>
            <a:pPr marL="0" indent="0">
              <a:buNone/>
            </a:pP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10637160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r>
              <a:rPr lang="cs-CZ" dirty="0" smtClean="0"/>
              <a:t>sýpka - </a:t>
            </a:r>
            <a:r>
              <a:rPr lang="cs-CZ" dirty="0" smtClean="0">
                <a:solidFill>
                  <a:srgbClr val="FF0000"/>
                </a:solidFill>
              </a:rPr>
              <a:t>sypat</a:t>
            </a:r>
          </a:p>
          <a:p>
            <a:pPr marL="0" indent="0">
              <a:buNone/>
            </a:pPr>
            <a:r>
              <a:rPr lang="cs-CZ" dirty="0" smtClean="0"/>
              <a:t>Sychrov - </a:t>
            </a:r>
            <a:r>
              <a:rPr lang="cs-CZ" dirty="0" smtClean="0">
                <a:solidFill>
                  <a:srgbClr val="FF0000"/>
                </a:solidFill>
              </a:rPr>
              <a:t>sychravý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ýkorek - </a:t>
            </a:r>
            <a:r>
              <a:rPr lang="cs-CZ" dirty="0" smtClean="0">
                <a:solidFill>
                  <a:srgbClr val="FF0000"/>
                </a:solidFill>
              </a:rPr>
              <a:t>sýkora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yrečky - </a:t>
            </a:r>
            <a:r>
              <a:rPr lang="cs-CZ" dirty="0" smtClean="0">
                <a:solidFill>
                  <a:srgbClr val="FF0000"/>
                </a:solidFill>
              </a:rPr>
              <a:t>sýr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yrová - </a:t>
            </a:r>
            <a:r>
              <a:rPr lang="cs-CZ" dirty="0" smtClean="0">
                <a:solidFill>
                  <a:srgbClr val="FF0000"/>
                </a:solidFill>
              </a:rPr>
              <a:t>syrový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ynovec - </a:t>
            </a:r>
            <a:r>
              <a:rPr lang="cs-CZ" dirty="0" smtClean="0">
                <a:solidFill>
                  <a:srgbClr val="FF0000"/>
                </a:solidFill>
              </a:rPr>
              <a:t>syn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ychravý -</a:t>
            </a:r>
            <a:r>
              <a:rPr lang="cs-CZ" dirty="0" smtClean="0">
                <a:solidFill>
                  <a:srgbClr val="FF0000"/>
                </a:solidFill>
              </a:rPr>
              <a:t>sychravý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yčení - </a:t>
            </a:r>
            <a:r>
              <a:rPr lang="cs-CZ" dirty="0" smtClean="0">
                <a:solidFill>
                  <a:srgbClr val="FF0000"/>
                </a:solidFill>
              </a:rPr>
              <a:t>syčet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695882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3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4293296"/>
              </p:ext>
            </p:extLst>
          </p:nvPr>
        </p:nvGraphicFramePr>
        <p:xfrm>
          <a:off x="1619676" y="1484780"/>
          <a:ext cx="5544610" cy="460852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554461"/>
                <a:gridCol w="554461"/>
                <a:gridCol w="554461"/>
                <a:gridCol w="554461"/>
                <a:gridCol w="554461"/>
                <a:gridCol w="554461"/>
                <a:gridCol w="554461"/>
                <a:gridCol w="554461"/>
                <a:gridCol w="554461"/>
                <a:gridCol w="554461"/>
              </a:tblGrid>
              <a:tr h="460852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T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U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O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N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K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Y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S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A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Z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Z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460852"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E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A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460852"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Č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S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S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460852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P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Ř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E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S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Ý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P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A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C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Í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Y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460852"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R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S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L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CH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460852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A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K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V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A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K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Y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S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N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A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460852"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P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Y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S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Á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Z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T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460852"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S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S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0852"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Y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0852"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A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N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I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V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O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K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P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Y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S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427345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517</Words>
  <Application>Microsoft Office PowerPoint</Application>
  <PresentationFormat>Předvádění na obrazovce (4:3)</PresentationFormat>
  <Paragraphs>217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Procvičování vyjmenovaných slov po s</vt:lpstr>
      <vt:lpstr>Vyjmenovaná slova po s:</vt:lpstr>
      <vt:lpstr>Úkol č. 1</vt:lpstr>
      <vt:lpstr>Úkol č. 2</vt:lpstr>
      <vt:lpstr>Úkol č. 3</vt:lpstr>
      <vt:lpstr>Řešení - úkol č. 1</vt:lpstr>
      <vt:lpstr>Řešení - úkol č. 2</vt:lpstr>
      <vt:lpstr>Řešení - úkol č. 3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Helena Popelková</dc:creator>
  <cp:lastModifiedBy>Helena Popelková</cp:lastModifiedBy>
  <cp:revision>13</cp:revision>
  <dcterms:created xsi:type="dcterms:W3CDTF">2012-12-30T16:55:29Z</dcterms:created>
  <dcterms:modified xsi:type="dcterms:W3CDTF">2013-02-24T15:27:13Z</dcterms:modified>
</cp:coreProperties>
</file>