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7" r:id="rId2"/>
    <p:sldId id="268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B1044F-C914-4406-B02F-94BEB3F26F95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D0576E-1DDE-4B3A-8023-247FC2B26B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2987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263A4-4004-4636-81BD-CDB7BEC045E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84B4F-28AD-4226-827D-D29BD37652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04879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263A4-4004-4636-81BD-CDB7BEC045E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84B4F-28AD-4226-827D-D29BD37652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4891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263A4-4004-4636-81BD-CDB7BEC045E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84B4F-28AD-4226-827D-D29BD37652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32917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263A4-4004-4636-81BD-CDB7BEC045E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84B4F-28AD-4226-827D-D29BD37652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8782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263A4-4004-4636-81BD-CDB7BEC045E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84B4F-28AD-4226-827D-D29BD37652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14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263A4-4004-4636-81BD-CDB7BEC045E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84B4F-28AD-4226-827D-D29BD37652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60052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263A4-4004-4636-81BD-CDB7BEC045E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84B4F-28AD-4226-827D-D29BD37652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8653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263A4-4004-4636-81BD-CDB7BEC045E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84B4F-28AD-4226-827D-D29BD37652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3599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263A4-4004-4636-81BD-CDB7BEC045E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84B4F-28AD-4226-827D-D29BD37652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8624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263A4-4004-4636-81BD-CDB7BEC045E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84B4F-28AD-4226-827D-D29BD37652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2653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263A4-4004-4636-81BD-CDB7BEC045E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84B4F-28AD-4226-827D-D29BD37652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49932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D263A4-4004-4636-81BD-CDB7BEC045E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684B4F-28AD-4226-827D-D29BD37652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49981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1407776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Jazykové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jazyk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Gramatické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jevy a jejich procvičování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Podstatná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jména </a:t>
                      </a:r>
                      <a:r>
                        <a:rPr lang="cs-CZ" sz="2000" baseline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- určování  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VY_12_INOVACE_1.B_CJ_12(32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Helena Popelková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30.10.2012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Zdroj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autora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14150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Anotace:</a:t>
            </a:r>
          </a:p>
          <a:p>
            <a:pPr marL="0" indent="0">
              <a:buNone/>
            </a:pPr>
            <a:r>
              <a:rPr lang="cs-CZ" dirty="0"/>
              <a:t>Opakování a procvičování učiva podstatných jmen. Obsahuje </a:t>
            </a:r>
            <a:r>
              <a:rPr lang="cs-CZ" dirty="0" smtClean="0"/>
              <a:t>4 cvičení na procvičování podstatných jmen </a:t>
            </a:r>
            <a:r>
              <a:rPr lang="cs-CZ" dirty="0"/>
              <a:t>a </a:t>
            </a:r>
            <a:r>
              <a:rPr lang="cs-CZ" dirty="0" smtClean="0"/>
              <a:t>4 </a:t>
            </a:r>
            <a:r>
              <a:rPr lang="cs-CZ" dirty="0"/>
              <a:t>řešení.</a:t>
            </a:r>
          </a:p>
          <a:p>
            <a:pPr marL="0" indent="0">
              <a:buNone/>
            </a:pPr>
            <a:r>
              <a:rPr lang="cs-CZ" dirty="0"/>
              <a:t>Materiál slouží k výkladu, opakování v hodinách českého jazyka pro žáky odborného učiliště, lze využít i pro ZŠ. Využití též jako prověřovací práce.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9133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18658"/>
          </a:xfrm>
        </p:spPr>
        <p:txBody>
          <a:bodyPr>
            <a:normAutofit/>
          </a:bodyPr>
          <a:lstStyle/>
          <a:p>
            <a:r>
              <a:rPr lang="cs-CZ" sz="6000" dirty="0" smtClean="0"/>
              <a:t>Podstatná jména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4800" dirty="0" smtClean="0"/>
              <a:t>pracovní listy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41997700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500" b="1" dirty="0" smtClean="0"/>
              <a:t>U podstatných jmen urči: rod, číslo, pád</a:t>
            </a:r>
          </a:p>
          <a:p>
            <a:pPr marL="0" indent="0">
              <a:buNone/>
            </a:pPr>
            <a:r>
              <a:rPr lang="cs-CZ" dirty="0" smtClean="0"/>
              <a:t>Byli jsme v </a:t>
            </a:r>
            <a:r>
              <a:rPr lang="cs-CZ" u="sng" dirty="0" smtClean="0"/>
              <a:t>restauraci</a:t>
            </a:r>
            <a:r>
              <a:rPr lang="cs-CZ" dirty="0" smtClean="0"/>
              <a:t> a </a:t>
            </a:r>
            <a:r>
              <a:rPr lang="cs-CZ" u="sng" dirty="0" smtClean="0"/>
              <a:t>syn</a:t>
            </a:r>
            <a:r>
              <a:rPr lang="cs-CZ" dirty="0" smtClean="0"/>
              <a:t> </a:t>
            </a:r>
            <a:r>
              <a:rPr lang="cs-CZ" u="sng" dirty="0" smtClean="0"/>
              <a:t>Pavlík</a:t>
            </a:r>
            <a:r>
              <a:rPr lang="cs-CZ" dirty="0" smtClean="0"/>
              <a:t> zvrhnul </a:t>
            </a:r>
            <a:r>
              <a:rPr lang="cs-CZ" u="sng" dirty="0" smtClean="0"/>
              <a:t>pohár</a:t>
            </a:r>
            <a:r>
              <a:rPr lang="cs-CZ" dirty="0" smtClean="0"/>
              <a:t> se </a:t>
            </a:r>
            <a:r>
              <a:rPr lang="cs-CZ" u="sng" dirty="0" smtClean="0"/>
              <a:t>zmrzlinou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8761791"/>
              </p:ext>
            </p:extLst>
          </p:nvPr>
        </p:nvGraphicFramePr>
        <p:xfrm>
          <a:off x="1259632" y="3356992"/>
          <a:ext cx="6456040" cy="2585082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1614010"/>
                <a:gridCol w="1614010"/>
                <a:gridCol w="1614010"/>
                <a:gridCol w="1614010"/>
              </a:tblGrid>
              <a:tr h="4308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/>
                        <a:t>Podst</a:t>
                      </a:r>
                      <a:r>
                        <a:rPr lang="cs-CZ" sz="2000" dirty="0" smtClean="0"/>
                        <a:t>. jméno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Rod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Číslo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Pád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847"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847"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847"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847"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847"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134034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1302960"/>
              </p:ext>
            </p:extLst>
          </p:nvPr>
        </p:nvGraphicFramePr>
        <p:xfrm>
          <a:off x="1187624" y="2276872"/>
          <a:ext cx="7032104" cy="3233154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1758026"/>
                <a:gridCol w="1758026"/>
                <a:gridCol w="1758026"/>
                <a:gridCol w="1758026"/>
              </a:tblGrid>
              <a:tr h="538859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/>
                        <a:t>Podst</a:t>
                      </a:r>
                      <a:r>
                        <a:rPr lang="cs-CZ" sz="2000" dirty="0" smtClean="0"/>
                        <a:t>. jméno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Rod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Číslo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Pád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8859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Restauraci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Ženský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Jednotné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6.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8859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Syn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Mužský</a:t>
                      </a:r>
                      <a:r>
                        <a:rPr lang="cs-CZ" sz="2000" baseline="0" dirty="0" smtClean="0"/>
                        <a:t> živ.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Jednotné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1.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8859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Pavlík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Mužský živ.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Jednotné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1.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8859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Pohár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Mužský než.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Jednotné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4.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8859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Zmrzlinou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Ženský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Jednotné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7.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1007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500" b="1" dirty="0" smtClean="0"/>
              <a:t>U podstatných jmen urči: rod, číslo, pád</a:t>
            </a:r>
          </a:p>
          <a:p>
            <a:pPr marL="0" indent="0">
              <a:buNone/>
            </a:pPr>
            <a:r>
              <a:rPr lang="cs-CZ" dirty="0" smtClean="0"/>
              <a:t>Své příbytky si vystýlá suchou trávou a listím, jež za hezkého počasí vynáší před dům.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7909430"/>
              </p:ext>
            </p:extLst>
          </p:nvPr>
        </p:nvGraphicFramePr>
        <p:xfrm>
          <a:off x="1259632" y="3356992"/>
          <a:ext cx="6456040" cy="2585082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1614010"/>
                <a:gridCol w="1614010"/>
                <a:gridCol w="1614010"/>
                <a:gridCol w="1614010"/>
              </a:tblGrid>
              <a:tr h="4308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/>
                        <a:t>Podst</a:t>
                      </a:r>
                      <a:r>
                        <a:rPr lang="cs-CZ" sz="2000" dirty="0" smtClean="0"/>
                        <a:t>. jméno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Rod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Číslo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Pád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847"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847"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847"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847"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847"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999501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1290203"/>
              </p:ext>
            </p:extLst>
          </p:nvPr>
        </p:nvGraphicFramePr>
        <p:xfrm>
          <a:off x="1187624" y="2276870"/>
          <a:ext cx="6912768" cy="2952330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1728192"/>
                <a:gridCol w="1728192"/>
                <a:gridCol w="1728192"/>
                <a:gridCol w="1728192"/>
              </a:tblGrid>
              <a:tr h="492055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/>
                        <a:t>Podst</a:t>
                      </a:r>
                      <a:r>
                        <a:rPr lang="cs-CZ" sz="2000" dirty="0" smtClean="0"/>
                        <a:t>. jméno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Rod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Číslo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Pád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2055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Příbytky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Mužský než.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Množné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4.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2055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Trávou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Ženský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Jednotné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7.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2055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Listím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Střední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Množné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7.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2055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Počasí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Střední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Jednotné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2.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2055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Dům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Mužský než.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Jednotné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4.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92826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 marL="0" indent="0">
              <a:buNone/>
            </a:pPr>
            <a:r>
              <a:rPr lang="cs-CZ" sz="2500" b="1" dirty="0" smtClean="0"/>
              <a:t>U podstatných jmen urči: rod, číslo, pád</a:t>
            </a:r>
          </a:p>
          <a:p>
            <a:pPr marL="0" indent="0">
              <a:buNone/>
            </a:pPr>
            <a:r>
              <a:rPr lang="cs-CZ" dirty="0" smtClean="0"/>
              <a:t>V nouzi hnízdí i ve starých hnízdech po dravcích nebo dokonce na zemi, někdy zavítá také            na půdy venkovských stavení.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2568921"/>
              </p:ext>
            </p:extLst>
          </p:nvPr>
        </p:nvGraphicFramePr>
        <p:xfrm>
          <a:off x="1259632" y="3501008"/>
          <a:ext cx="6456040" cy="3015929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1614010"/>
                <a:gridCol w="1614010"/>
                <a:gridCol w="1614010"/>
                <a:gridCol w="1614010"/>
              </a:tblGrid>
              <a:tr h="4308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/>
                        <a:t>Podst</a:t>
                      </a:r>
                      <a:r>
                        <a:rPr lang="cs-CZ" sz="2000" dirty="0" smtClean="0"/>
                        <a:t>. jméno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Rod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Číslo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Pád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847"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847"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847"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847"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847"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847"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30236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2011196"/>
              </p:ext>
            </p:extLst>
          </p:nvPr>
        </p:nvGraphicFramePr>
        <p:xfrm>
          <a:off x="1115616" y="1988838"/>
          <a:ext cx="6912768" cy="3384381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1728192"/>
                <a:gridCol w="1728192"/>
                <a:gridCol w="1728192"/>
                <a:gridCol w="1728192"/>
              </a:tblGrid>
              <a:tr h="483483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/>
                        <a:t>Podst</a:t>
                      </a:r>
                      <a:r>
                        <a:rPr lang="cs-CZ" sz="2000" dirty="0" smtClean="0"/>
                        <a:t>. jméno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Rod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Číslo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Pád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3483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Nouzi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Ženský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Jednotné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6.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3483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Hnízdech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Střední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Množné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6.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3483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Dravcích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Mužský živ.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Množné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6.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3483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Zemi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Ženský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Jednotné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6.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3483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Půdy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Ženský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Množné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4.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3483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Stavení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Střední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Množné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2.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943961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 marL="0" indent="0">
              <a:buNone/>
            </a:pPr>
            <a:r>
              <a:rPr lang="cs-CZ" sz="2500" b="1" dirty="0" smtClean="0"/>
              <a:t>U podstatných jmen urči: rod, číslo, pád</a:t>
            </a:r>
          </a:p>
          <a:p>
            <a:pPr marL="0" indent="0">
              <a:buNone/>
            </a:pPr>
            <a:r>
              <a:rPr lang="cs-CZ" dirty="0" smtClean="0"/>
              <a:t>Povinnou výbavu automobilu bychom měli       na zimu doplnit věcmi, které nám pomohou ony nepříjemné zimní situace zvládnout.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9906670"/>
              </p:ext>
            </p:extLst>
          </p:nvPr>
        </p:nvGraphicFramePr>
        <p:xfrm>
          <a:off x="1259632" y="3645024"/>
          <a:ext cx="6456040" cy="2585082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1614010"/>
                <a:gridCol w="1614010"/>
                <a:gridCol w="1614010"/>
                <a:gridCol w="1614010"/>
              </a:tblGrid>
              <a:tr h="4308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/>
                        <a:t>Podst</a:t>
                      </a:r>
                      <a:r>
                        <a:rPr lang="cs-CZ" sz="2000" dirty="0" smtClean="0"/>
                        <a:t>. jméno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Rod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Číslo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Pád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847"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847"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847"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847"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847"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270224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3213389"/>
              </p:ext>
            </p:extLst>
          </p:nvPr>
        </p:nvGraphicFramePr>
        <p:xfrm>
          <a:off x="1043608" y="1988840"/>
          <a:ext cx="7128792" cy="3096348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1782198"/>
                <a:gridCol w="1782198"/>
                <a:gridCol w="1782198"/>
                <a:gridCol w="1782198"/>
              </a:tblGrid>
              <a:tr h="516058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/>
                        <a:t>Podst</a:t>
                      </a:r>
                      <a:r>
                        <a:rPr lang="cs-CZ" sz="2000" dirty="0" smtClean="0"/>
                        <a:t>. jméno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Rod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Číslo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Pád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6058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Výbavu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Ženský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Jednotné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4.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6058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Automobilu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Mužský než.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Jednotné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2.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6058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Zimu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Ženský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Jednotné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4.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6058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Věcmi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Ženský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Množné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7.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6058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Situace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Ženský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Množné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4.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146026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398</Words>
  <Application>Microsoft Office PowerPoint</Application>
  <PresentationFormat>Předvádění na obrazovce (4:3)</PresentationFormat>
  <Paragraphs>157</Paragraphs>
  <Slides>11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Podstatná jména pracovní listy</vt:lpstr>
      <vt:lpstr>Úkol č. 1</vt:lpstr>
      <vt:lpstr>Řešení</vt:lpstr>
      <vt:lpstr>Úkol č. 2</vt:lpstr>
      <vt:lpstr>Řešení</vt:lpstr>
      <vt:lpstr>Úkol č. 3</vt:lpstr>
      <vt:lpstr>Řešení</vt:lpstr>
      <vt:lpstr>Úkol č. 4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Helena Popelková</dc:creator>
  <cp:lastModifiedBy>Helena Popelková</cp:lastModifiedBy>
  <cp:revision>7</cp:revision>
  <dcterms:created xsi:type="dcterms:W3CDTF">2013-01-02T18:54:49Z</dcterms:created>
  <dcterms:modified xsi:type="dcterms:W3CDTF">2013-02-24T15:20:42Z</dcterms:modified>
</cp:coreProperties>
</file>