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6" r:id="rId2"/>
    <p:sldId id="267" r:id="rId3"/>
    <p:sldId id="257" r:id="rId4"/>
    <p:sldId id="258" r:id="rId5"/>
    <p:sldId id="260" r:id="rId6"/>
    <p:sldId id="259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E4CBD5-6E47-429A-B31B-03E03BE334CF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CBD3FD-FFFC-4B68-A820-B9807F69E1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44307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92A8A-B3D1-49F8-B99A-10D1607D94F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EF34A-9D6D-4AD3-9082-0604D29D37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3633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92A8A-B3D1-49F8-B99A-10D1607D94F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EF34A-9D6D-4AD3-9082-0604D29D37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853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92A8A-B3D1-49F8-B99A-10D1607D94F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EF34A-9D6D-4AD3-9082-0604D29D37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620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92A8A-B3D1-49F8-B99A-10D1607D94F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EF34A-9D6D-4AD3-9082-0604D29D37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506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92A8A-B3D1-49F8-B99A-10D1607D94F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EF34A-9D6D-4AD3-9082-0604D29D37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239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92A8A-B3D1-49F8-B99A-10D1607D94F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EF34A-9D6D-4AD3-9082-0604D29D37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6092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92A8A-B3D1-49F8-B99A-10D1607D94F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EF34A-9D6D-4AD3-9082-0604D29D37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8423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92A8A-B3D1-49F8-B99A-10D1607D94F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EF34A-9D6D-4AD3-9082-0604D29D37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3454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92A8A-B3D1-49F8-B99A-10D1607D94F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EF34A-9D6D-4AD3-9082-0604D29D37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18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92A8A-B3D1-49F8-B99A-10D1607D94F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EF34A-9D6D-4AD3-9082-0604D29D37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3639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92A8A-B3D1-49F8-B99A-10D1607D94F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EF34A-9D6D-4AD3-9082-0604D29D37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3340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D92A8A-B3D1-49F8-B99A-10D1607D94F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8EF34A-9D6D-4AD3-9082-0604D29D37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2388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8772040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Jazykové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Gramatické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jevy a jejich procvičování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Podstatná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jména - procvičování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VY_12_INOVACE_1.B_CJ_13(32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1.11.2012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5477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Anotace:</a:t>
            </a:r>
          </a:p>
          <a:p>
            <a:pPr marL="0" indent="0">
              <a:buNone/>
            </a:pPr>
            <a:r>
              <a:rPr lang="cs-CZ" dirty="0"/>
              <a:t>Opakování a procvičování učiva podstatných jmen. Obsahuje 4 cvičení na procvičování podstatných </a:t>
            </a:r>
            <a:r>
              <a:rPr lang="cs-CZ" dirty="0" smtClean="0"/>
              <a:t>jmen, tvorbu </a:t>
            </a:r>
            <a:r>
              <a:rPr lang="cs-CZ" smtClean="0"/>
              <a:t>podstatných jmen       </a:t>
            </a:r>
            <a:r>
              <a:rPr lang="cs-CZ" dirty="0" smtClean="0"/>
              <a:t>z jiných </a:t>
            </a:r>
            <a:r>
              <a:rPr lang="cs-CZ" smtClean="0"/>
              <a:t>slovních druhů </a:t>
            </a:r>
            <a:r>
              <a:rPr lang="cs-CZ" dirty="0"/>
              <a:t>a 4 řešení.</a:t>
            </a:r>
          </a:p>
          <a:p>
            <a:pPr marL="0" indent="0">
              <a:buNone/>
            </a:pPr>
            <a:r>
              <a:rPr lang="cs-CZ" dirty="0"/>
              <a:t>Materiál slouží k výkladu, opakování v hodinách českého jazyka pro žáky odborného učiliště, lze využít i pro ZŠ. Využití též jako prověřovací práce.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0750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74665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Podstatná jména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4800" dirty="0" smtClean="0"/>
              <a:t>pracovní list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1525938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Vytvořte z přídavných jmen podstatná jména, která vyjadřují vlastnosti: </a:t>
            </a:r>
          </a:p>
          <a:p>
            <a:r>
              <a:rPr lang="cs-CZ" dirty="0"/>
              <a:t>p</a:t>
            </a:r>
            <a:r>
              <a:rPr lang="cs-CZ" dirty="0" smtClean="0"/>
              <a:t>octivý, spravedlivý, šikovný</a:t>
            </a:r>
          </a:p>
          <a:p>
            <a:r>
              <a:rPr lang="cs-CZ" dirty="0"/>
              <a:t>d</a:t>
            </a:r>
            <a:r>
              <a:rPr lang="cs-CZ" dirty="0" smtClean="0"/>
              <a:t>rzý, lenivý, upřímný</a:t>
            </a:r>
          </a:p>
          <a:p>
            <a:r>
              <a:rPr lang="cs-CZ" dirty="0"/>
              <a:t>z</a:t>
            </a:r>
            <a:r>
              <a:rPr lang="cs-CZ" dirty="0" smtClean="0"/>
              <a:t>ralý, nenápadný, slušný</a:t>
            </a:r>
          </a:p>
          <a:p>
            <a:r>
              <a:rPr lang="cs-CZ" dirty="0"/>
              <a:t>p</a:t>
            </a:r>
            <a:r>
              <a:rPr lang="cs-CZ" dirty="0" smtClean="0"/>
              <a:t>racovitý, veselý, roztržitý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71443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</a:t>
            </a:r>
            <a:r>
              <a:rPr lang="cs-CZ" dirty="0" smtClean="0"/>
              <a:t>octivost, spravedlivost, šikovnost</a:t>
            </a:r>
          </a:p>
          <a:p>
            <a:r>
              <a:rPr lang="cs-CZ" dirty="0"/>
              <a:t>d</a:t>
            </a:r>
            <a:r>
              <a:rPr lang="cs-CZ" dirty="0" smtClean="0"/>
              <a:t>rzost, lenivost, upřímnost </a:t>
            </a:r>
          </a:p>
          <a:p>
            <a:r>
              <a:rPr lang="cs-CZ" dirty="0"/>
              <a:t>z</a:t>
            </a:r>
            <a:r>
              <a:rPr lang="cs-CZ" dirty="0" smtClean="0"/>
              <a:t>ralost, nenápadnost, slušnost</a:t>
            </a:r>
          </a:p>
          <a:p>
            <a:r>
              <a:rPr lang="cs-CZ" dirty="0"/>
              <a:t>p</a:t>
            </a:r>
            <a:r>
              <a:rPr lang="cs-CZ" dirty="0" smtClean="0"/>
              <a:t>racovitost, veselost, roztržitost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5731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Ze sloves tvořte podstatná jména, která vyjadřují činnost nebo děj: </a:t>
            </a:r>
          </a:p>
          <a:p>
            <a:r>
              <a:rPr lang="cs-CZ" dirty="0"/>
              <a:t>m</a:t>
            </a:r>
            <a:r>
              <a:rPr lang="cs-CZ" dirty="0" smtClean="0"/>
              <a:t>alovat, kreslí, směje se</a:t>
            </a:r>
          </a:p>
          <a:p>
            <a:r>
              <a:rPr lang="cs-CZ" dirty="0"/>
              <a:t>z</a:t>
            </a:r>
            <a:r>
              <a:rPr lang="cs-CZ" dirty="0" smtClean="0"/>
              <a:t>pívej, pracovat, kope</a:t>
            </a:r>
          </a:p>
          <a:p>
            <a:r>
              <a:rPr lang="cs-CZ" dirty="0"/>
              <a:t>š</a:t>
            </a:r>
            <a:r>
              <a:rPr lang="cs-CZ" dirty="0" smtClean="0"/>
              <a:t>plhá, hledají, píše</a:t>
            </a:r>
          </a:p>
          <a:p>
            <a:r>
              <a:rPr lang="cs-CZ" dirty="0"/>
              <a:t>s</a:t>
            </a:r>
            <a:r>
              <a:rPr lang="cs-CZ" dirty="0" smtClean="0"/>
              <a:t>leduje, vnímá, hledat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98107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malování, kreslení, smích</a:t>
            </a:r>
          </a:p>
          <a:p>
            <a:r>
              <a:rPr lang="cs-CZ" dirty="0"/>
              <a:t>z</a:t>
            </a:r>
            <a:r>
              <a:rPr lang="cs-CZ" dirty="0" smtClean="0"/>
              <a:t>pívání, práce, kopání</a:t>
            </a:r>
          </a:p>
          <a:p>
            <a:r>
              <a:rPr lang="cs-CZ" dirty="0"/>
              <a:t>š</a:t>
            </a:r>
            <a:r>
              <a:rPr lang="cs-CZ" dirty="0" smtClean="0"/>
              <a:t>plhání, hledání, psaní</a:t>
            </a:r>
          </a:p>
          <a:p>
            <a:r>
              <a:rPr lang="cs-CZ" dirty="0"/>
              <a:t>s</a:t>
            </a:r>
            <a:r>
              <a:rPr lang="cs-CZ" dirty="0" smtClean="0"/>
              <a:t>ledování, vnímání, hledání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99948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Převeďte do jednotného čísla a určete rod podstatných jmen:</a:t>
            </a:r>
          </a:p>
          <a:p>
            <a:r>
              <a:rPr lang="cs-CZ" dirty="0" smtClean="0"/>
              <a:t>vlasy, ručičky, pstruzi</a:t>
            </a:r>
          </a:p>
          <a:p>
            <a:r>
              <a:rPr lang="cs-CZ" dirty="0"/>
              <a:t>j</a:t>
            </a:r>
            <a:r>
              <a:rPr lang="cs-CZ" dirty="0" smtClean="0"/>
              <a:t>ablka, stoly, knihy</a:t>
            </a:r>
          </a:p>
          <a:p>
            <a:r>
              <a:rPr lang="cs-CZ" dirty="0" smtClean="0"/>
              <a:t>mapy, ostrovy, srnci</a:t>
            </a:r>
          </a:p>
          <a:p>
            <a:r>
              <a:rPr lang="cs-CZ" dirty="0"/>
              <a:t>ú</a:t>
            </a:r>
            <a:r>
              <a:rPr lang="cs-CZ" dirty="0" smtClean="0"/>
              <a:t>česy, bystřiny, psi</a:t>
            </a:r>
          </a:p>
          <a:p>
            <a:r>
              <a:rPr lang="cs-CZ" dirty="0"/>
              <a:t>l</a:t>
            </a:r>
            <a:r>
              <a:rPr lang="cs-CZ" dirty="0" smtClean="0"/>
              <a:t>ampy, okna, dívky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33185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853136"/>
          </a:xfrm>
        </p:spPr>
        <p:txBody>
          <a:bodyPr numCol="2">
            <a:normAutofit/>
          </a:bodyPr>
          <a:lstStyle/>
          <a:p>
            <a:r>
              <a:rPr lang="cs-CZ" sz="2800" dirty="0"/>
              <a:t>v</a:t>
            </a:r>
            <a:r>
              <a:rPr lang="cs-CZ" sz="2800" dirty="0" smtClean="0"/>
              <a:t>las – rod mužský neživ.</a:t>
            </a:r>
          </a:p>
          <a:p>
            <a:r>
              <a:rPr lang="cs-CZ" sz="2800" dirty="0"/>
              <a:t>r</a:t>
            </a:r>
            <a:r>
              <a:rPr lang="cs-CZ" sz="2800" dirty="0" smtClean="0"/>
              <a:t>učička – rod ženský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struh – rod mužský živ.</a:t>
            </a:r>
          </a:p>
          <a:p>
            <a:r>
              <a:rPr lang="cs-CZ" sz="2800" dirty="0"/>
              <a:t>j</a:t>
            </a:r>
            <a:r>
              <a:rPr lang="cs-CZ" sz="2800" dirty="0" smtClean="0"/>
              <a:t>ablko – rod střední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tůl – rod mužský neživ.</a:t>
            </a:r>
          </a:p>
          <a:p>
            <a:r>
              <a:rPr lang="cs-CZ" sz="2800" dirty="0"/>
              <a:t>k</a:t>
            </a:r>
            <a:r>
              <a:rPr lang="cs-CZ" sz="2800" dirty="0" smtClean="0"/>
              <a:t>niha – rod ženský </a:t>
            </a:r>
          </a:p>
          <a:p>
            <a:r>
              <a:rPr lang="cs-CZ" sz="2800" dirty="0"/>
              <a:t>m</a:t>
            </a:r>
            <a:r>
              <a:rPr lang="cs-CZ" sz="2800" dirty="0" smtClean="0"/>
              <a:t>apa – rod ženský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strov – rod mužský neživ.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rnec – rod mužský živ.</a:t>
            </a:r>
          </a:p>
          <a:p>
            <a:r>
              <a:rPr lang="cs-CZ" sz="2800" dirty="0"/>
              <a:t>ú</a:t>
            </a:r>
            <a:r>
              <a:rPr lang="cs-CZ" sz="2800" dirty="0" smtClean="0"/>
              <a:t>čes – rod mužský neživ.</a:t>
            </a:r>
          </a:p>
          <a:p>
            <a:r>
              <a:rPr lang="cs-CZ" sz="2800" dirty="0"/>
              <a:t>b</a:t>
            </a:r>
            <a:r>
              <a:rPr lang="cs-CZ" sz="2800" dirty="0" smtClean="0"/>
              <a:t>ystřina – rod ženský 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es – rod mužský živ.</a:t>
            </a:r>
          </a:p>
          <a:p>
            <a:r>
              <a:rPr lang="cs-CZ" sz="2800" dirty="0"/>
              <a:t>l</a:t>
            </a:r>
            <a:r>
              <a:rPr lang="cs-CZ" sz="2800" dirty="0" smtClean="0"/>
              <a:t>ampa – rod ženský</a:t>
            </a:r>
          </a:p>
          <a:p>
            <a:r>
              <a:rPr lang="cs-CZ" sz="2800" dirty="0" smtClean="0"/>
              <a:t>okno – rod střední</a:t>
            </a:r>
          </a:p>
          <a:p>
            <a:r>
              <a:rPr lang="cs-CZ" sz="2800" dirty="0"/>
              <a:t>d</a:t>
            </a:r>
            <a:r>
              <a:rPr lang="cs-CZ" sz="2800" dirty="0" smtClean="0"/>
              <a:t>ívka – rod ženský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980326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 numCol="1">
            <a:normAutofit fontScale="92500" lnSpcReduction="20000"/>
          </a:bodyPr>
          <a:lstStyle/>
          <a:p>
            <a:pPr marL="0" indent="0">
              <a:buNone/>
            </a:pPr>
            <a:r>
              <a:rPr lang="cs-CZ" sz="2700" b="1" dirty="0" smtClean="0"/>
              <a:t>Určete pád a číslo podstatných jmen:</a:t>
            </a:r>
          </a:p>
          <a:p>
            <a:r>
              <a:rPr lang="cs-CZ" sz="3000" dirty="0" smtClean="0"/>
              <a:t>čte v deníku</a:t>
            </a:r>
          </a:p>
          <a:p>
            <a:r>
              <a:rPr lang="cs-CZ" sz="3000" dirty="0" smtClean="0"/>
              <a:t>blíží se půlnoc</a:t>
            </a:r>
          </a:p>
          <a:p>
            <a:r>
              <a:rPr lang="cs-CZ" sz="3000" dirty="0"/>
              <a:t>l</a:t>
            </a:r>
            <a:r>
              <a:rPr lang="cs-CZ" sz="3000" dirty="0" smtClean="0"/>
              <a:t>etí nad stromy</a:t>
            </a:r>
          </a:p>
          <a:p>
            <a:r>
              <a:rPr lang="cs-CZ" sz="3000" dirty="0" smtClean="0"/>
              <a:t>mluvit s kamarády</a:t>
            </a:r>
          </a:p>
          <a:p>
            <a:r>
              <a:rPr lang="cs-CZ" sz="3000" dirty="0"/>
              <a:t>m</a:t>
            </a:r>
            <a:r>
              <a:rPr lang="cs-CZ" sz="3000" dirty="0" smtClean="0"/>
              <a:t>aluje štětci</a:t>
            </a:r>
          </a:p>
          <a:p>
            <a:r>
              <a:rPr lang="cs-CZ" sz="3000" dirty="0"/>
              <a:t>p</a:t>
            </a:r>
            <a:r>
              <a:rPr lang="cs-CZ" sz="3000" dirty="0" smtClean="0"/>
              <a:t>ije čaj</a:t>
            </a:r>
          </a:p>
          <a:p>
            <a:r>
              <a:rPr lang="cs-CZ" sz="3000" dirty="0"/>
              <a:t>s</a:t>
            </a:r>
            <a:r>
              <a:rPr lang="cs-CZ" sz="3000" dirty="0" smtClean="0"/>
              <a:t>trojí stromek</a:t>
            </a:r>
          </a:p>
          <a:p>
            <a:r>
              <a:rPr lang="cs-CZ" sz="3000" dirty="0"/>
              <a:t>s</a:t>
            </a:r>
            <a:r>
              <a:rPr lang="cs-CZ" sz="3000" dirty="0" smtClean="0"/>
              <a:t>káče na posteli</a:t>
            </a:r>
          </a:p>
          <a:p>
            <a:r>
              <a:rPr lang="cs-CZ" sz="3000" dirty="0"/>
              <a:t>u</a:t>
            </a:r>
            <a:r>
              <a:rPr lang="cs-CZ" sz="3000" dirty="0" smtClean="0"/>
              <a:t>mývat pokoje</a:t>
            </a:r>
          </a:p>
          <a:p>
            <a:r>
              <a:rPr lang="cs-CZ" sz="3000" dirty="0"/>
              <a:t>š</a:t>
            </a:r>
            <a:r>
              <a:rPr lang="cs-CZ" sz="3000" dirty="0" smtClean="0"/>
              <a:t>těká na psy</a:t>
            </a:r>
            <a:endParaRPr lang="cs-CZ" sz="3000" dirty="0"/>
          </a:p>
          <a:p>
            <a:endParaRPr lang="cs-CZ" sz="2500" b="1" dirty="0" smtClean="0"/>
          </a:p>
        </p:txBody>
      </p:sp>
    </p:spTree>
    <p:extLst>
      <p:ext uri="{BB962C8B-B14F-4D97-AF65-F5344CB8AC3E}">
        <p14:creationId xmlns:p14="http://schemas.microsoft.com/office/powerpoint/2010/main" val="1932585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4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3775736"/>
              </p:ext>
            </p:extLst>
          </p:nvPr>
        </p:nvGraphicFramePr>
        <p:xfrm>
          <a:off x="1187624" y="1340768"/>
          <a:ext cx="6096000" cy="502920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3024336"/>
                <a:gridCol w="1584176"/>
                <a:gridCol w="1487488"/>
              </a:tblGrid>
              <a:tr h="370840">
                <a:tc>
                  <a:txBody>
                    <a:bodyPr/>
                    <a:lstStyle/>
                    <a:p>
                      <a:pPr algn="l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Pád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Číslo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Čte</a:t>
                      </a:r>
                      <a:r>
                        <a:rPr lang="cs-CZ" sz="2400" baseline="0" dirty="0" smtClean="0"/>
                        <a:t> v deníku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Jednotné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Blíží se půlnoc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Jednotné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Letí nad stromy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Množné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Mluvit s kamarády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Množné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Maluje</a:t>
                      </a:r>
                      <a:r>
                        <a:rPr lang="cs-CZ" sz="2400" baseline="0" dirty="0" smtClean="0"/>
                        <a:t> štětci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Množné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Pije čaj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Jednotné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Strojí stromek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Jednotné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Skáče na posteli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Jednotné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Umývat pokoje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Množné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Štěká na psy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množné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706545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453</Words>
  <Application>Microsoft Office PowerPoint</Application>
  <PresentationFormat>Předvádění na obrazovce (4:3)</PresentationFormat>
  <Paragraphs>115</Paragraphs>
  <Slides>11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Podstatná jména pracovní list</vt:lpstr>
      <vt:lpstr>Úkol č. 1</vt:lpstr>
      <vt:lpstr>Řešení - úkol č. 1</vt:lpstr>
      <vt:lpstr>Úkol č. 2</vt:lpstr>
      <vt:lpstr>Řešení - úkol č. 2</vt:lpstr>
      <vt:lpstr>Úkol č. 3</vt:lpstr>
      <vt:lpstr>Řešení - úkol č. 3</vt:lpstr>
      <vt:lpstr>Úkol č. 4</vt:lpstr>
      <vt:lpstr>Řešení - úkol č. 4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Helena Popelková</dc:creator>
  <cp:lastModifiedBy>Helena Popelková</cp:lastModifiedBy>
  <cp:revision>8</cp:revision>
  <dcterms:created xsi:type="dcterms:W3CDTF">2013-01-04T16:25:19Z</dcterms:created>
  <dcterms:modified xsi:type="dcterms:W3CDTF">2013-02-24T15:15:12Z</dcterms:modified>
</cp:coreProperties>
</file>