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2" r:id="rId2"/>
    <p:sldId id="263" r:id="rId3"/>
    <p:sldId id="257" r:id="rId4"/>
    <p:sldId id="258" r:id="rId5"/>
    <p:sldId id="260" r:id="rId6"/>
    <p:sldId id="259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36B0EF-414F-419F-8252-7EDDB826E66A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363987-331B-41AD-996B-5A7C082592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92781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VY_32_INOVACE_1/20A-ICT/PE/ON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2622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4E7C0-2183-4F84-B1FA-CCDB3816142B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2F077-63E3-4CD3-AFB6-12D203E8A1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91086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4E7C0-2183-4F84-B1FA-CCDB3816142B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2F077-63E3-4CD3-AFB6-12D203E8A1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51909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4E7C0-2183-4F84-B1FA-CCDB3816142B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2F077-63E3-4CD3-AFB6-12D203E8A1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22737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4E7C0-2183-4F84-B1FA-CCDB3816142B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2F077-63E3-4CD3-AFB6-12D203E8A1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4363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4E7C0-2183-4F84-B1FA-CCDB3816142B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2F077-63E3-4CD3-AFB6-12D203E8A1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8516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4E7C0-2183-4F84-B1FA-CCDB3816142B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2F077-63E3-4CD3-AFB6-12D203E8A1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1229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4E7C0-2183-4F84-B1FA-CCDB3816142B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2F077-63E3-4CD3-AFB6-12D203E8A1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9420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4E7C0-2183-4F84-B1FA-CCDB3816142B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2F077-63E3-4CD3-AFB6-12D203E8A1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5405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4E7C0-2183-4F84-B1FA-CCDB3816142B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2F077-63E3-4CD3-AFB6-12D203E8A1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3397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4E7C0-2183-4F84-B1FA-CCDB3816142B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2F077-63E3-4CD3-AFB6-12D203E8A1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7161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4E7C0-2183-4F84-B1FA-CCDB3816142B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2F077-63E3-4CD3-AFB6-12D203E8A1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2832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14E7C0-2183-4F84-B1FA-CCDB3816142B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B2F077-63E3-4CD3-AFB6-12D203E8A1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791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3277860"/>
              </p:ext>
            </p:extLst>
          </p:nvPr>
        </p:nvGraphicFramePr>
        <p:xfrm>
          <a:off x="467544" y="2060848"/>
          <a:ext cx="8280919" cy="460851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Jazykové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vzdělávání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Český</a:t>
                      </a:r>
                      <a:r>
                        <a:rPr lang="cs-CZ" sz="20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jazyk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Gramatické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jevy a jejich procvičování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Podstatná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jména rodu mužského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smtClean="0">
                          <a:effectLst/>
                        </a:rPr>
                        <a:t>VY_12_INOVACE_1.B_CJ_14(32</a:t>
                      </a:r>
                      <a:r>
                        <a:rPr lang="cs-CZ" sz="2000" dirty="0" smtClean="0">
                          <a:effectLst/>
                        </a:rPr>
                        <a:t>)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Helena Popelková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Datum tvorby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2.11.2012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Zdroj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autora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9162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Anotace:</a:t>
            </a:r>
          </a:p>
          <a:p>
            <a:pPr marL="0" indent="0">
              <a:buNone/>
            </a:pPr>
            <a:r>
              <a:rPr lang="cs-CZ" dirty="0"/>
              <a:t>Opakování a procvičování učiva podstatných </a:t>
            </a:r>
            <a:r>
              <a:rPr lang="cs-CZ" dirty="0" smtClean="0"/>
              <a:t>jmen, přehled skloňování podstatných jmen rodu mužského, 1 cvičení a </a:t>
            </a:r>
            <a:r>
              <a:rPr lang="cs-CZ" dirty="0"/>
              <a:t>ř</a:t>
            </a:r>
            <a:r>
              <a:rPr lang="cs-CZ" dirty="0" smtClean="0"/>
              <a:t>ešení. </a:t>
            </a:r>
          </a:p>
          <a:p>
            <a:pPr marL="0" indent="0">
              <a:buNone/>
            </a:pPr>
            <a:r>
              <a:rPr lang="cs-CZ" dirty="0" smtClean="0"/>
              <a:t>Materiál </a:t>
            </a:r>
            <a:r>
              <a:rPr lang="cs-CZ" dirty="0"/>
              <a:t>slouží k výkladu, opakování v hodinách českého jazyka pro žáky odborného učiliště, lze využít i pro ZŠ. Využití též jako prověřovací práce.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6926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62674"/>
          </a:xfrm>
        </p:spPr>
        <p:txBody>
          <a:bodyPr>
            <a:normAutofit/>
          </a:bodyPr>
          <a:lstStyle/>
          <a:p>
            <a:r>
              <a:rPr lang="cs-CZ" sz="6000" dirty="0" smtClean="0"/>
              <a:t>Podstatná jména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S</a:t>
            </a:r>
            <a:r>
              <a:rPr lang="cs-CZ" sz="4000" dirty="0" smtClean="0"/>
              <a:t>kloňování podstatných jmen rodu mužského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3618268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Podstatná jména rodu mužského životného </a:t>
            </a:r>
            <a:endParaRPr lang="cs-CZ" sz="36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49692562"/>
              </p:ext>
            </p:extLst>
          </p:nvPr>
        </p:nvGraphicFramePr>
        <p:xfrm>
          <a:off x="0" y="1484784"/>
          <a:ext cx="9144002" cy="469392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14724"/>
                <a:gridCol w="1229445"/>
                <a:gridCol w="845244"/>
                <a:gridCol w="1234515"/>
                <a:gridCol w="864096"/>
                <a:gridCol w="1359205"/>
                <a:gridCol w="845244"/>
                <a:gridCol w="1229445"/>
                <a:gridCol w="92208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Pád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Číslo </a:t>
                      </a:r>
                      <a:r>
                        <a:rPr lang="cs-CZ" sz="2000" dirty="0" err="1" smtClean="0"/>
                        <a:t>jedn</a:t>
                      </a:r>
                      <a:r>
                        <a:rPr lang="cs-CZ" sz="2000" dirty="0" smtClean="0"/>
                        <a:t>.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Č.mn.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Číslo </a:t>
                      </a:r>
                      <a:r>
                        <a:rPr lang="cs-CZ" sz="2000" dirty="0" err="1" smtClean="0"/>
                        <a:t>jedn</a:t>
                      </a:r>
                      <a:r>
                        <a:rPr lang="cs-CZ" sz="2000" dirty="0" smtClean="0"/>
                        <a:t>.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Č.mn.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Číslo </a:t>
                      </a:r>
                      <a:r>
                        <a:rPr lang="cs-CZ" sz="2000" dirty="0" err="1" smtClean="0"/>
                        <a:t>jedn</a:t>
                      </a:r>
                      <a:r>
                        <a:rPr lang="cs-CZ" sz="2000" dirty="0" smtClean="0"/>
                        <a:t>.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Č.mn.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Číslo</a:t>
                      </a:r>
                      <a:r>
                        <a:rPr lang="cs-CZ" sz="2000" baseline="0" dirty="0" smtClean="0"/>
                        <a:t> </a:t>
                      </a:r>
                      <a:r>
                        <a:rPr lang="cs-CZ" sz="2000" baseline="0" dirty="0" err="1" smtClean="0"/>
                        <a:t>jedn</a:t>
                      </a:r>
                      <a:r>
                        <a:rPr lang="cs-CZ" sz="2000" baseline="0" dirty="0" smtClean="0"/>
                        <a:t>.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Č.mn.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1.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pán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-i,</a:t>
                      </a:r>
                      <a:r>
                        <a:rPr lang="cs-CZ" sz="2000" b="1" baseline="0" dirty="0" smtClean="0"/>
                        <a:t> </a:t>
                      </a:r>
                    </a:p>
                    <a:p>
                      <a:r>
                        <a:rPr lang="cs-CZ" sz="2000" b="1" baseline="0" dirty="0" smtClean="0"/>
                        <a:t>-</a:t>
                      </a:r>
                      <a:r>
                        <a:rPr lang="cs-CZ" sz="2000" b="1" baseline="0" dirty="0" err="1" smtClean="0"/>
                        <a:t>ové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muž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-i, </a:t>
                      </a:r>
                    </a:p>
                    <a:p>
                      <a:r>
                        <a:rPr lang="cs-CZ" sz="2000" b="1" dirty="0" smtClean="0"/>
                        <a:t>-</a:t>
                      </a:r>
                      <a:r>
                        <a:rPr lang="cs-CZ" sz="2000" b="1" dirty="0" err="1" smtClean="0"/>
                        <a:t>ové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předseda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-</a:t>
                      </a:r>
                      <a:r>
                        <a:rPr lang="cs-CZ" sz="2000" b="1" dirty="0" err="1" smtClean="0"/>
                        <a:t>ové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soudce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-i,</a:t>
                      </a:r>
                      <a:r>
                        <a:rPr lang="cs-CZ" sz="2000" b="1" baseline="0" dirty="0" smtClean="0"/>
                        <a:t> </a:t>
                      </a:r>
                    </a:p>
                    <a:p>
                      <a:r>
                        <a:rPr lang="cs-CZ" sz="2000" b="1" baseline="0" dirty="0" smtClean="0"/>
                        <a:t>-</a:t>
                      </a:r>
                      <a:r>
                        <a:rPr lang="cs-CZ" sz="2000" b="1" baseline="0" dirty="0" err="1" smtClean="0"/>
                        <a:t>ové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2.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pán</a:t>
                      </a:r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-ů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muž</a:t>
                      </a:r>
                      <a:r>
                        <a:rPr lang="cs-CZ" sz="2000" b="1" dirty="0" smtClean="0"/>
                        <a:t>e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-ů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předsed</a:t>
                      </a:r>
                      <a:r>
                        <a:rPr lang="cs-CZ" sz="2000" b="1" dirty="0" smtClean="0"/>
                        <a:t>y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-ů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soud</a:t>
                      </a:r>
                      <a:r>
                        <a:rPr lang="cs-CZ" sz="2000" b="0" dirty="0" smtClean="0"/>
                        <a:t>c</a:t>
                      </a:r>
                      <a:r>
                        <a:rPr lang="cs-CZ" sz="2000" b="1" dirty="0" smtClean="0"/>
                        <a:t>e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-ů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3.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pán</a:t>
                      </a:r>
                      <a:r>
                        <a:rPr lang="cs-CZ" sz="2000" b="1" dirty="0" smtClean="0"/>
                        <a:t>u</a:t>
                      </a:r>
                      <a:r>
                        <a:rPr lang="cs-CZ" sz="2000" dirty="0" smtClean="0"/>
                        <a:t> </a:t>
                      </a:r>
                    </a:p>
                    <a:p>
                      <a:r>
                        <a:rPr lang="cs-CZ" sz="2000" dirty="0" smtClean="0"/>
                        <a:t>pán</a:t>
                      </a:r>
                      <a:r>
                        <a:rPr lang="cs-CZ" sz="2000" b="1" dirty="0" smtClean="0"/>
                        <a:t>ovi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cs-CZ" sz="2000" b="1" dirty="0" smtClean="0"/>
                        <a:t>-</a:t>
                      </a:r>
                      <a:r>
                        <a:rPr lang="cs-CZ" sz="2000" b="1" baseline="0" dirty="0" err="1" smtClean="0"/>
                        <a:t>ům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muž</a:t>
                      </a:r>
                      <a:r>
                        <a:rPr lang="cs-CZ" sz="2000" b="1" dirty="0" smtClean="0"/>
                        <a:t>i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-</a:t>
                      </a:r>
                      <a:r>
                        <a:rPr lang="cs-CZ" sz="2000" b="1" dirty="0" err="1" smtClean="0"/>
                        <a:t>ům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předsed</a:t>
                      </a:r>
                      <a:r>
                        <a:rPr lang="cs-CZ" sz="2000" b="1" dirty="0" smtClean="0"/>
                        <a:t>ovi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-</a:t>
                      </a:r>
                      <a:r>
                        <a:rPr lang="cs-CZ" sz="2000" b="1" dirty="0" err="1" smtClean="0"/>
                        <a:t>ům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soudc</a:t>
                      </a:r>
                      <a:r>
                        <a:rPr lang="cs-CZ" sz="2000" b="1" dirty="0" smtClean="0"/>
                        <a:t>i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-</a:t>
                      </a:r>
                      <a:r>
                        <a:rPr lang="cs-CZ" sz="2000" b="1" dirty="0" err="1" smtClean="0"/>
                        <a:t>ům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4.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pán</a:t>
                      </a:r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cs-CZ" sz="2000" b="1" dirty="0" smtClean="0"/>
                        <a:t>-</a:t>
                      </a:r>
                      <a:r>
                        <a:rPr lang="cs-CZ" sz="2000" b="1" baseline="0" dirty="0" smtClean="0"/>
                        <a:t>y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muž</a:t>
                      </a:r>
                      <a:r>
                        <a:rPr lang="cs-CZ" sz="2000" b="1" dirty="0" smtClean="0"/>
                        <a:t>e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cs-CZ" sz="2000" b="1" dirty="0" smtClean="0"/>
                        <a:t>-</a:t>
                      </a:r>
                      <a:r>
                        <a:rPr lang="cs-CZ" sz="2000" b="1" baseline="0" dirty="0" smtClean="0"/>
                        <a:t>e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předsed</a:t>
                      </a:r>
                      <a:r>
                        <a:rPr lang="cs-CZ" sz="2000" b="1" dirty="0" smtClean="0"/>
                        <a:t>u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-y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soudc</a:t>
                      </a:r>
                      <a:r>
                        <a:rPr lang="cs-CZ" sz="2000" b="1" dirty="0" smtClean="0"/>
                        <a:t>e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-e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5.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pan</a:t>
                      </a:r>
                      <a:r>
                        <a:rPr lang="cs-CZ" sz="2000" b="1" dirty="0" smtClean="0"/>
                        <a:t>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-i</a:t>
                      </a:r>
                    </a:p>
                    <a:p>
                      <a:r>
                        <a:rPr lang="cs-CZ" sz="2000" b="1" dirty="0" smtClean="0"/>
                        <a:t>-</a:t>
                      </a:r>
                      <a:r>
                        <a:rPr lang="cs-CZ" sz="2000" b="1" dirty="0" err="1" smtClean="0"/>
                        <a:t>ové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muž</a:t>
                      </a:r>
                      <a:r>
                        <a:rPr lang="cs-CZ" sz="2000" b="1" dirty="0" smtClean="0"/>
                        <a:t>i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-i</a:t>
                      </a:r>
                    </a:p>
                    <a:p>
                      <a:r>
                        <a:rPr lang="cs-CZ" sz="2000" b="1" dirty="0" smtClean="0"/>
                        <a:t>-</a:t>
                      </a:r>
                      <a:r>
                        <a:rPr lang="cs-CZ" sz="2000" b="1" dirty="0" err="1" smtClean="0"/>
                        <a:t>ové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předsed</a:t>
                      </a:r>
                      <a:r>
                        <a:rPr lang="cs-CZ" sz="2000" b="1" dirty="0" smtClean="0"/>
                        <a:t>o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-</a:t>
                      </a:r>
                      <a:r>
                        <a:rPr lang="cs-CZ" sz="2000" b="1" dirty="0" err="1" smtClean="0"/>
                        <a:t>ové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soudc</a:t>
                      </a:r>
                      <a:r>
                        <a:rPr lang="cs-CZ" sz="2000" b="1" dirty="0" smtClean="0"/>
                        <a:t>e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-i</a:t>
                      </a:r>
                    </a:p>
                    <a:p>
                      <a:r>
                        <a:rPr lang="cs-CZ" sz="2000" b="1" dirty="0" smtClean="0"/>
                        <a:t>-</a:t>
                      </a:r>
                      <a:r>
                        <a:rPr lang="cs-CZ" sz="2000" b="1" dirty="0" err="1" smtClean="0"/>
                        <a:t>ové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6.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pán</a:t>
                      </a:r>
                      <a:r>
                        <a:rPr lang="cs-CZ" sz="2000" b="1" dirty="0" smtClean="0"/>
                        <a:t>u</a:t>
                      </a:r>
                    </a:p>
                    <a:p>
                      <a:r>
                        <a:rPr lang="cs-CZ" sz="2000" dirty="0" smtClean="0"/>
                        <a:t>pán</a:t>
                      </a:r>
                      <a:r>
                        <a:rPr lang="cs-CZ" sz="2000" b="1" dirty="0" smtClean="0"/>
                        <a:t>ovi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-ech</a:t>
                      </a:r>
                    </a:p>
                    <a:p>
                      <a:r>
                        <a:rPr lang="cs-CZ" sz="2000" b="1" dirty="0" smtClean="0"/>
                        <a:t>-</a:t>
                      </a:r>
                      <a:r>
                        <a:rPr lang="cs-CZ" sz="2000" b="1" dirty="0" err="1" smtClean="0"/>
                        <a:t>ích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muž</a:t>
                      </a:r>
                      <a:r>
                        <a:rPr lang="cs-CZ" sz="2000" b="1" dirty="0" smtClean="0"/>
                        <a:t>i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-</a:t>
                      </a:r>
                      <a:r>
                        <a:rPr lang="cs-CZ" sz="2000" b="1" dirty="0" err="1" smtClean="0"/>
                        <a:t>ích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předsed</a:t>
                      </a:r>
                      <a:r>
                        <a:rPr lang="cs-CZ" sz="2000" b="1" dirty="0" smtClean="0"/>
                        <a:t>ovi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-ech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soudc</a:t>
                      </a:r>
                      <a:r>
                        <a:rPr lang="cs-CZ" sz="2000" b="1" dirty="0" smtClean="0"/>
                        <a:t>i</a:t>
                      </a:r>
                    </a:p>
                    <a:p>
                      <a:r>
                        <a:rPr lang="cs-CZ" sz="2000" dirty="0" smtClean="0"/>
                        <a:t>soudc</a:t>
                      </a:r>
                      <a:r>
                        <a:rPr lang="cs-CZ" sz="2000" b="1" dirty="0" smtClean="0"/>
                        <a:t>ovi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-</a:t>
                      </a:r>
                      <a:r>
                        <a:rPr lang="cs-CZ" sz="2000" b="1" dirty="0" err="1" smtClean="0"/>
                        <a:t>ích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7.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pán</a:t>
                      </a:r>
                      <a:r>
                        <a:rPr lang="cs-CZ" sz="2000" b="1" dirty="0" smtClean="0"/>
                        <a:t>em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-y 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muž</a:t>
                      </a:r>
                      <a:r>
                        <a:rPr lang="cs-CZ" sz="2000" b="1" dirty="0" smtClean="0"/>
                        <a:t>em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-i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předsed</a:t>
                      </a:r>
                      <a:r>
                        <a:rPr lang="cs-CZ" sz="2000" b="1" dirty="0" smtClean="0"/>
                        <a:t>ou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-y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soudc</a:t>
                      </a:r>
                      <a:r>
                        <a:rPr lang="cs-CZ" sz="2000" b="1" dirty="0" smtClean="0"/>
                        <a:t>em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-i</a:t>
                      </a:r>
                      <a:endParaRPr lang="cs-CZ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83668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Podstatná jména rodu mužského neživotného </a:t>
            </a:r>
            <a:endParaRPr lang="cs-CZ" sz="36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73900722"/>
              </p:ext>
            </p:extLst>
          </p:nvPr>
        </p:nvGraphicFramePr>
        <p:xfrm>
          <a:off x="1691680" y="1844824"/>
          <a:ext cx="6192687" cy="438912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786374"/>
                <a:gridCol w="1572745"/>
                <a:gridCol w="1081263"/>
                <a:gridCol w="1671042"/>
                <a:gridCol w="1081263"/>
              </a:tblGrid>
              <a:tr h="414046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Pád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Č. </a:t>
                      </a:r>
                      <a:r>
                        <a:rPr lang="cs-CZ" sz="2400" dirty="0" err="1" smtClean="0"/>
                        <a:t>jedn</a:t>
                      </a:r>
                      <a:r>
                        <a:rPr lang="cs-CZ" sz="2400" dirty="0" smtClean="0"/>
                        <a:t>.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Č. mn.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Č. </a:t>
                      </a:r>
                      <a:r>
                        <a:rPr lang="cs-CZ" sz="2400" dirty="0" err="1" smtClean="0"/>
                        <a:t>jedn</a:t>
                      </a:r>
                      <a:r>
                        <a:rPr lang="cs-CZ" sz="2400" dirty="0" smtClean="0"/>
                        <a:t>.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Č. mn.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4046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1.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hrad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-y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stroj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-e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4046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2.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hrad</a:t>
                      </a:r>
                      <a:r>
                        <a:rPr lang="cs-CZ" sz="2400" b="1" dirty="0" smtClean="0"/>
                        <a:t>u</a:t>
                      </a:r>
                      <a:r>
                        <a:rPr lang="cs-CZ" sz="2400" dirty="0" smtClean="0"/>
                        <a:t>, les</a:t>
                      </a:r>
                      <a:r>
                        <a:rPr lang="cs-CZ" sz="2400" b="1" dirty="0" smtClean="0"/>
                        <a:t>a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-ů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stroj</a:t>
                      </a:r>
                      <a:r>
                        <a:rPr lang="cs-CZ" sz="2400" b="1" dirty="0" smtClean="0"/>
                        <a:t>e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-ů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4046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3.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hrad</a:t>
                      </a:r>
                      <a:r>
                        <a:rPr lang="cs-CZ" sz="2400" b="1" dirty="0" smtClean="0"/>
                        <a:t>u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-</a:t>
                      </a:r>
                      <a:r>
                        <a:rPr lang="cs-CZ" sz="2400" b="1" dirty="0" err="1" smtClean="0"/>
                        <a:t>ům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stroj</a:t>
                      </a:r>
                      <a:r>
                        <a:rPr lang="cs-CZ" sz="2400" b="1" dirty="0" smtClean="0"/>
                        <a:t>i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-</a:t>
                      </a:r>
                      <a:r>
                        <a:rPr lang="cs-CZ" sz="2400" b="1" dirty="0" err="1" smtClean="0"/>
                        <a:t>ům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4046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4.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hrad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-y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stroj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-e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4046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5.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hrad</a:t>
                      </a:r>
                      <a:r>
                        <a:rPr lang="cs-CZ" sz="2400" b="1" dirty="0" smtClean="0"/>
                        <a:t>e</a:t>
                      </a:r>
                      <a:r>
                        <a:rPr lang="cs-CZ" sz="2400" dirty="0" smtClean="0"/>
                        <a:t>, rybník</a:t>
                      </a:r>
                      <a:r>
                        <a:rPr lang="cs-CZ" sz="2400" b="1" dirty="0" smtClean="0"/>
                        <a:t>u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-y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stroj</a:t>
                      </a:r>
                      <a:r>
                        <a:rPr lang="cs-CZ" sz="2400" b="1" dirty="0" smtClean="0"/>
                        <a:t>i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-e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4046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6.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hrad</a:t>
                      </a:r>
                      <a:r>
                        <a:rPr lang="cs-CZ" sz="2400" b="1" dirty="0" smtClean="0"/>
                        <a:t>ě</a:t>
                      </a:r>
                      <a:r>
                        <a:rPr lang="cs-CZ" sz="2400" dirty="0" smtClean="0"/>
                        <a:t>, rybník</a:t>
                      </a:r>
                      <a:r>
                        <a:rPr lang="cs-CZ" sz="2400" b="1" dirty="0" smtClean="0"/>
                        <a:t>u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-ech, </a:t>
                      </a:r>
                    </a:p>
                    <a:p>
                      <a:r>
                        <a:rPr lang="cs-CZ" sz="2400" b="1" dirty="0" smtClean="0"/>
                        <a:t>-</a:t>
                      </a:r>
                      <a:r>
                        <a:rPr lang="cs-CZ" sz="2400" b="1" dirty="0" err="1" smtClean="0"/>
                        <a:t>ích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stroj</a:t>
                      </a:r>
                      <a:r>
                        <a:rPr lang="cs-CZ" sz="2400" b="1" dirty="0" smtClean="0"/>
                        <a:t>i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-</a:t>
                      </a:r>
                      <a:r>
                        <a:rPr lang="cs-CZ" sz="2400" b="1" dirty="0" err="1" smtClean="0"/>
                        <a:t>ích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4046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7.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hrad</a:t>
                      </a:r>
                      <a:r>
                        <a:rPr lang="cs-CZ" sz="2400" b="1" dirty="0" smtClean="0"/>
                        <a:t>em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-y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stroj</a:t>
                      </a:r>
                      <a:r>
                        <a:rPr lang="cs-CZ" sz="2400" b="1" dirty="0" smtClean="0"/>
                        <a:t>em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-i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49159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Cvičení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/>
              <a:t>Urči vzor a doplň i/y:</a:t>
            </a:r>
          </a:p>
          <a:p>
            <a:pPr marL="0" indent="0">
              <a:buNone/>
            </a:pPr>
            <a:r>
              <a:rPr lang="cs-CZ" dirty="0" smtClean="0"/>
              <a:t>Provaz_, </a:t>
            </a:r>
            <a:r>
              <a:rPr lang="cs-CZ" dirty="0" err="1" smtClean="0"/>
              <a:t>lv</a:t>
            </a:r>
            <a:r>
              <a:rPr lang="cs-CZ" dirty="0" smtClean="0"/>
              <a:t>_, strom_, učitel_, kůl_, starost_, pardál_, v </a:t>
            </a:r>
            <a:r>
              <a:rPr lang="cs-CZ" dirty="0" err="1" smtClean="0"/>
              <a:t>pytl</a:t>
            </a:r>
            <a:r>
              <a:rPr lang="cs-CZ" dirty="0" smtClean="0"/>
              <a:t>_, za motýl_, za kněz_, voz_,              s vypínač_, k </a:t>
            </a:r>
            <a:r>
              <a:rPr lang="cs-CZ" dirty="0" err="1" smtClean="0"/>
              <a:t>Mirkov</a:t>
            </a:r>
            <a:r>
              <a:rPr lang="cs-CZ" dirty="0" smtClean="0"/>
              <a:t>_, </a:t>
            </a:r>
            <a:r>
              <a:rPr lang="cs-CZ" dirty="0" err="1" smtClean="0"/>
              <a:t>úhl</a:t>
            </a:r>
            <a:r>
              <a:rPr lang="cs-CZ" dirty="0" smtClean="0"/>
              <a:t>_, nad vrchol_,              s přátel_, les_, klas_, s čáp_, trám_, mraz_, sokol_, </a:t>
            </a:r>
            <a:r>
              <a:rPr lang="cs-CZ" dirty="0" err="1" smtClean="0"/>
              <a:t>vědc</a:t>
            </a:r>
            <a:r>
              <a:rPr lang="cs-CZ" dirty="0" smtClean="0"/>
              <a:t>_, o </a:t>
            </a:r>
            <a:r>
              <a:rPr lang="cs-CZ" dirty="0" err="1" smtClean="0"/>
              <a:t>vůdc_ch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68322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Provaz</a:t>
            </a:r>
            <a:r>
              <a:rPr lang="cs-CZ" b="1" dirty="0" smtClean="0">
                <a:solidFill>
                  <a:srgbClr val="FF0000"/>
                </a:solidFill>
              </a:rPr>
              <a:t>y - hrady</a:t>
            </a:r>
            <a:r>
              <a:rPr lang="cs-CZ" dirty="0" smtClean="0"/>
              <a:t>, lv</a:t>
            </a:r>
            <a:r>
              <a:rPr lang="cs-CZ" b="1" dirty="0" smtClean="0">
                <a:solidFill>
                  <a:srgbClr val="FF0000"/>
                </a:solidFill>
              </a:rPr>
              <a:t>i - páni</a:t>
            </a:r>
            <a:r>
              <a:rPr lang="cs-CZ" dirty="0" smtClean="0"/>
              <a:t>, strom</a:t>
            </a:r>
            <a:r>
              <a:rPr lang="cs-CZ" b="1" dirty="0" smtClean="0">
                <a:solidFill>
                  <a:srgbClr val="FF0000"/>
                </a:solidFill>
              </a:rPr>
              <a:t>y - hrady</a:t>
            </a:r>
            <a:r>
              <a:rPr lang="cs-CZ" dirty="0" smtClean="0"/>
              <a:t>, učitel</a:t>
            </a:r>
            <a:r>
              <a:rPr lang="cs-CZ" b="1" dirty="0" smtClean="0">
                <a:solidFill>
                  <a:srgbClr val="FF0000"/>
                </a:solidFill>
              </a:rPr>
              <a:t>i - muži</a:t>
            </a:r>
            <a:r>
              <a:rPr lang="cs-CZ" dirty="0" smtClean="0"/>
              <a:t>, kůl</a:t>
            </a:r>
            <a:r>
              <a:rPr lang="cs-CZ" b="1" dirty="0" smtClean="0">
                <a:solidFill>
                  <a:srgbClr val="FF0000"/>
                </a:solidFill>
              </a:rPr>
              <a:t>y - hrady</a:t>
            </a:r>
            <a:r>
              <a:rPr lang="cs-CZ" dirty="0" smtClean="0"/>
              <a:t>, starost</a:t>
            </a:r>
            <a:r>
              <a:rPr lang="cs-CZ" b="1" dirty="0" smtClean="0">
                <a:solidFill>
                  <a:srgbClr val="FF0000"/>
                </a:solidFill>
              </a:rPr>
              <a:t>y - předsedy</a:t>
            </a:r>
            <a:r>
              <a:rPr lang="cs-CZ" dirty="0" smtClean="0"/>
              <a:t>, pardál</a:t>
            </a:r>
            <a:r>
              <a:rPr lang="cs-CZ" b="1" dirty="0" smtClean="0">
                <a:solidFill>
                  <a:srgbClr val="FF0000"/>
                </a:solidFill>
              </a:rPr>
              <a:t>y - pány</a:t>
            </a:r>
            <a:r>
              <a:rPr lang="cs-CZ" dirty="0" smtClean="0"/>
              <a:t>, v pytl</a:t>
            </a:r>
            <a:r>
              <a:rPr lang="cs-CZ" b="1" dirty="0" smtClean="0">
                <a:solidFill>
                  <a:srgbClr val="FF0000"/>
                </a:solidFill>
              </a:rPr>
              <a:t>i - ve stroji</a:t>
            </a:r>
            <a:r>
              <a:rPr lang="cs-CZ" dirty="0" smtClean="0"/>
              <a:t>, za motýl</a:t>
            </a:r>
            <a:r>
              <a:rPr lang="cs-CZ" b="1" dirty="0" smtClean="0">
                <a:solidFill>
                  <a:srgbClr val="FF0000"/>
                </a:solidFill>
              </a:rPr>
              <a:t>y - za pány</a:t>
            </a:r>
            <a:r>
              <a:rPr lang="cs-CZ" dirty="0" smtClean="0"/>
              <a:t>,    za kněz</a:t>
            </a:r>
            <a:r>
              <a:rPr lang="cs-CZ" b="1" dirty="0" smtClean="0">
                <a:solidFill>
                  <a:srgbClr val="FF0000"/>
                </a:solidFill>
              </a:rPr>
              <a:t>i - za muži</a:t>
            </a:r>
            <a:r>
              <a:rPr lang="cs-CZ" dirty="0" smtClean="0"/>
              <a:t>, voz</a:t>
            </a:r>
            <a:r>
              <a:rPr lang="cs-CZ" b="1" dirty="0" smtClean="0">
                <a:solidFill>
                  <a:srgbClr val="FF0000"/>
                </a:solidFill>
              </a:rPr>
              <a:t>y - hrady</a:t>
            </a:r>
            <a:r>
              <a:rPr lang="cs-CZ" dirty="0" smtClean="0"/>
              <a:t>, s vypínač</a:t>
            </a:r>
            <a:r>
              <a:rPr lang="cs-CZ" b="1" dirty="0" smtClean="0">
                <a:solidFill>
                  <a:srgbClr val="FF0000"/>
                </a:solidFill>
              </a:rPr>
              <a:t>i -        se stroji</a:t>
            </a:r>
            <a:r>
              <a:rPr lang="cs-CZ" dirty="0" smtClean="0"/>
              <a:t>, k Mirkov</a:t>
            </a:r>
            <a:r>
              <a:rPr lang="cs-CZ" b="1" dirty="0" smtClean="0">
                <a:solidFill>
                  <a:srgbClr val="FF0000"/>
                </a:solidFill>
              </a:rPr>
              <a:t>i - k pánovi</a:t>
            </a:r>
            <a:r>
              <a:rPr lang="cs-CZ" dirty="0" smtClean="0"/>
              <a:t>, úhl</a:t>
            </a:r>
            <a:r>
              <a:rPr lang="cs-CZ" b="1" dirty="0" smtClean="0">
                <a:solidFill>
                  <a:srgbClr val="FF0000"/>
                </a:solidFill>
              </a:rPr>
              <a:t>y - hrady</a:t>
            </a:r>
            <a:r>
              <a:rPr lang="cs-CZ" dirty="0" smtClean="0"/>
              <a:t>,         nad vrchol</a:t>
            </a:r>
            <a:r>
              <a:rPr lang="cs-CZ" b="1" dirty="0" smtClean="0">
                <a:solidFill>
                  <a:srgbClr val="FF0000"/>
                </a:solidFill>
              </a:rPr>
              <a:t>y - nad hrady</a:t>
            </a:r>
            <a:r>
              <a:rPr lang="cs-CZ" dirty="0" smtClean="0"/>
              <a:t>, s přátel</a:t>
            </a:r>
            <a:r>
              <a:rPr lang="cs-CZ" b="1" dirty="0" smtClean="0">
                <a:solidFill>
                  <a:srgbClr val="FF0000"/>
                </a:solidFill>
              </a:rPr>
              <a:t>i - s muži</a:t>
            </a:r>
            <a:r>
              <a:rPr lang="cs-CZ" dirty="0" smtClean="0"/>
              <a:t>, les</a:t>
            </a:r>
            <a:r>
              <a:rPr lang="cs-CZ" b="1" dirty="0" smtClean="0">
                <a:solidFill>
                  <a:srgbClr val="FF0000"/>
                </a:solidFill>
              </a:rPr>
              <a:t>y - hrady</a:t>
            </a:r>
            <a:r>
              <a:rPr lang="cs-CZ" dirty="0" smtClean="0"/>
              <a:t>, klas</a:t>
            </a:r>
            <a:r>
              <a:rPr lang="cs-CZ" b="1" dirty="0" smtClean="0">
                <a:solidFill>
                  <a:srgbClr val="FF0000"/>
                </a:solidFill>
              </a:rPr>
              <a:t>y - hrady</a:t>
            </a:r>
            <a:r>
              <a:rPr lang="cs-CZ" dirty="0" smtClean="0"/>
              <a:t>, s čáp</a:t>
            </a:r>
            <a:r>
              <a:rPr lang="cs-CZ" b="1" dirty="0">
                <a:solidFill>
                  <a:srgbClr val="FF0000"/>
                </a:solidFill>
              </a:rPr>
              <a:t>y</a:t>
            </a:r>
            <a:r>
              <a:rPr lang="cs-CZ" b="1" dirty="0" smtClean="0">
                <a:solidFill>
                  <a:srgbClr val="FF0000"/>
                </a:solidFill>
              </a:rPr>
              <a:t> - s pány</a:t>
            </a:r>
            <a:r>
              <a:rPr lang="cs-CZ" dirty="0" smtClean="0"/>
              <a:t>, trám</a:t>
            </a:r>
            <a:r>
              <a:rPr lang="cs-CZ" b="1" dirty="0" smtClean="0">
                <a:solidFill>
                  <a:srgbClr val="FF0000"/>
                </a:solidFill>
              </a:rPr>
              <a:t>y - hrady</a:t>
            </a:r>
            <a:r>
              <a:rPr lang="cs-CZ" dirty="0" smtClean="0"/>
              <a:t>, mraz</a:t>
            </a:r>
            <a:r>
              <a:rPr lang="cs-CZ" b="1" dirty="0" smtClean="0">
                <a:solidFill>
                  <a:srgbClr val="FF0000"/>
                </a:solidFill>
              </a:rPr>
              <a:t>y - hrady</a:t>
            </a:r>
            <a:r>
              <a:rPr lang="cs-CZ" dirty="0" smtClean="0"/>
              <a:t>, sokol</a:t>
            </a:r>
            <a:r>
              <a:rPr lang="cs-CZ" b="1" dirty="0" smtClean="0">
                <a:solidFill>
                  <a:srgbClr val="FF0000"/>
                </a:solidFill>
              </a:rPr>
              <a:t>i - páni</a:t>
            </a:r>
            <a:r>
              <a:rPr lang="cs-CZ" dirty="0" smtClean="0"/>
              <a:t>, vědc</a:t>
            </a:r>
            <a:r>
              <a:rPr lang="cs-CZ" b="1" dirty="0" smtClean="0">
                <a:solidFill>
                  <a:srgbClr val="FF0000"/>
                </a:solidFill>
              </a:rPr>
              <a:t>i - muži</a:t>
            </a:r>
            <a:r>
              <a:rPr lang="cs-CZ" dirty="0" smtClean="0"/>
              <a:t>,       o vůdc</a:t>
            </a:r>
            <a:r>
              <a:rPr lang="cs-CZ" b="1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ch - </a:t>
            </a:r>
            <a:r>
              <a:rPr lang="cs-CZ" b="1" dirty="0" smtClean="0">
                <a:solidFill>
                  <a:srgbClr val="FF0000"/>
                </a:solidFill>
              </a:rPr>
              <a:t>o soudcích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759796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512</Words>
  <Application>Microsoft Office PowerPoint</Application>
  <PresentationFormat>Předvádění na obrazovce (4:3)</PresentationFormat>
  <Paragraphs>156</Paragraphs>
  <Slides>7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Podstatná jména Skloňování podstatných jmen rodu mužského</vt:lpstr>
      <vt:lpstr>Podstatná jména rodu mužského životného </vt:lpstr>
      <vt:lpstr>Podstatná jména rodu mužského neživotného </vt:lpstr>
      <vt:lpstr>Cvičení</vt:lpstr>
      <vt:lpstr>Řešení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Helena Popelková</dc:creator>
  <cp:lastModifiedBy>Helena Popelková</cp:lastModifiedBy>
  <cp:revision>11</cp:revision>
  <dcterms:created xsi:type="dcterms:W3CDTF">2013-01-04T17:15:48Z</dcterms:created>
  <dcterms:modified xsi:type="dcterms:W3CDTF">2013-02-24T15:13:52Z</dcterms:modified>
</cp:coreProperties>
</file>