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7" r:id="rId4"/>
    <p:sldId id="258" r:id="rId5"/>
    <p:sldId id="260" r:id="rId6"/>
    <p:sldId id="262" r:id="rId7"/>
    <p:sldId id="259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63432C-D5B5-4724-852B-81C2B0B1687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345E60-1584-4508-84B9-CFE065A72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019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727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812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756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337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366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839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126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335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806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65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693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4F6066-EA84-412B-A47E-9B3120525373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EF3270-81C9-476D-939F-0B06CAEF82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263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7081736"/>
              </p:ext>
            </p:extLst>
          </p:nvPr>
        </p:nvGraphicFramePr>
        <p:xfrm>
          <a:off x="467544" y="2060848"/>
          <a:ext cx="8280919" cy="477858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Podstatná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jména r. m. – cvičení na skloňování, určení vzorů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pravopis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VY_12_INOVACE_1.B_CJ_15(32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4.11.2012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5474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Opakování a procvičování učiva podstatných jmen</a:t>
            </a:r>
            <a:r>
              <a:rPr lang="cs-CZ" dirty="0" smtClean="0"/>
              <a:t>, procvičování vzorů, skloňování a pravopisu podstatných jmen rodu mužského. Obsahuje 3 cvičení a 3 řešení. Součástí </a:t>
            </a:r>
            <a:r>
              <a:rPr lang="cs-CZ" smtClean="0"/>
              <a:t>pracovní list.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Materiál </a:t>
            </a:r>
            <a:r>
              <a:rPr lang="cs-CZ" dirty="0"/>
              <a:t>slouží k výkladu, opakování v hodinách českého jazyka pro žáky odborného učiliště, lze využít i pro ZŠ. Využití též jako prověřovací práce.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1669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>
            <a:normAutofit/>
          </a:bodyPr>
          <a:lstStyle/>
          <a:p>
            <a:r>
              <a:rPr lang="cs-CZ" dirty="0" smtClean="0"/>
              <a:t>Podstatná jména rodu mužského</a:t>
            </a:r>
            <a:br>
              <a:rPr lang="cs-CZ" dirty="0" smtClean="0"/>
            </a:br>
            <a:r>
              <a:rPr lang="cs-CZ" sz="3600" dirty="0" smtClean="0"/>
              <a:t>pracovní list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03876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Urči vzor podstatných jmen:</a:t>
            </a:r>
          </a:p>
          <a:p>
            <a:pPr marL="0" indent="0">
              <a:buNone/>
            </a:pPr>
            <a:endParaRPr lang="cs-CZ" sz="25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7860114"/>
              </p:ext>
            </p:extLst>
          </p:nvPr>
        </p:nvGraphicFramePr>
        <p:xfrm>
          <a:off x="755578" y="2348880"/>
          <a:ext cx="7776864" cy="244827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296144"/>
                <a:gridCol w="1296144"/>
                <a:gridCol w="1296144"/>
                <a:gridCol w="1296144"/>
                <a:gridCol w="1368150"/>
                <a:gridCol w="1224138"/>
              </a:tblGrid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ciferník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zloděj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jezdec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balíček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jeřáb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blázen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vysavač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porcelán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psycholog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přístroj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rám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prodavač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dovoz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soustružník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distributor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dlužník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spoj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9336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Skloňuj podstatná jména v množném čísle a uveď vzor:</a:t>
            </a:r>
          </a:p>
          <a:p>
            <a:pPr marL="0" indent="0">
              <a:buNone/>
            </a:pPr>
            <a:endParaRPr lang="cs-CZ" sz="25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360215"/>
              </p:ext>
            </p:extLst>
          </p:nvPr>
        </p:nvGraphicFramePr>
        <p:xfrm>
          <a:off x="1259632" y="2132856"/>
          <a:ext cx="6096000" cy="435864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2000" dirty="0" smtClean="0"/>
                        <a:t>1.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 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splav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válec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řidič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uživatel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Arab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dub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interval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kosatec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kuřák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listonoš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031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700" b="1" dirty="0" smtClean="0"/>
              <a:t>Doplň i/y:</a:t>
            </a:r>
          </a:p>
          <a:p>
            <a:pPr marL="0" indent="0">
              <a:buNone/>
            </a:pPr>
            <a:r>
              <a:rPr lang="cs-CZ" sz="3000" dirty="0" smtClean="0"/>
              <a:t>Po oteplení nastaly opět mraz_. Dopis_ byly doručeny po mnoha letech. Olovo se řadí mezi těžké kov_. Odjel na celý víkend s přátel_. </a:t>
            </a:r>
            <a:r>
              <a:rPr lang="cs-CZ" sz="3000" dirty="0" err="1" smtClean="0"/>
              <a:t>Žác</a:t>
            </a:r>
            <a:r>
              <a:rPr lang="cs-CZ" sz="3000" dirty="0" smtClean="0"/>
              <a:t>_ s učitel_ prohráli                  ve fotbalovém utkání. Mnohé nález_ nejsou majitelům vráceny. Setkání s bývalými velitel_ udělalo </a:t>
            </a:r>
            <a:r>
              <a:rPr lang="cs-CZ" sz="3000" dirty="0" err="1" smtClean="0"/>
              <a:t>Jardov</a:t>
            </a:r>
            <a:r>
              <a:rPr lang="cs-CZ" sz="3000" dirty="0" smtClean="0"/>
              <a:t>_ radost. Kamil chodí pravidelně na procházku se </a:t>
            </a:r>
            <a:r>
              <a:rPr lang="cs-CZ" sz="3000" dirty="0" err="1" smtClean="0"/>
              <a:t>ps</a:t>
            </a:r>
            <a:r>
              <a:rPr lang="cs-CZ" sz="3000" dirty="0" smtClean="0"/>
              <a:t>_. </a:t>
            </a:r>
            <a:r>
              <a:rPr lang="cs-CZ" sz="3000" dirty="0" err="1" smtClean="0"/>
              <a:t>Lv</a:t>
            </a:r>
            <a:r>
              <a:rPr lang="cs-CZ" sz="3000" dirty="0" smtClean="0"/>
              <a:t>_ a </a:t>
            </a:r>
            <a:r>
              <a:rPr lang="cs-CZ" sz="3000" dirty="0" err="1" smtClean="0"/>
              <a:t>tygř</a:t>
            </a:r>
            <a:r>
              <a:rPr lang="cs-CZ" sz="3000" dirty="0" smtClean="0"/>
              <a:t>_ jsou dnes neklidní. Pianista ladil společně             s </a:t>
            </a:r>
            <a:r>
              <a:rPr lang="cs-CZ" sz="3000" dirty="0" err="1" smtClean="0"/>
              <a:t>kytarist</a:t>
            </a:r>
            <a:r>
              <a:rPr lang="cs-CZ" sz="3000" dirty="0" smtClean="0"/>
              <a:t>_. Domluvil se se </a:t>
            </a:r>
            <a:r>
              <a:rPr lang="cs-CZ" sz="3000" dirty="0" err="1" smtClean="0"/>
              <a:t>správc</a:t>
            </a:r>
            <a:r>
              <a:rPr lang="cs-CZ" sz="3000" dirty="0" smtClean="0"/>
              <a:t>_ na postupu rekonstrukce. Moderní vystavené voz_ si zaslouží pozornost. Vymalované strop_ v zámeckých </a:t>
            </a:r>
            <a:r>
              <a:rPr lang="cs-CZ" sz="3000" dirty="0" err="1" smtClean="0"/>
              <a:t>pokoj_ch</a:t>
            </a:r>
            <a:r>
              <a:rPr lang="cs-CZ" sz="3000" dirty="0" smtClean="0"/>
              <a:t>    se návštěvníkům líbí. Zatloukal kůl_ trochu nedbale.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172780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4124830"/>
              </p:ext>
            </p:extLst>
          </p:nvPr>
        </p:nvGraphicFramePr>
        <p:xfrm>
          <a:off x="755577" y="2348880"/>
          <a:ext cx="7776864" cy="244827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296144"/>
                <a:gridCol w="1296144"/>
                <a:gridCol w="1296144"/>
                <a:gridCol w="1296144"/>
                <a:gridCol w="1395848"/>
                <a:gridCol w="1196440"/>
              </a:tblGrid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ciferník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zloděj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jezdec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balíček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hoch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jeřáb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blázen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vysavač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porcelán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psycholog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přístroj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rám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prodavač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dovoz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soustružník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distributor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dlužník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spoj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6364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2766237"/>
              </p:ext>
            </p:extLst>
          </p:nvPr>
        </p:nvGraphicFramePr>
        <p:xfrm>
          <a:off x="1403648" y="1700808"/>
          <a:ext cx="6096000" cy="435864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2000" dirty="0" smtClean="0"/>
                        <a:t>1.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 pád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splav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splavy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splavy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válec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válce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válci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stroj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řidič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řidiči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řidiči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muž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uživatel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uživatelé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uživateli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muž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Arab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Arabové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Araby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dub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duby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duby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Interval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Intervaly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intervaly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kosatec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kosatce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kosatci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stroj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kuřák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kuřáci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kuřáky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listonoš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listonošové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listonoši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muž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9643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</a:t>
            </a:r>
            <a:r>
              <a:rPr lang="cs-CZ" dirty="0"/>
              <a:t>ú</a:t>
            </a:r>
            <a:r>
              <a:rPr lang="cs-CZ" dirty="0" smtClean="0"/>
              <a:t>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700" b="1" dirty="0" smtClean="0"/>
              <a:t>Doplň i/y:</a:t>
            </a:r>
          </a:p>
          <a:p>
            <a:pPr marL="0" indent="0">
              <a:buNone/>
            </a:pPr>
            <a:r>
              <a:rPr lang="cs-CZ" sz="3000" dirty="0" smtClean="0"/>
              <a:t>Po oteplení nastaly opět mraz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. Dopis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 byly doručeny po mnoha letech. Olovo se řadí mezi těžké kov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. Odjel na celý víkend s přátel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. Žác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 s učitel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 prohráli                  ve fotbalovém utkání. Mnohé nález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 nejsou majitelům vráceny. Setkání s bývalými velitel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 udělalo Jardov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 radost. Kamil chodí pravidelně na procházku se ps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. Lv</a:t>
            </a:r>
            <a:r>
              <a:rPr lang="cs-CZ" sz="3000" b="1" dirty="0" smtClean="0">
                <a:solidFill>
                  <a:srgbClr val="FF0000"/>
                </a:solidFill>
              </a:rPr>
              <a:t>i </a:t>
            </a:r>
            <a:r>
              <a:rPr lang="cs-CZ" sz="3000" dirty="0" smtClean="0"/>
              <a:t>a tygř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 jsou dnes neklidní. Pianista ladil společně             s kytarist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. Domluvil se se správc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 na postupu rekonstrukce. Moderní vystavené voz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 si zaslouží pozornost. Vymalované strop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 v zámeckých pokoj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dirty="0" smtClean="0"/>
              <a:t>ch    se návštěvníkům líbí. Zatloukal kůl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 trochu nedbale.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7113827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504</Words>
  <Application>Microsoft Office PowerPoint</Application>
  <PresentationFormat>Předvádění na obrazovce (4:3)</PresentationFormat>
  <Paragraphs>148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Podstatná jména rodu mužského pracovní list</vt:lpstr>
      <vt:lpstr>Úkol č. 1</vt:lpstr>
      <vt:lpstr>Úkol č. 2</vt:lpstr>
      <vt:lpstr>Úkol č. 3</vt:lpstr>
      <vt:lpstr>Řešení - úkol č. 1</vt:lpstr>
      <vt:lpstr>Řešení - úkol č. 2</vt:lpstr>
      <vt:lpstr>Řešení - úkol č.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9</cp:revision>
  <dcterms:created xsi:type="dcterms:W3CDTF">2013-01-05T18:38:27Z</dcterms:created>
  <dcterms:modified xsi:type="dcterms:W3CDTF">2013-02-24T15:12:51Z</dcterms:modified>
</cp:coreProperties>
</file>