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1" r:id="rId2"/>
    <p:sldId id="262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87514D-8B39-41A6-BEA6-D80C018B85E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E1CF59-44A0-44F4-AB44-3570CEB4BB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2956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29894-CA54-4DD7-B334-8F4178F7B087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D45273-A1F5-4CC2-9853-57506A8634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3883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29894-CA54-4DD7-B334-8F4178F7B087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D45273-A1F5-4CC2-9853-57506A8634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8088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29894-CA54-4DD7-B334-8F4178F7B087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D45273-A1F5-4CC2-9853-57506A8634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0311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29894-CA54-4DD7-B334-8F4178F7B087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D45273-A1F5-4CC2-9853-57506A8634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56084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29894-CA54-4DD7-B334-8F4178F7B087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D45273-A1F5-4CC2-9853-57506A8634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8788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29894-CA54-4DD7-B334-8F4178F7B087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D45273-A1F5-4CC2-9853-57506A8634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600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29894-CA54-4DD7-B334-8F4178F7B087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D45273-A1F5-4CC2-9853-57506A8634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322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29894-CA54-4DD7-B334-8F4178F7B087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D45273-A1F5-4CC2-9853-57506A8634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33398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29894-CA54-4DD7-B334-8F4178F7B087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D45273-A1F5-4CC2-9853-57506A8634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79063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29894-CA54-4DD7-B334-8F4178F7B087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D45273-A1F5-4CC2-9853-57506A8634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37135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29894-CA54-4DD7-B334-8F4178F7B087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D45273-A1F5-4CC2-9853-57506A8634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47649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829894-CA54-4DD7-B334-8F4178F7B087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D45273-A1F5-4CC2-9853-57506A8634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64625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6998898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Jazykové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Gramatické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jevy a jejich procvičování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Podstatná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jména </a:t>
                      </a:r>
                      <a:r>
                        <a:rPr lang="cs-CZ" sz="2000" baseline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rodu ženského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VY_12_INOVACE_1.B_CJ_16(32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Helena Popelková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6.11.2012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Zdroj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autora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9614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Anotace:</a:t>
            </a:r>
          </a:p>
          <a:p>
            <a:pPr marL="0" indent="0">
              <a:buNone/>
            </a:pPr>
            <a:r>
              <a:rPr lang="cs-CZ" dirty="0"/>
              <a:t>Opakování a procvičování učiva podstatných jmen, přehled skloňování podstatných jmen </a:t>
            </a:r>
            <a:r>
              <a:rPr lang="cs-CZ"/>
              <a:t>rodu </a:t>
            </a:r>
            <a:r>
              <a:rPr lang="cs-CZ" smtClean="0"/>
              <a:t>ženského, </a:t>
            </a:r>
            <a:r>
              <a:rPr lang="cs-CZ" dirty="0"/>
              <a:t>1 cvičení a řešení. </a:t>
            </a:r>
          </a:p>
          <a:p>
            <a:pPr marL="0" indent="0">
              <a:buNone/>
            </a:pPr>
            <a:r>
              <a:rPr lang="cs-CZ" dirty="0"/>
              <a:t>Materiál slouží k výkladu, opakování v hodinách českého jazyka pro žáky odborného učiliště, lze využít i pro ZŠ. Využití též jako prověřovací práce.</a:t>
            </a:r>
          </a:p>
        </p:txBody>
      </p:sp>
    </p:spTree>
    <p:extLst>
      <p:ext uri="{BB962C8B-B14F-4D97-AF65-F5344CB8AC3E}">
        <p14:creationId xmlns:p14="http://schemas.microsoft.com/office/powerpoint/2010/main" val="2733488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02634"/>
          </a:xfrm>
        </p:spPr>
        <p:txBody>
          <a:bodyPr>
            <a:normAutofit/>
          </a:bodyPr>
          <a:lstStyle/>
          <a:p>
            <a:r>
              <a:rPr lang="cs-CZ" sz="5400" dirty="0" smtClean="0"/>
              <a:t>Podstatná jména rodu ženského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6902729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Skloňování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7288495"/>
              </p:ext>
            </p:extLst>
          </p:nvPr>
        </p:nvGraphicFramePr>
        <p:xfrm>
          <a:off x="251520" y="2204864"/>
          <a:ext cx="8640961" cy="3169920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432049"/>
                <a:gridCol w="1008112"/>
                <a:gridCol w="1008112"/>
                <a:gridCol w="1008112"/>
                <a:gridCol w="1152128"/>
                <a:gridCol w="1008112"/>
                <a:gridCol w="1008112"/>
                <a:gridCol w="1008112"/>
                <a:gridCol w="1008112"/>
              </a:tblGrid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Č. </a:t>
                      </a:r>
                      <a:r>
                        <a:rPr lang="cs-CZ" sz="2000" dirty="0" err="1" smtClean="0"/>
                        <a:t>jedn</a:t>
                      </a:r>
                      <a:r>
                        <a:rPr lang="cs-CZ" sz="2000" dirty="0" smtClean="0"/>
                        <a:t>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Č. mn.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Č.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baseline="0" dirty="0" err="1" smtClean="0"/>
                        <a:t>jedn</a:t>
                      </a:r>
                      <a:r>
                        <a:rPr lang="cs-CZ" sz="2000" baseline="0" dirty="0" smtClean="0"/>
                        <a:t>. 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Č. mn.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Č.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baseline="0" dirty="0" err="1" smtClean="0"/>
                        <a:t>jedn</a:t>
                      </a:r>
                      <a:r>
                        <a:rPr lang="cs-CZ" sz="2000" baseline="0" dirty="0" smtClean="0"/>
                        <a:t>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Č.</a:t>
                      </a:r>
                      <a:r>
                        <a:rPr lang="cs-CZ" sz="2000" baseline="0" dirty="0" smtClean="0"/>
                        <a:t> mn.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Č.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baseline="0" dirty="0" err="1" smtClean="0"/>
                        <a:t>jedn</a:t>
                      </a:r>
                      <a:r>
                        <a:rPr lang="cs-CZ" sz="2000" baseline="0" dirty="0" smtClean="0"/>
                        <a:t>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Č. mn.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žena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ženy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růže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růže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píseň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písně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kost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kosti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ženy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žen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růže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růží, ulic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písně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písní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kosti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kostí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ženě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ženám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růži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růžím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písni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písním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kosti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kostem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4.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ženu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ženy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růži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růže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píseň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písně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kost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kosti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5.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ženo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ženy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růže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růže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písni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písně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kosti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kosti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6.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ženě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ženách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růži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růžích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písni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písních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kosti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kostech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7.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ženou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ženami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růží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růžemi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písní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písněmi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kostí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</a:t>
                      </a:r>
                      <a:r>
                        <a:rPr lang="cs-CZ" sz="2000" smtClean="0"/>
                        <a:t>ostmi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167485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Urči vzor a doplň i/y:</a:t>
            </a:r>
          </a:p>
          <a:p>
            <a:pPr marL="0" indent="0">
              <a:buNone/>
            </a:pPr>
            <a:r>
              <a:rPr lang="cs-CZ" dirty="0" err="1" smtClean="0"/>
              <a:t>Šelm</a:t>
            </a:r>
            <a:r>
              <a:rPr lang="cs-CZ" dirty="0"/>
              <a:t>_</a:t>
            </a:r>
            <a:r>
              <a:rPr lang="cs-CZ" dirty="0" smtClean="0"/>
              <a:t>, </a:t>
            </a:r>
            <a:r>
              <a:rPr lang="cs-CZ" dirty="0" err="1" smtClean="0"/>
              <a:t>tabul</a:t>
            </a:r>
            <a:r>
              <a:rPr lang="cs-CZ" dirty="0" smtClean="0"/>
              <a:t>_, obuv_, </a:t>
            </a:r>
            <a:r>
              <a:rPr lang="cs-CZ" dirty="0" err="1" smtClean="0"/>
              <a:t>televiz</a:t>
            </a:r>
            <a:r>
              <a:rPr lang="cs-CZ" dirty="0" smtClean="0"/>
              <a:t>_, chalup_, slám_, včel_, neděl_, </a:t>
            </a:r>
            <a:r>
              <a:rPr lang="cs-CZ" dirty="0" err="1" smtClean="0"/>
              <a:t>slzam</a:t>
            </a:r>
            <a:r>
              <a:rPr lang="cs-CZ" dirty="0" smtClean="0"/>
              <a:t>_, </a:t>
            </a:r>
            <a:r>
              <a:rPr lang="cs-CZ" dirty="0" err="1" smtClean="0"/>
              <a:t>pohlednicem</a:t>
            </a:r>
            <a:r>
              <a:rPr lang="cs-CZ" dirty="0" smtClean="0"/>
              <a:t>_, v </a:t>
            </a:r>
            <a:r>
              <a:rPr lang="cs-CZ" dirty="0" err="1" smtClean="0"/>
              <a:t>konv</a:t>
            </a:r>
            <a:r>
              <a:rPr lang="cs-CZ" dirty="0" smtClean="0"/>
              <a:t>_, zem_, </a:t>
            </a:r>
            <a:r>
              <a:rPr lang="cs-CZ" dirty="0" err="1" smtClean="0"/>
              <a:t>starostm</a:t>
            </a:r>
            <a:r>
              <a:rPr lang="cs-CZ" dirty="0" smtClean="0"/>
              <a:t>_, ve </a:t>
            </a:r>
            <a:r>
              <a:rPr lang="cs-CZ" dirty="0" err="1" smtClean="0"/>
              <a:t>vs</a:t>
            </a:r>
            <a:r>
              <a:rPr lang="cs-CZ" dirty="0" smtClean="0"/>
              <a:t>_, se sol_, z Ostrav_, </a:t>
            </a:r>
            <a:r>
              <a:rPr lang="cs-CZ" dirty="0" err="1" smtClean="0"/>
              <a:t>houb</a:t>
            </a:r>
            <a:r>
              <a:rPr lang="cs-CZ" dirty="0" smtClean="0"/>
              <a:t>_, před </a:t>
            </a:r>
            <a:r>
              <a:rPr lang="cs-CZ" dirty="0" err="1" smtClean="0"/>
              <a:t>volbam</a:t>
            </a:r>
            <a:r>
              <a:rPr lang="cs-CZ" dirty="0" smtClean="0"/>
              <a:t>_, na </a:t>
            </a:r>
            <a:r>
              <a:rPr lang="cs-CZ" dirty="0" err="1" smtClean="0"/>
              <a:t>cedul_ch</a:t>
            </a:r>
            <a:r>
              <a:rPr lang="cs-CZ" dirty="0" smtClean="0"/>
              <a:t>, v </a:t>
            </a:r>
            <a:r>
              <a:rPr lang="cs-CZ" dirty="0" err="1" smtClean="0"/>
              <a:t>láhv</a:t>
            </a:r>
            <a:r>
              <a:rPr lang="cs-CZ" dirty="0" smtClean="0"/>
              <a:t>_,        u slepic, pod </a:t>
            </a:r>
            <a:r>
              <a:rPr lang="cs-CZ" dirty="0" err="1" smtClean="0"/>
              <a:t>hrušn</a:t>
            </a:r>
            <a:r>
              <a:rPr lang="cs-CZ" dirty="0" smtClean="0"/>
              <a:t>_, s </a:t>
            </a:r>
            <a:r>
              <a:rPr lang="cs-CZ" dirty="0" err="1" smtClean="0"/>
              <a:t>květinam</a:t>
            </a:r>
            <a:r>
              <a:rPr lang="cs-CZ" dirty="0" smtClean="0"/>
              <a:t>_, ve </a:t>
            </a:r>
            <a:r>
              <a:rPr lang="cs-CZ" dirty="0" err="1" smtClean="0"/>
              <a:t>skřín</a:t>
            </a:r>
            <a:r>
              <a:rPr lang="cs-CZ" dirty="0" smtClean="0"/>
              <a:t>_, váz_.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03696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Šelm</a:t>
            </a:r>
            <a:r>
              <a:rPr lang="cs-CZ" b="1" dirty="0" smtClean="0">
                <a:solidFill>
                  <a:srgbClr val="FF0000"/>
                </a:solidFill>
              </a:rPr>
              <a:t>y - žena</a:t>
            </a:r>
            <a:r>
              <a:rPr lang="cs-CZ" dirty="0" smtClean="0"/>
              <a:t>, tabul</a:t>
            </a:r>
            <a:r>
              <a:rPr lang="cs-CZ" b="1" dirty="0" smtClean="0">
                <a:solidFill>
                  <a:srgbClr val="FF0000"/>
                </a:solidFill>
              </a:rPr>
              <a:t>i - růže</a:t>
            </a:r>
            <a:r>
              <a:rPr lang="cs-CZ" dirty="0" smtClean="0"/>
              <a:t>, obuv</a:t>
            </a:r>
            <a:r>
              <a:rPr lang="cs-CZ" b="1" dirty="0" smtClean="0">
                <a:solidFill>
                  <a:srgbClr val="FF0000"/>
                </a:solidFill>
              </a:rPr>
              <a:t>i - kost</a:t>
            </a:r>
            <a:r>
              <a:rPr lang="cs-CZ" dirty="0" smtClean="0"/>
              <a:t>, televiz</a:t>
            </a:r>
            <a:r>
              <a:rPr lang="cs-CZ" b="1" dirty="0" smtClean="0">
                <a:solidFill>
                  <a:srgbClr val="FF0000"/>
                </a:solidFill>
              </a:rPr>
              <a:t>i  - růže</a:t>
            </a:r>
            <a:r>
              <a:rPr lang="cs-CZ" dirty="0" smtClean="0"/>
              <a:t>, chalup</a:t>
            </a:r>
            <a:r>
              <a:rPr lang="cs-CZ" b="1" dirty="0" smtClean="0">
                <a:solidFill>
                  <a:srgbClr val="FF0000"/>
                </a:solidFill>
              </a:rPr>
              <a:t>y - žena</a:t>
            </a:r>
            <a:r>
              <a:rPr lang="cs-CZ" dirty="0" smtClean="0"/>
              <a:t>, slám</a:t>
            </a:r>
            <a:r>
              <a:rPr lang="cs-CZ" b="1" dirty="0" smtClean="0">
                <a:solidFill>
                  <a:srgbClr val="FF0000"/>
                </a:solidFill>
              </a:rPr>
              <a:t>y - žena</a:t>
            </a:r>
            <a:r>
              <a:rPr lang="cs-CZ" dirty="0" smtClean="0"/>
              <a:t>, včel</a:t>
            </a:r>
            <a:r>
              <a:rPr lang="cs-CZ" b="1" dirty="0" smtClean="0">
                <a:solidFill>
                  <a:srgbClr val="FF0000"/>
                </a:solidFill>
              </a:rPr>
              <a:t>y - žena</a:t>
            </a:r>
            <a:r>
              <a:rPr lang="cs-CZ" dirty="0" smtClean="0"/>
              <a:t>, neděl</a:t>
            </a:r>
            <a:r>
              <a:rPr lang="cs-CZ" b="1" dirty="0" smtClean="0">
                <a:solidFill>
                  <a:srgbClr val="FF0000"/>
                </a:solidFill>
              </a:rPr>
              <a:t>i - růže</a:t>
            </a:r>
            <a:r>
              <a:rPr lang="cs-CZ" dirty="0" smtClean="0"/>
              <a:t>, slzam</a:t>
            </a:r>
            <a:r>
              <a:rPr lang="cs-CZ" b="1" dirty="0" smtClean="0">
                <a:solidFill>
                  <a:srgbClr val="FF0000"/>
                </a:solidFill>
              </a:rPr>
              <a:t>i - žena</a:t>
            </a:r>
            <a:r>
              <a:rPr lang="cs-CZ" dirty="0" smtClean="0"/>
              <a:t>, pohlednicem</a:t>
            </a:r>
            <a:r>
              <a:rPr lang="cs-CZ" b="1" dirty="0" smtClean="0">
                <a:solidFill>
                  <a:srgbClr val="FF0000"/>
                </a:solidFill>
              </a:rPr>
              <a:t>i - růže</a:t>
            </a:r>
            <a:r>
              <a:rPr lang="cs-CZ" dirty="0" smtClean="0"/>
              <a:t>, v konv</a:t>
            </a:r>
            <a:r>
              <a:rPr lang="cs-CZ" b="1" dirty="0" smtClean="0">
                <a:solidFill>
                  <a:srgbClr val="FF0000"/>
                </a:solidFill>
              </a:rPr>
              <a:t>i - píseň</a:t>
            </a:r>
            <a:r>
              <a:rPr lang="cs-CZ" dirty="0" smtClean="0"/>
              <a:t>, zem</a:t>
            </a:r>
            <a:r>
              <a:rPr lang="cs-CZ" b="1" dirty="0" smtClean="0">
                <a:solidFill>
                  <a:srgbClr val="FF0000"/>
                </a:solidFill>
              </a:rPr>
              <a:t>i – píse</a:t>
            </a:r>
            <a:r>
              <a:rPr lang="cs-CZ" b="1" dirty="0">
                <a:solidFill>
                  <a:srgbClr val="FF0000"/>
                </a:solidFill>
              </a:rPr>
              <a:t>ň</a:t>
            </a:r>
            <a:r>
              <a:rPr lang="cs-CZ" dirty="0" smtClean="0"/>
              <a:t>, starostm</a:t>
            </a:r>
            <a:r>
              <a:rPr lang="cs-CZ" b="1" dirty="0" smtClean="0">
                <a:solidFill>
                  <a:srgbClr val="FF0000"/>
                </a:solidFill>
              </a:rPr>
              <a:t>i - kost</a:t>
            </a:r>
            <a:r>
              <a:rPr lang="cs-CZ" dirty="0" smtClean="0"/>
              <a:t>,    ve vs</a:t>
            </a:r>
            <a:r>
              <a:rPr lang="cs-CZ" b="1" dirty="0" smtClean="0">
                <a:solidFill>
                  <a:srgbClr val="FF0000"/>
                </a:solidFill>
              </a:rPr>
              <a:t>i - kost</a:t>
            </a:r>
            <a:r>
              <a:rPr lang="cs-CZ" dirty="0" smtClean="0"/>
              <a:t>, se sol</a:t>
            </a:r>
            <a:r>
              <a:rPr lang="cs-CZ" b="1" dirty="0" smtClean="0">
                <a:solidFill>
                  <a:srgbClr val="FF0000"/>
                </a:solidFill>
              </a:rPr>
              <a:t>í - kost</a:t>
            </a:r>
            <a:r>
              <a:rPr lang="cs-CZ" dirty="0" smtClean="0"/>
              <a:t>, z Ostrav</a:t>
            </a:r>
            <a:r>
              <a:rPr lang="cs-CZ" b="1" dirty="0" smtClean="0">
                <a:solidFill>
                  <a:srgbClr val="FF0000"/>
                </a:solidFill>
              </a:rPr>
              <a:t>y - žena</a:t>
            </a:r>
            <a:r>
              <a:rPr lang="cs-CZ" dirty="0" smtClean="0"/>
              <a:t>, houb</a:t>
            </a:r>
            <a:r>
              <a:rPr lang="cs-CZ" b="1" dirty="0" smtClean="0">
                <a:solidFill>
                  <a:srgbClr val="FF0000"/>
                </a:solidFill>
              </a:rPr>
              <a:t>y - žena</a:t>
            </a:r>
            <a:r>
              <a:rPr lang="cs-CZ" dirty="0" smtClean="0"/>
              <a:t>, před volbam</a:t>
            </a:r>
            <a:r>
              <a:rPr lang="cs-CZ" b="1" dirty="0" smtClean="0">
                <a:solidFill>
                  <a:srgbClr val="FF0000"/>
                </a:solidFill>
              </a:rPr>
              <a:t>i - žena</a:t>
            </a:r>
            <a:r>
              <a:rPr lang="cs-CZ" dirty="0" smtClean="0"/>
              <a:t>, na cedul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ch   </a:t>
            </a:r>
            <a:r>
              <a:rPr lang="cs-CZ" b="1" dirty="0" smtClean="0">
                <a:solidFill>
                  <a:srgbClr val="FF0000"/>
                </a:solidFill>
              </a:rPr>
              <a:t>- růže</a:t>
            </a:r>
            <a:r>
              <a:rPr lang="cs-CZ" dirty="0" smtClean="0"/>
              <a:t>, v láhv</a:t>
            </a:r>
            <a:r>
              <a:rPr lang="cs-CZ" b="1" dirty="0" smtClean="0">
                <a:solidFill>
                  <a:srgbClr val="FF0000"/>
                </a:solidFill>
              </a:rPr>
              <a:t>i - píseň</a:t>
            </a:r>
            <a:r>
              <a:rPr lang="cs-CZ" dirty="0" smtClean="0"/>
              <a:t>, u slepic </a:t>
            </a:r>
            <a:r>
              <a:rPr lang="cs-CZ" b="1" dirty="0" smtClean="0">
                <a:solidFill>
                  <a:srgbClr val="FF0000"/>
                </a:solidFill>
              </a:rPr>
              <a:t>- růže</a:t>
            </a:r>
            <a:r>
              <a:rPr lang="cs-CZ" dirty="0" smtClean="0"/>
              <a:t>, pod hrušn</a:t>
            </a:r>
            <a:r>
              <a:rPr lang="cs-CZ" b="1" dirty="0" smtClean="0">
                <a:solidFill>
                  <a:srgbClr val="FF0000"/>
                </a:solidFill>
              </a:rPr>
              <a:t>í - píseň</a:t>
            </a:r>
            <a:r>
              <a:rPr lang="cs-CZ" dirty="0" smtClean="0"/>
              <a:t>, s květinam</a:t>
            </a:r>
            <a:r>
              <a:rPr lang="cs-CZ" b="1" dirty="0" smtClean="0">
                <a:solidFill>
                  <a:srgbClr val="FF0000"/>
                </a:solidFill>
              </a:rPr>
              <a:t>i - žena</a:t>
            </a:r>
            <a:r>
              <a:rPr lang="cs-CZ" dirty="0" smtClean="0"/>
              <a:t>, ve skřín</a:t>
            </a:r>
            <a:r>
              <a:rPr lang="cs-CZ" b="1" dirty="0" smtClean="0">
                <a:solidFill>
                  <a:srgbClr val="FF0000"/>
                </a:solidFill>
              </a:rPr>
              <a:t>i - píseň</a:t>
            </a:r>
            <a:r>
              <a:rPr lang="cs-CZ" dirty="0" smtClean="0"/>
              <a:t>, váz</a:t>
            </a:r>
            <a:r>
              <a:rPr lang="cs-CZ" b="1" dirty="0" smtClean="0">
                <a:solidFill>
                  <a:srgbClr val="FF0000"/>
                </a:solidFill>
              </a:rPr>
              <a:t>y - žena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338320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389</Words>
  <Application>Microsoft Office PowerPoint</Application>
  <PresentationFormat>Předvádění na obrazovce (4:3)</PresentationFormat>
  <Paragraphs>102</Paragraphs>
  <Slides>6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Podstatná jména rodu ženského</vt:lpstr>
      <vt:lpstr>Skloňování</vt:lpstr>
      <vt:lpstr>Cvičení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Helena Popelková</dc:creator>
  <cp:lastModifiedBy>Helena Popelková</cp:lastModifiedBy>
  <cp:revision>10</cp:revision>
  <dcterms:created xsi:type="dcterms:W3CDTF">2013-01-05T19:11:28Z</dcterms:created>
  <dcterms:modified xsi:type="dcterms:W3CDTF">2013-02-24T15:11:43Z</dcterms:modified>
</cp:coreProperties>
</file>