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66" r:id="rId3"/>
    <p:sldId id="257" r:id="rId4"/>
    <p:sldId id="258" r:id="rId5"/>
    <p:sldId id="261" r:id="rId6"/>
    <p:sldId id="263" r:id="rId7"/>
    <p:sldId id="259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290791-5B73-4835-BFA7-80643790EB8D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B56C5C-D0C7-4BA2-8508-2C1DBE5412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9499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433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695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5695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064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643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235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456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719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7043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313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5616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3C78B-146B-4236-A636-047DD179F3E6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A7B07-E4CD-4054-B27E-7D1F4C53D5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1192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045470"/>
              </p:ext>
            </p:extLst>
          </p:nvPr>
        </p:nvGraphicFramePr>
        <p:xfrm>
          <a:off x="467544" y="2060848"/>
          <a:ext cx="8280919" cy="477858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Jazykové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jazyk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Gramatické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jevy a jejich procvičování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Podstatná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jména r. ž. – skloňování, určení vzorů</a:t>
                      </a:r>
                      <a:r>
                        <a:rPr lang="cs-CZ" sz="2000" baseline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pravopis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VY_12_INOVACE_1.B_CJ_17(32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Helena Popelková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8.11.2012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Zdroj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autora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125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Anotace:</a:t>
            </a:r>
          </a:p>
          <a:p>
            <a:pPr marL="0" indent="0">
              <a:buNone/>
            </a:pPr>
            <a:r>
              <a:rPr lang="cs-CZ" dirty="0"/>
              <a:t>Opakování a procvičování učiva podstatných jmen, procvičování vzorů, skloňování a pravopisu podstatných jmen rodu </a:t>
            </a:r>
            <a:r>
              <a:rPr lang="cs-CZ" dirty="0" smtClean="0"/>
              <a:t>ženského. </a:t>
            </a:r>
            <a:r>
              <a:rPr lang="cs-CZ" dirty="0"/>
              <a:t>Obsahuje 3 cvičení a 3 řešení</a:t>
            </a:r>
            <a:r>
              <a:rPr lang="cs-CZ" dirty="0" smtClean="0"/>
              <a:t>. </a:t>
            </a:r>
            <a:r>
              <a:rPr lang="cs-CZ" smtClean="0"/>
              <a:t>Součástí pracovní list.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Materiál slouží k výkladu, opakování v hodinách českého jazyka pro žáky odborného učiliště, lze využít i pro ZŠ. Využití též jako prověřovací práce.</a:t>
            </a:r>
          </a:p>
        </p:txBody>
      </p:sp>
    </p:spTree>
    <p:extLst>
      <p:ext uri="{BB962C8B-B14F-4D97-AF65-F5344CB8AC3E}">
        <p14:creationId xmlns:p14="http://schemas.microsoft.com/office/powerpoint/2010/main" val="66276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r>
              <a:rPr lang="cs-CZ" sz="4800" dirty="0" smtClean="0"/>
              <a:t>Podstatná jména rodu ženského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/>
              <a:t>pracovní list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958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Urči vzor podstatných jmen:</a:t>
            </a:r>
          </a:p>
          <a:p>
            <a:pPr marL="0" indent="0">
              <a:buNone/>
            </a:pPr>
            <a:endParaRPr lang="cs-CZ" sz="25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047605"/>
              </p:ext>
            </p:extLst>
          </p:nvPr>
        </p:nvGraphicFramePr>
        <p:xfrm>
          <a:off x="467544" y="2636912"/>
          <a:ext cx="8208912" cy="2585082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68152"/>
                <a:gridCol w="1368152"/>
                <a:gridCol w="1368152"/>
                <a:gridCol w="1368152"/>
                <a:gridCol w="1368152"/>
                <a:gridCol w="1368152"/>
              </a:tblGrid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zima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Litomyšl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hospodyně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ryby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silnice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polévka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noc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neteř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sklenice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pampelišky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mrkev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klec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loď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ovce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učnice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ozdoba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dívka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stráň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5541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Skloňuj podstatná jména v množném čísle a uveď vzor:</a:t>
            </a:r>
          </a:p>
          <a:p>
            <a:pPr marL="0" indent="0">
              <a:buNone/>
            </a:pPr>
            <a:endParaRPr lang="cs-CZ" sz="25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767955"/>
              </p:ext>
            </p:extLst>
          </p:nvPr>
        </p:nvGraphicFramePr>
        <p:xfrm>
          <a:off x="899592" y="2132856"/>
          <a:ext cx="7272808" cy="435864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818202"/>
                <a:gridCol w="1818202"/>
                <a:gridCol w="1818202"/>
                <a:gridCol w="1818202"/>
              </a:tblGrid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2000" dirty="0" smtClean="0"/>
                        <a:t>1.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dirty="0" smtClean="0"/>
                        <a:t>pád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7. pád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vzor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cesta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hranice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záludnost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pec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spravedlnost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koupel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kaše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pevnost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cena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petržel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8477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Doplň i/y:</a:t>
            </a:r>
          </a:p>
          <a:p>
            <a:pPr marL="0" indent="0">
              <a:buNone/>
            </a:pPr>
            <a:r>
              <a:rPr lang="cs-CZ" sz="2800" dirty="0" err="1" smtClean="0"/>
              <a:t>Skál</a:t>
            </a:r>
            <a:r>
              <a:rPr lang="cs-CZ" sz="2800" dirty="0" smtClean="0"/>
              <a:t>_ se tyčí nad celou oblast_ Hřenska. V </a:t>
            </a:r>
            <a:r>
              <a:rPr lang="cs-CZ" sz="2800" dirty="0" err="1" smtClean="0"/>
              <a:t>láhv</a:t>
            </a:r>
            <a:r>
              <a:rPr lang="cs-CZ" sz="2800" dirty="0" smtClean="0"/>
              <a:t>_            se sladkou minerálkou se topily včel_ i vos_. Kupujeme stále nové </a:t>
            </a:r>
            <a:r>
              <a:rPr lang="cs-CZ" sz="2800" dirty="0" err="1" smtClean="0"/>
              <a:t>barv</a:t>
            </a:r>
            <a:r>
              <a:rPr lang="cs-CZ" sz="2800" dirty="0" smtClean="0"/>
              <a:t>_. Ve </a:t>
            </a:r>
            <a:r>
              <a:rPr lang="cs-CZ" sz="2800" dirty="0" err="1" smtClean="0"/>
              <a:t>věž_ch</a:t>
            </a:r>
            <a:r>
              <a:rPr lang="cs-CZ" sz="2800" dirty="0" smtClean="0"/>
              <a:t> se vždy skrývají nějaká tajemství. Určitě znáš tu pohádku s Janem Werichem    o sol_ a lásce. Svatební místnost_ zdobily kytice různých lili_. Na </a:t>
            </a:r>
            <a:r>
              <a:rPr lang="cs-CZ" sz="2800" dirty="0" err="1" smtClean="0"/>
              <a:t>pánv_ch</a:t>
            </a:r>
            <a:r>
              <a:rPr lang="cs-CZ" sz="2800" dirty="0" smtClean="0"/>
              <a:t> se smaží různé mořské </a:t>
            </a:r>
            <a:r>
              <a:rPr lang="cs-CZ" sz="2800" dirty="0" err="1" smtClean="0"/>
              <a:t>potvůrk</a:t>
            </a:r>
            <a:r>
              <a:rPr lang="cs-CZ" sz="2800" dirty="0" smtClean="0"/>
              <a:t>_. V prodejně obuv_ jsou vlídné </a:t>
            </a:r>
            <a:r>
              <a:rPr lang="cs-CZ" sz="2800" dirty="0" err="1" smtClean="0"/>
              <a:t>prodavačk</a:t>
            </a:r>
            <a:r>
              <a:rPr lang="cs-CZ" sz="2800" dirty="0" smtClean="0"/>
              <a:t>_.   Po horských </a:t>
            </a:r>
            <a:r>
              <a:rPr lang="cs-CZ" sz="2800" dirty="0" err="1" smtClean="0"/>
              <a:t>silnic_ch</a:t>
            </a:r>
            <a:r>
              <a:rPr lang="cs-CZ" sz="2800" dirty="0" smtClean="0"/>
              <a:t> nad </a:t>
            </a:r>
            <a:r>
              <a:rPr lang="cs-CZ" sz="2800" dirty="0" err="1" smtClean="0"/>
              <a:t>propastm</a:t>
            </a:r>
            <a:r>
              <a:rPr lang="cs-CZ" sz="2800" dirty="0" smtClean="0"/>
              <a:t>_ se bojím jezdit. Stodol_ se jen hemžily </a:t>
            </a:r>
            <a:r>
              <a:rPr lang="cs-CZ" sz="2800" dirty="0" err="1" smtClean="0"/>
              <a:t>myšm</a:t>
            </a:r>
            <a:r>
              <a:rPr lang="cs-CZ" sz="2800" dirty="0" smtClean="0"/>
              <a:t>_.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74799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úkol č. 1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856142"/>
              </p:ext>
            </p:extLst>
          </p:nvPr>
        </p:nvGraphicFramePr>
        <p:xfrm>
          <a:off x="467544" y="2636912"/>
          <a:ext cx="8208912" cy="2585082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368152"/>
                <a:gridCol w="1368152"/>
                <a:gridCol w="1368152"/>
                <a:gridCol w="1368152"/>
                <a:gridCol w="1368152"/>
                <a:gridCol w="1368152"/>
              </a:tblGrid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zima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žena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Litomyšl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píseň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hospodyně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růže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ryby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žena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silnice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růže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polévka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žena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noc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kost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neteř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píseň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sklenice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růže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pampelišky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žena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mrkev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píseň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klec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píseň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loď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píseň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ovce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růže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učnice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růže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47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ozdoba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žena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dívka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žena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stráň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píseň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4826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úkol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Skloňuj podstatná jména v množném čísle a uveď vzor:</a:t>
            </a:r>
          </a:p>
          <a:p>
            <a:pPr marL="0" indent="0">
              <a:buNone/>
            </a:pPr>
            <a:endParaRPr lang="cs-CZ" sz="25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912348"/>
              </p:ext>
            </p:extLst>
          </p:nvPr>
        </p:nvGraphicFramePr>
        <p:xfrm>
          <a:off x="899592" y="2132856"/>
          <a:ext cx="7272808" cy="435864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818202"/>
                <a:gridCol w="1818202"/>
                <a:gridCol w="1818202"/>
                <a:gridCol w="1818202"/>
              </a:tblGrid>
              <a:tr h="370840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2000" dirty="0" smtClean="0"/>
                        <a:t>1. pád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7. pád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vzor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cesta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cesty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cestami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žena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hranice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hranice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hranicemi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růže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záludnost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záludnosti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záludnostmi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kost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pec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pecemi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růže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spravedlnost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spravedlnosti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spravedlnostmi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kost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koupel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koupele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koupelemi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píseň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kaše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kaše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kašemi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růže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pevnost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pevnosti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pevnostmi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kost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cena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ceny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cenami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žena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petržel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petržele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petrželemi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píseň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6874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úkol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Skál</a:t>
            </a:r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r>
              <a:rPr lang="cs-CZ" sz="2800" dirty="0" smtClean="0"/>
              <a:t> se tyčí nad celou oblast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dirty="0" smtClean="0"/>
              <a:t> Hřenska. V láhv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dirty="0" smtClean="0"/>
              <a:t>              se sladkou minerálkou se topily včel</a:t>
            </a:r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r>
              <a:rPr lang="cs-CZ" sz="2800" dirty="0" smtClean="0"/>
              <a:t> i vos</a:t>
            </a:r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r>
              <a:rPr lang="cs-CZ" sz="2800" dirty="0" smtClean="0"/>
              <a:t>. Kupujeme stále nové barv</a:t>
            </a:r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r>
              <a:rPr lang="cs-CZ" sz="2800" dirty="0" smtClean="0"/>
              <a:t>. Ve věž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dirty="0" smtClean="0"/>
              <a:t>ch se vždy skrývají nějaká tajemství. Určitě znáš tu pohádku s Janem Werichem    o sol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dirty="0" smtClean="0"/>
              <a:t> a lásce. Svatební místnost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dirty="0" smtClean="0"/>
              <a:t> zdobily kytice různých lili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dirty="0" smtClean="0"/>
              <a:t>. Na pánv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dirty="0" smtClean="0"/>
              <a:t>ch se smaží různé mořské potvůrk</a:t>
            </a:r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r>
              <a:rPr lang="cs-CZ" sz="2800" dirty="0" smtClean="0"/>
              <a:t>.           V prodejně obuv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dirty="0" smtClean="0"/>
              <a:t> jsou vlídné prodavačk</a:t>
            </a:r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r>
              <a:rPr lang="cs-CZ" sz="2800" dirty="0" smtClean="0"/>
              <a:t>. Po horských silnic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dirty="0" smtClean="0"/>
              <a:t>ch nad propastm</a:t>
            </a:r>
            <a:r>
              <a:rPr lang="cs-CZ" sz="2800" b="1" dirty="0" smtClean="0">
                <a:solidFill>
                  <a:srgbClr val="FF0000"/>
                </a:solidFill>
              </a:rPr>
              <a:t>i </a:t>
            </a:r>
            <a:r>
              <a:rPr lang="cs-CZ" sz="2800" dirty="0" smtClean="0"/>
              <a:t>se bojím jezdit. Stodol</a:t>
            </a:r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r>
              <a:rPr lang="cs-CZ" sz="2800" dirty="0" smtClean="0"/>
              <a:t> se jen hemžily myšm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dirty="0" smtClean="0"/>
              <a:t>.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792285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470</Words>
  <Application>Microsoft Office PowerPoint</Application>
  <PresentationFormat>Předvádění na obrazovce (4:3)</PresentationFormat>
  <Paragraphs>147</Paragraphs>
  <Slides>9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Podstatná jména rodu ženského pracovní list</vt:lpstr>
      <vt:lpstr>Úkol č. 1</vt:lpstr>
      <vt:lpstr>Úkol č. 2</vt:lpstr>
      <vt:lpstr>Úkol č. 3</vt:lpstr>
      <vt:lpstr>Řešení - úkol č. 1</vt:lpstr>
      <vt:lpstr>Řešení - úkol č. 2</vt:lpstr>
      <vt:lpstr>Řešení - úkol č. 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Helena Popelková</dc:creator>
  <cp:lastModifiedBy>Helena Popelková</cp:lastModifiedBy>
  <cp:revision>10</cp:revision>
  <dcterms:created xsi:type="dcterms:W3CDTF">2013-01-05T19:47:31Z</dcterms:created>
  <dcterms:modified xsi:type="dcterms:W3CDTF">2013-02-24T15:10:04Z</dcterms:modified>
</cp:coreProperties>
</file>