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1" r:id="rId2"/>
    <p:sldId id="262" r:id="rId3"/>
    <p:sldId id="257" r:id="rId4"/>
    <p:sldId id="259" r:id="rId5"/>
    <p:sldId id="258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0B11C3-262F-48A7-B67D-98FFFE3C3127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A683D4-91A0-4E5E-BC8A-1D2F498D61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3572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3ACE-532E-440F-94B3-5767CAE3AAA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8E29-3E1E-495E-B09C-AEB3EEBBF2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841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3ACE-532E-440F-94B3-5767CAE3AAA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8E29-3E1E-495E-B09C-AEB3EEBBF2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2096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3ACE-532E-440F-94B3-5767CAE3AAA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8E29-3E1E-495E-B09C-AEB3EEBBF2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834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3ACE-532E-440F-94B3-5767CAE3AAA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8E29-3E1E-495E-B09C-AEB3EEBBF2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5911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3ACE-532E-440F-94B3-5767CAE3AAA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8E29-3E1E-495E-B09C-AEB3EEBBF2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073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3ACE-532E-440F-94B3-5767CAE3AAA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8E29-3E1E-495E-B09C-AEB3EEBBF2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584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3ACE-532E-440F-94B3-5767CAE3AAA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8E29-3E1E-495E-B09C-AEB3EEBBF2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408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3ACE-532E-440F-94B3-5767CAE3AAA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8E29-3E1E-495E-B09C-AEB3EEBBF2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9109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3ACE-532E-440F-94B3-5767CAE3AAA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8E29-3E1E-495E-B09C-AEB3EEBBF2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5314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3ACE-532E-440F-94B3-5767CAE3AAA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8E29-3E1E-495E-B09C-AEB3EEBBF2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0296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3ACE-532E-440F-94B3-5767CAE3AAA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58E29-3E1E-495E-B09C-AEB3EEBBF2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052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C3ACE-532E-440F-94B3-5767CAE3AAA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58E29-3E1E-495E-B09C-AEB3EEBBF2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827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659858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Jazykové</a:t>
                      </a:r>
                      <a:r>
                        <a:rPr lang="cs-CZ" sz="2000" baseline="0" dirty="0" smtClean="0">
                          <a:effectLst/>
                        </a:rPr>
                        <a:t>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jazyk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Gramatické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jevy a jejich procvičování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Podstatná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jména </a:t>
                      </a:r>
                      <a:r>
                        <a:rPr lang="cs-CZ" sz="2000" baseline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rodu středního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VY_12_INOVACE_1.B_CJ_18(32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Helena Popelková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15.11.2012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Zdroj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autora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648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Anotace:</a:t>
            </a:r>
          </a:p>
          <a:p>
            <a:pPr marL="0" indent="0">
              <a:buNone/>
            </a:pPr>
            <a:r>
              <a:rPr lang="cs-CZ" dirty="0"/>
              <a:t>Opakování a procvičování učiva podstatných jmen, přehled skloňování podstatných jmen rodu </a:t>
            </a:r>
            <a:r>
              <a:rPr lang="cs-CZ" dirty="0" smtClean="0"/>
              <a:t>středního, </a:t>
            </a:r>
            <a:r>
              <a:rPr lang="cs-CZ" dirty="0"/>
              <a:t>1 cvičení a řešení. </a:t>
            </a:r>
          </a:p>
          <a:p>
            <a:pPr marL="0" indent="0">
              <a:buNone/>
            </a:pPr>
            <a:r>
              <a:rPr lang="cs-CZ" dirty="0"/>
              <a:t>Materiál slouží k výkladu, opakování v hodinách českého jazyka pro žáky odborného učiliště, lze využít i pro ZŠ. Využití též jako prověřovací práce.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498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</p:spPr>
        <p:txBody>
          <a:bodyPr>
            <a:normAutofit/>
          </a:bodyPr>
          <a:lstStyle/>
          <a:p>
            <a:r>
              <a:rPr lang="cs-CZ" sz="5400" dirty="0" smtClean="0"/>
              <a:t>Podstatná jména rodu středního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917627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Skloňování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1229956"/>
              </p:ext>
            </p:extLst>
          </p:nvPr>
        </p:nvGraphicFramePr>
        <p:xfrm>
          <a:off x="14198" y="1556792"/>
          <a:ext cx="9129801" cy="33375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56491"/>
                <a:gridCol w="1141224"/>
                <a:gridCol w="1087879"/>
                <a:gridCol w="936104"/>
                <a:gridCol w="943201"/>
                <a:gridCol w="1122516"/>
                <a:gridCol w="1102635"/>
                <a:gridCol w="1152128"/>
                <a:gridCol w="1187623"/>
              </a:tblGrid>
              <a:tr h="370840">
                <a:tc>
                  <a:txBody>
                    <a:bodyPr/>
                    <a:lstStyle/>
                    <a:p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Č. </a:t>
                      </a:r>
                      <a:r>
                        <a:rPr lang="cs-CZ" sz="1900" dirty="0" err="1" smtClean="0"/>
                        <a:t>jedn</a:t>
                      </a:r>
                      <a:r>
                        <a:rPr lang="cs-CZ" sz="1900" dirty="0" smtClean="0"/>
                        <a:t>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Č. mn.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Č.</a:t>
                      </a:r>
                      <a:r>
                        <a:rPr lang="cs-CZ" sz="1900" baseline="0" dirty="0" smtClean="0"/>
                        <a:t> </a:t>
                      </a:r>
                      <a:r>
                        <a:rPr lang="cs-CZ" sz="1900" baseline="0" dirty="0" err="1" smtClean="0"/>
                        <a:t>jedn</a:t>
                      </a:r>
                      <a:r>
                        <a:rPr lang="cs-CZ" sz="1900" baseline="0" dirty="0" smtClean="0"/>
                        <a:t>. 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Č. mn.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Č.</a:t>
                      </a:r>
                      <a:r>
                        <a:rPr lang="cs-CZ" sz="1900" baseline="0" dirty="0" smtClean="0"/>
                        <a:t> </a:t>
                      </a:r>
                      <a:r>
                        <a:rPr lang="cs-CZ" sz="1900" baseline="0" dirty="0" err="1" smtClean="0"/>
                        <a:t>jedn</a:t>
                      </a:r>
                      <a:r>
                        <a:rPr lang="cs-CZ" sz="1900" baseline="0" dirty="0" smtClean="0"/>
                        <a:t>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Č.</a:t>
                      </a:r>
                      <a:r>
                        <a:rPr lang="cs-CZ" sz="1900" baseline="0" dirty="0" smtClean="0"/>
                        <a:t> mn.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Č.</a:t>
                      </a:r>
                      <a:r>
                        <a:rPr lang="cs-CZ" sz="1900" baseline="0" dirty="0" smtClean="0"/>
                        <a:t> </a:t>
                      </a:r>
                      <a:r>
                        <a:rPr lang="cs-CZ" sz="1900" baseline="0" dirty="0" err="1" smtClean="0"/>
                        <a:t>jedn</a:t>
                      </a:r>
                      <a:r>
                        <a:rPr lang="cs-CZ" sz="1900" baseline="0" dirty="0" smtClean="0"/>
                        <a:t>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Č. mn.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1.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město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města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moře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moře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kuře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kuřata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2.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města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moře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moří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kuřete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kuřat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3.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městu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městu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moři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mořím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kuřeti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kuřatům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stavením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4.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město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města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moře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moře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kuře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kuřata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5.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město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města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moře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moře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kuře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kuřata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6.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městě</a:t>
                      </a:r>
                    </a:p>
                    <a:p>
                      <a:r>
                        <a:rPr lang="cs-CZ" sz="1900" dirty="0" smtClean="0"/>
                        <a:t>městu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městech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moři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mořích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kuřeti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kuřatech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staveních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7.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městem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městy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mořem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moři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kuřetem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kuřaty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stavením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900" dirty="0" smtClean="0"/>
                        <a:t>staveními</a:t>
                      </a:r>
                      <a:endParaRPr lang="cs-CZ" sz="1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3277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Urči vzor a doplň i/y:</a:t>
            </a:r>
          </a:p>
          <a:p>
            <a:pPr marL="0" indent="0">
              <a:buNone/>
            </a:pPr>
            <a:r>
              <a:rPr lang="cs-CZ" dirty="0" smtClean="0"/>
              <a:t>Údol_, mezi </a:t>
            </a:r>
            <a:r>
              <a:rPr lang="cs-CZ" dirty="0" err="1" smtClean="0"/>
              <a:t>pol</a:t>
            </a:r>
            <a:r>
              <a:rPr lang="cs-CZ" dirty="0" smtClean="0"/>
              <a:t>_, s kol_, se zvířat_, zdrav_, </a:t>
            </a:r>
            <a:r>
              <a:rPr lang="cs-CZ" dirty="0" err="1" smtClean="0"/>
              <a:t>svědom</a:t>
            </a:r>
            <a:r>
              <a:rPr lang="cs-CZ" dirty="0" smtClean="0"/>
              <a:t>_, obil_, za </a:t>
            </a:r>
            <a:r>
              <a:rPr lang="cs-CZ" dirty="0" err="1" smtClean="0"/>
              <a:t>letadl</a:t>
            </a:r>
            <a:r>
              <a:rPr lang="cs-CZ" dirty="0" smtClean="0"/>
              <a:t>_, s mláďat_, </a:t>
            </a:r>
            <a:r>
              <a:rPr lang="cs-CZ" dirty="0" err="1" smtClean="0"/>
              <a:t>uhl</a:t>
            </a:r>
            <a:r>
              <a:rPr lang="cs-CZ" dirty="0" smtClean="0"/>
              <a:t>_, dřív_, </a:t>
            </a:r>
            <a:r>
              <a:rPr lang="cs-CZ" dirty="0" err="1" smtClean="0"/>
              <a:t>srdc_m</a:t>
            </a:r>
            <a:r>
              <a:rPr lang="cs-CZ" dirty="0" smtClean="0"/>
              <a:t>, </a:t>
            </a:r>
            <a:r>
              <a:rPr lang="cs-CZ" dirty="0" err="1" smtClean="0"/>
              <a:t>strojírenstv</a:t>
            </a:r>
            <a:r>
              <a:rPr lang="cs-CZ" dirty="0" smtClean="0"/>
              <a:t>_, za těles_, s čísl_,    za </a:t>
            </a:r>
            <a:r>
              <a:rPr lang="cs-CZ" dirty="0" err="1" smtClean="0"/>
              <a:t>ohništ</a:t>
            </a:r>
            <a:r>
              <a:rPr lang="cs-CZ" dirty="0" smtClean="0"/>
              <a:t>_, </a:t>
            </a:r>
            <a:r>
              <a:rPr lang="cs-CZ" dirty="0" err="1" smtClean="0"/>
              <a:t>stolet</a:t>
            </a:r>
            <a:r>
              <a:rPr lang="cs-CZ" dirty="0" smtClean="0"/>
              <a:t>_, na </a:t>
            </a:r>
            <a:r>
              <a:rPr lang="cs-CZ" dirty="0" err="1" smtClean="0"/>
              <a:t>smetišt_ch</a:t>
            </a:r>
            <a:r>
              <a:rPr lang="cs-CZ" dirty="0" smtClean="0"/>
              <a:t>, s košťat_, </a:t>
            </a:r>
            <a:r>
              <a:rPr lang="cs-CZ" dirty="0" err="1" smtClean="0"/>
              <a:t>křídl</a:t>
            </a:r>
            <a:r>
              <a:rPr lang="cs-CZ" dirty="0" smtClean="0"/>
              <a:t>_, </a:t>
            </a:r>
            <a:r>
              <a:rPr lang="cs-CZ" dirty="0" err="1" smtClean="0"/>
              <a:t>bezvědom</a:t>
            </a:r>
            <a:r>
              <a:rPr lang="cs-CZ" dirty="0" smtClean="0"/>
              <a:t>_, kůzlat_, </a:t>
            </a:r>
            <a:r>
              <a:rPr lang="cs-CZ" dirty="0" err="1" smtClean="0"/>
              <a:t>bezpráv</a:t>
            </a:r>
            <a:r>
              <a:rPr lang="cs-CZ" dirty="0" smtClean="0"/>
              <a:t>_, na neb_.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640952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Údol</a:t>
            </a:r>
            <a:r>
              <a:rPr lang="cs-CZ" b="1" dirty="0" smtClean="0">
                <a:solidFill>
                  <a:srgbClr val="FF0000"/>
                </a:solidFill>
              </a:rPr>
              <a:t>í - stavení</a:t>
            </a:r>
            <a:r>
              <a:rPr lang="cs-CZ" dirty="0" smtClean="0"/>
              <a:t>, mezi pol</a:t>
            </a:r>
            <a:r>
              <a:rPr lang="cs-CZ" b="1" dirty="0" smtClean="0">
                <a:solidFill>
                  <a:srgbClr val="FF0000"/>
                </a:solidFill>
              </a:rPr>
              <a:t>i - moře</a:t>
            </a:r>
            <a:r>
              <a:rPr lang="cs-CZ" dirty="0" smtClean="0"/>
              <a:t>, s kol</a:t>
            </a:r>
            <a:r>
              <a:rPr lang="cs-CZ" b="1" dirty="0" smtClean="0">
                <a:solidFill>
                  <a:srgbClr val="FF0000"/>
                </a:solidFill>
              </a:rPr>
              <a:t>y - město</a:t>
            </a:r>
            <a:r>
              <a:rPr lang="cs-CZ" dirty="0" smtClean="0"/>
              <a:t>, se zvířat</a:t>
            </a:r>
            <a:r>
              <a:rPr lang="cs-CZ" b="1" dirty="0" smtClean="0">
                <a:solidFill>
                  <a:srgbClr val="FF0000"/>
                </a:solidFill>
              </a:rPr>
              <a:t>y - kuře</a:t>
            </a:r>
            <a:r>
              <a:rPr lang="cs-CZ" dirty="0" smtClean="0"/>
              <a:t>, zdrav</a:t>
            </a:r>
            <a:r>
              <a:rPr lang="cs-CZ" b="1" dirty="0" smtClean="0">
                <a:solidFill>
                  <a:srgbClr val="FF0000"/>
                </a:solidFill>
              </a:rPr>
              <a:t>í </a:t>
            </a:r>
            <a:r>
              <a:rPr lang="cs-CZ" b="1" dirty="0">
                <a:solidFill>
                  <a:srgbClr val="FF0000"/>
                </a:solidFill>
              </a:rPr>
              <a:t>-</a:t>
            </a:r>
            <a:r>
              <a:rPr lang="cs-CZ" b="1" dirty="0" smtClean="0">
                <a:solidFill>
                  <a:srgbClr val="FF0000"/>
                </a:solidFill>
              </a:rPr>
              <a:t> stavení</a:t>
            </a:r>
            <a:r>
              <a:rPr lang="cs-CZ" dirty="0" smtClean="0"/>
              <a:t>, svědom</a:t>
            </a:r>
            <a:r>
              <a:rPr lang="cs-CZ" b="1" dirty="0" smtClean="0">
                <a:solidFill>
                  <a:srgbClr val="FF0000"/>
                </a:solidFill>
              </a:rPr>
              <a:t>í            - stavení</a:t>
            </a:r>
            <a:r>
              <a:rPr lang="cs-CZ" dirty="0" smtClean="0"/>
              <a:t>, obil</a:t>
            </a:r>
            <a:r>
              <a:rPr lang="cs-CZ" b="1" dirty="0" smtClean="0">
                <a:solidFill>
                  <a:srgbClr val="FF0000"/>
                </a:solidFill>
              </a:rPr>
              <a:t>í - stavení</a:t>
            </a:r>
            <a:r>
              <a:rPr lang="cs-CZ" dirty="0" smtClean="0"/>
              <a:t>, za letadl</a:t>
            </a:r>
            <a:r>
              <a:rPr lang="cs-CZ" b="1" dirty="0" smtClean="0">
                <a:solidFill>
                  <a:srgbClr val="FF0000"/>
                </a:solidFill>
              </a:rPr>
              <a:t>y - město</a:t>
            </a:r>
            <a:r>
              <a:rPr lang="cs-CZ" dirty="0" smtClean="0"/>
              <a:t>,             s mláďat</a:t>
            </a:r>
            <a:r>
              <a:rPr lang="cs-CZ" b="1" dirty="0" smtClean="0">
                <a:solidFill>
                  <a:srgbClr val="FF0000"/>
                </a:solidFill>
              </a:rPr>
              <a:t>y - kuře</a:t>
            </a:r>
            <a:r>
              <a:rPr lang="cs-CZ" dirty="0" smtClean="0"/>
              <a:t>, uhl</a:t>
            </a:r>
            <a:r>
              <a:rPr lang="cs-CZ" b="1" dirty="0" smtClean="0">
                <a:solidFill>
                  <a:srgbClr val="FF0000"/>
                </a:solidFill>
              </a:rPr>
              <a:t>í - stavení</a:t>
            </a:r>
            <a:r>
              <a:rPr lang="cs-CZ" dirty="0" smtClean="0"/>
              <a:t>, dřív</a:t>
            </a:r>
            <a:r>
              <a:rPr lang="cs-CZ" b="1" dirty="0" smtClean="0">
                <a:solidFill>
                  <a:srgbClr val="FF0000"/>
                </a:solidFill>
              </a:rPr>
              <a:t>í - stavení</a:t>
            </a:r>
            <a:r>
              <a:rPr lang="cs-CZ" dirty="0" smtClean="0"/>
              <a:t>, srdc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m </a:t>
            </a:r>
            <a:r>
              <a:rPr lang="cs-CZ" b="1" dirty="0" smtClean="0">
                <a:solidFill>
                  <a:srgbClr val="FF0000"/>
                </a:solidFill>
              </a:rPr>
              <a:t>- moře</a:t>
            </a:r>
            <a:r>
              <a:rPr lang="cs-CZ" dirty="0" smtClean="0"/>
              <a:t>, strojírenstv</a:t>
            </a:r>
            <a:r>
              <a:rPr lang="cs-CZ" b="1" dirty="0" smtClean="0">
                <a:solidFill>
                  <a:srgbClr val="FF0000"/>
                </a:solidFill>
              </a:rPr>
              <a:t>í - stavení</a:t>
            </a:r>
            <a:r>
              <a:rPr lang="cs-CZ" dirty="0" smtClean="0"/>
              <a:t>, za těles</a:t>
            </a:r>
            <a:r>
              <a:rPr lang="cs-CZ" b="1" dirty="0" smtClean="0">
                <a:solidFill>
                  <a:srgbClr val="FF0000"/>
                </a:solidFill>
              </a:rPr>
              <a:t>y    - město</a:t>
            </a:r>
            <a:r>
              <a:rPr lang="cs-CZ" dirty="0" smtClean="0"/>
              <a:t>, s čísl</a:t>
            </a:r>
            <a:r>
              <a:rPr lang="cs-CZ" b="1" dirty="0" smtClean="0">
                <a:solidFill>
                  <a:srgbClr val="FF0000"/>
                </a:solidFill>
              </a:rPr>
              <a:t>y - město</a:t>
            </a:r>
            <a:r>
              <a:rPr lang="cs-CZ" dirty="0" smtClean="0"/>
              <a:t>, za ohništ</a:t>
            </a:r>
            <a:r>
              <a:rPr lang="cs-CZ" b="1" dirty="0" smtClean="0">
                <a:solidFill>
                  <a:srgbClr val="FF0000"/>
                </a:solidFill>
              </a:rPr>
              <a:t>i - moře</a:t>
            </a:r>
            <a:r>
              <a:rPr lang="cs-CZ" dirty="0" smtClean="0"/>
              <a:t>, stolet</a:t>
            </a:r>
            <a:r>
              <a:rPr lang="cs-CZ" b="1" dirty="0" smtClean="0">
                <a:solidFill>
                  <a:srgbClr val="FF0000"/>
                </a:solidFill>
              </a:rPr>
              <a:t>í - stavení</a:t>
            </a:r>
            <a:r>
              <a:rPr lang="cs-CZ" dirty="0" smtClean="0"/>
              <a:t>, na smetišt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ch </a:t>
            </a:r>
            <a:r>
              <a:rPr lang="cs-CZ" b="1" dirty="0" smtClean="0">
                <a:solidFill>
                  <a:srgbClr val="FF0000"/>
                </a:solidFill>
              </a:rPr>
              <a:t>- moře</a:t>
            </a:r>
            <a:r>
              <a:rPr lang="cs-CZ" dirty="0" smtClean="0"/>
              <a:t>, s košťat</a:t>
            </a:r>
            <a:r>
              <a:rPr lang="cs-CZ" b="1" dirty="0" smtClean="0">
                <a:solidFill>
                  <a:srgbClr val="FF0000"/>
                </a:solidFill>
              </a:rPr>
              <a:t>y - kuře</a:t>
            </a:r>
            <a:r>
              <a:rPr lang="cs-CZ" dirty="0" smtClean="0"/>
              <a:t>, křídl</a:t>
            </a:r>
            <a:r>
              <a:rPr lang="cs-CZ" b="1" dirty="0" smtClean="0">
                <a:solidFill>
                  <a:srgbClr val="FF0000"/>
                </a:solidFill>
              </a:rPr>
              <a:t>y - město</a:t>
            </a:r>
            <a:r>
              <a:rPr lang="cs-CZ" dirty="0" smtClean="0"/>
              <a:t>, bezvědom</a:t>
            </a:r>
            <a:r>
              <a:rPr lang="cs-CZ" b="1" dirty="0" smtClean="0">
                <a:solidFill>
                  <a:srgbClr val="FF0000"/>
                </a:solidFill>
              </a:rPr>
              <a:t>í - stavení</a:t>
            </a:r>
            <a:r>
              <a:rPr lang="cs-CZ" dirty="0" smtClean="0"/>
              <a:t>, kůzlat</a:t>
            </a:r>
            <a:r>
              <a:rPr lang="cs-CZ" b="1" dirty="0" smtClean="0">
                <a:solidFill>
                  <a:srgbClr val="FF0000"/>
                </a:solidFill>
              </a:rPr>
              <a:t>y         - kuře</a:t>
            </a:r>
            <a:r>
              <a:rPr lang="cs-CZ" dirty="0" smtClean="0"/>
              <a:t>, bezpráv</a:t>
            </a:r>
            <a:r>
              <a:rPr lang="cs-CZ" b="1" dirty="0" smtClean="0">
                <a:solidFill>
                  <a:srgbClr val="FF0000"/>
                </a:solidFill>
              </a:rPr>
              <a:t>í - stavení</a:t>
            </a:r>
            <a:r>
              <a:rPr lang="cs-CZ" dirty="0" smtClean="0"/>
              <a:t>, na neb</a:t>
            </a:r>
            <a:r>
              <a:rPr lang="cs-CZ" b="1" dirty="0" smtClean="0">
                <a:solidFill>
                  <a:srgbClr val="FF0000"/>
                </a:solidFill>
              </a:rPr>
              <a:t>i - moře</a:t>
            </a:r>
            <a:r>
              <a:rPr lang="cs-CZ" dirty="0" smtClean="0"/>
              <a:t>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86042174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382</Words>
  <Application>Microsoft Office PowerPoint</Application>
  <PresentationFormat>Předvádění na obrazovce (4:3)</PresentationFormat>
  <Paragraphs>103</Paragraphs>
  <Slides>6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Podstatná jména rodu středního</vt:lpstr>
      <vt:lpstr>Skloňování</vt:lpstr>
      <vt:lpstr>Cvičení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Helena Popelková</dc:creator>
  <cp:lastModifiedBy>Helena Popelková</cp:lastModifiedBy>
  <cp:revision>6</cp:revision>
  <dcterms:created xsi:type="dcterms:W3CDTF">2013-01-06T12:20:28Z</dcterms:created>
  <dcterms:modified xsi:type="dcterms:W3CDTF">2013-02-24T15:07:57Z</dcterms:modified>
</cp:coreProperties>
</file>