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7" r:id="rId4"/>
    <p:sldId id="258" r:id="rId5"/>
    <p:sldId id="260" r:id="rId6"/>
    <p:sldId id="262" r:id="rId7"/>
    <p:sldId id="259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C6EEBE-EA2D-487E-9773-BD3509166B8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7324D6-ACE1-425B-BBE8-D4D0CC9A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988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0FE24-18D4-4827-A33B-4B115C815D3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DCA7-6090-42AA-AC9B-00E95E9C6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356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0FE24-18D4-4827-A33B-4B115C815D3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DCA7-6090-42AA-AC9B-00E95E9C6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245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0FE24-18D4-4827-A33B-4B115C815D3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DCA7-6090-42AA-AC9B-00E95E9C6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242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0FE24-18D4-4827-A33B-4B115C815D3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DCA7-6090-42AA-AC9B-00E95E9C6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51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0FE24-18D4-4827-A33B-4B115C815D3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DCA7-6090-42AA-AC9B-00E95E9C6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681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0FE24-18D4-4827-A33B-4B115C815D3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DCA7-6090-42AA-AC9B-00E95E9C6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002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0FE24-18D4-4827-A33B-4B115C815D3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DCA7-6090-42AA-AC9B-00E95E9C6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562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0FE24-18D4-4827-A33B-4B115C815D3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DCA7-6090-42AA-AC9B-00E95E9C6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224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0FE24-18D4-4827-A33B-4B115C815D3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DCA7-6090-42AA-AC9B-00E95E9C6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43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0FE24-18D4-4827-A33B-4B115C815D3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DCA7-6090-42AA-AC9B-00E95E9C6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250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0FE24-18D4-4827-A33B-4B115C815D3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DCA7-6090-42AA-AC9B-00E95E9C6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472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0FE24-18D4-4827-A33B-4B115C815D3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80DCA7-6090-42AA-AC9B-00E95E9C6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446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7915794"/>
              </p:ext>
            </p:extLst>
          </p:nvPr>
        </p:nvGraphicFramePr>
        <p:xfrm>
          <a:off x="467544" y="2060848"/>
          <a:ext cx="8280919" cy="477858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Podstatná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jména r. </a:t>
                      </a:r>
                      <a:r>
                        <a:rPr lang="cs-CZ" sz="20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stř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. 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– cvičení na skloňování, určení vzorů, pravopis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VY_12_INOVACE_1.B_CJ_19(32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18.11.2012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635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/>
              <a:t>Opakování a procvičování učiva podstatných jmen, procvičování vzorů, skloňování a pravopisu podstatných jmen rodu </a:t>
            </a:r>
            <a:r>
              <a:rPr lang="cs-CZ" dirty="0" smtClean="0"/>
              <a:t>středního. </a:t>
            </a:r>
            <a:r>
              <a:rPr lang="cs-CZ" dirty="0"/>
              <a:t>Obsahuje 3 cvičení a 3 řešení</a:t>
            </a:r>
            <a:r>
              <a:rPr lang="cs-CZ" dirty="0" smtClean="0"/>
              <a:t>. Součástí je pracovní list.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Materiál slouží k výkladu, opakování v hodinách českého jazyka pro žáky odborného učiliště, lze využít i pro ZŠ. Využití též jako prověřovací </a:t>
            </a:r>
            <a:r>
              <a:rPr lang="cs-CZ" smtClean="0"/>
              <a:t>práce.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802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18658"/>
          </a:xfrm>
        </p:spPr>
        <p:txBody>
          <a:bodyPr>
            <a:normAutofit/>
          </a:bodyPr>
          <a:lstStyle/>
          <a:p>
            <a:r>
              <a:rPr lang="cs-CZ" sz="4800" dirty="0" smtClean="0"/>
              <a:t>Podstatná jména rodu středního</a:t>
            </a:r>
            <a:br>
              <a:rPr lang="cs-CZ" sz="4800" dirty="0" smtClean="0"/>
            </a:br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643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Urči vzor podstatných jmen:</a:t>
            </a:r>
          </a:p>
          <a:p>
            <a:pPr marL="0" indent="0">
              <a:buNone/>
            </a:pPr>
            <a:endParaRPr lang="cs-CZ" sz="25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8515382"/>
              </p:ext>
            </p:extLst>
          </p:nvPr>
        </p:nvGraphicFramePr>
        <p:xfrm>
          <a:off x="827582" y="2348880"/>
          <a:ext cx="7416828" cy="2441064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236138"/>
                <a:gridCol w="1236138"/>
                <a:gridCol w="1236138"/>
                <a:gridCol w="1236138"/>
                <a:gridCol w="1236138"/>
                <a:gridCol w="1236138"/>
              </a:tblGrid>
              <a:tr h="4068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dělo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bydlení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mládě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kreslení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zvíře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pole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štěně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umyvadlo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přízemí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výročí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tričko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doupě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struhadlo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území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prase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jmelí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místo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Labe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7872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Skloňuj podstatná jména v množném čísle a urči vzor:</a:t>
            </a:r>
          </a:p>
          <a:p>
            <a:pPr marL="0" indent="0">
              <a:buNone/>
            </a:pPr>
            <a:endParaRPr lang="cs-CZ" sz="25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1276173"/>
              </p:ext>
            </p:extLst>
          </p:nvPr>
        </p:nvGraphicFramePr>
        <p:xfrm>
          <a:off x="1187624" y="2204864"/>
          <a:ext cx="6096000" cy="435864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1. 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7. 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vzor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zrcadlo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klíště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lešení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pyžamo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mládě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pole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ucho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sklepení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morče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0809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Doplň i/y:</a:t>
            </a:r>
          </a:p>
          <a:p>
            <a:pPr marL="0" indent="0">
              <a:buNone/>
            </a:pPr>
            <a:r>
              <a:rPr lang="cs-CZ" sz="2800" dirty="0" smtClean="0"/>
              <a:t>Po oteplen_ přišlo </a:t>
            </a:r>
            <a:r>
              <a:rPr lang="cs-CZ" sz="2800" dirty="0" err="1" smtClean="0"/>
              <a:t>krupobit</a:t>
            </a:r>
            <a:r>
              <a:rPr lang="cs-CZ" sz="2800" dirty="0" smtClean="0"/>
              <a:t>_. Mezi příbuznými panovníky vládlo </a:t>
            </a:r>
            <a:r>
              <a:rPr lang="cs-CZ" sz="2800" dirty="0" err="1" smtClean="0"/>
              <a:t>nepřátelstv</a:t>
            </a:r>
            <a:r>
              <a:rPr lang="cs-CZ" sz="2800" dirty="0" smtClean="0"/>
              <a:t>_. Nad </a:t>
            </a:r>
            <a:r>
              <a:rPr lang="cs-CZ" sz="2800" dirty="0" err="1" smtClean="0"/>
              <a:t>pol</a:t>
            </a:r>
            <a:r>
              <a:rPr lang="cs-CZ" sz="2800" dirty="0" smtClean="0"/>
              <a:t>_ se vznášeli papíroví draci. Nad porcelánovými </a:t>
            </a:r>
            <a:r>
              <a:rPr lang="cs-CZ" sz="2800" dirty="0" err="1" smtClean="0"/>
              <a:t>umyvadl</a:t>
            </a:r>
            <a:r>
              <a:rPr lang="cs-CZ" sz="2800" dirty="0" smtClean="0"/>
              <a:t>_ má každé dítě zubní kartáček. Cyklisté s kol_ často nemají            na hlavě přilbu. Chraňte si své zdrav_. Let nadzvukovými </a:t>
            </a:r>
            <a:r>
              <a:rPr lang="cs-CZ" sz="2800" dirty="0" err="1" smtClean="0"/>
              <a:t>letadl</a:t>
            </a:r>
            <a:r>
              <a:rPr lang="cs-CZ" sz="2800" dirty="0" smtClean="0"/>
              <a:t>_ zaznamenal velké nadšen_. Nad </a:t>
            </a:r>
            <a:r>
              <a:rPr lang="cs-CZ" sz="2800" dirty="0" err="1" smtClean="0"/>
              <a:t>ohništ</a:t>
            </a:r>
            <a:r>
              <a:rPr lang="cs-CZ" sz="2800" dirty="0" smtClean="0"/>
              <a:t>_ indiánských kmenů se stále vznášely obláčky. Princezně Dianě se přezdívalo „Princezna lidských </a:t>
            </a:r>
            <a:r>
              <a:rPr lang="cs-CZ" sz="2800" dirty="0" err="1" smtClean="0"/>
              <a:t>srdc</a:t>
            </a:r>
            <a:r>
              <a:rPr lang="cs-CZ" sz="2800" dirty="0" smtClean="0"/>
              <a:t>_“. Mokré dřív_ způsobuje pomalejší hořen</a:t>
            </a:r>
            <a:r>
              <a:rPr lang="cs-CZ" sz="2800" smtClean="0"/>
              <a:t>_.           S </a:t>
            </a:r>
            <a:r>
              <a:rPr lang="cs-CZ" sz="2800" dirty="0" smtClean="0"/>
              <a:t>porouchanými </a:t>
            </a:r>
            <a:r>
              <a:rPr lang="cs-CZ" sz="2800" dirty="0" err="1" smtClean="0"/>
              <a:t>vozidl</a:t>
            </a:r>
            <a:r>
              <a:rPr lang="cs-CZ" sz="2800" dirty="0" smtClean="0"/>
              <a:t>_ byly problémy.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4887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7476502"/>
              </p:ext>
            </p:extLst>
          </p:nvPr>
        </p:nvGraphicFramePr>
        <p:xfrm>
          <a:off x="827582" y="2348880"/>
          <a:ext cx="7416828" cy="2441064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236138"/>
                <a:gridCol w="1236138"/>
                <a:gridCol w="1236138"/>
                <a:gridCol w="1236138"/>
                <a:gridCol w="1236138"/>
                <a:gridCol w="1236138"/>
              </a:tblGrid>
              <a:tr h="4068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dělo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bydlení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mládě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kreslení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zvíře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pole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moře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štěně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umyvadlo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přízemí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výročí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tričko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doupě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struhadlo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území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prase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jmelí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místo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Labe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moře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4969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2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7183625"/>
              </p:ext>
            </p:extLst>
          </p:nvPr>
        </p:nvGraphicFramePr>
        <p:xfrm>
          <a:off x="1331640" y="1916832"/>
          <a:ext cx="6096000" cy="433324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pád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zrcadlo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zrcadla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zrcadly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město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klíště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klíšťata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klíšťaty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kuře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město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lešení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lešení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lešeními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stavení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pyžamo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pyžama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pyžamy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město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mládě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mláďata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mláďaty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kuře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pole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pole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poli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moře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ucho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ucha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uchy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město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sklepení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sklepení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sklepeními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stavení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morče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morčata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morčaty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kuře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2009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Po oteplen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 přišlo krupobit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. Mezi příbuznými panovníky vládlo nepřátelstv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. Nad pol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se vznášeli papíroví draci. Nad porcelánovými umyvadl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má každé dítě zubní kartáček. Cyklisté s kol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často nemají             na hlavě přilbu. Chraňte si své zdrav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. Let nadzvukovými letadl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zaznamenal velké nadšen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. Nad ohništ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indiánských kmenů se stále vznášely obláčky. Princezně Dianě se přezdívalo „Princezna lidských srdc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“. Mokré dřív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 způsobuje pomalejší hořen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. S porouchanými vozidl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byly problémy.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719704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456</Words>
  <Application>Microsoft Office PowerPoint</Application>
  <PresentationFormat>Předvádění na obrazovce (4:3)</PresentationFormat>
  <Paragraphs>146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Podstatná jména rodu středního pracovní list</vt:lpstr>
      <vt:lpstr>Úkol č. 1</vt:lpstr>
      <vt:lpstr>Úkol č. 2</vt:lpstr>
      <vt:lpstr>Úkol č. 3</vt:lpstr>
      <vt:lpstr>Řešení - úkol č. 1</vt:lpstr>
      <vt:lpstr>Řešení - úkol č. 2</vt:lpstr>
      <vt:lpstr>Řešení - úkol č.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10</cp:revision>
  <dcterms:created xsi:type="dcterms:W3CDTF">2013-01-06T12:47:27Z</dcterms:created>
  <dcterms:modified xsi:type="dcterms:W3CDTF">2013-02-24T15:11:05Z</dcterms:modified>
</cp:coreProperties>
</file>