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5" r:id="rId3"/>
    <p:sldId id="257" r:id="rId4"/>
    <p:sldId id="258" r:id="rId5"/>
    <p:sldId id="260" r:id="rId6"/>
    <p:sldId id="262" r:id="rId7"/>
    <p:sldId id="259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B8520D-05EC-411A-A6DD-B249B7F618B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707BB2-98A8-4974-B246-7889729F7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8140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F3186-FC1E-4492-AFAF-0B5C786B656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FE73-5C7C-4424-9C29-B0C93358F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104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F3186-FC1E-4492-AFAF-0B5C786B656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FE73-5C7C-4424-9C29-B0C93358F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7585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F3186-FC1E-4492-AFAF-0B5C786B656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FE73-5C7C-4424-9C29-B0C93358F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5570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F3186-FC1E-4492-AFAF-0B5C786B656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FE73-5C7C-4424-9C29-B0C93358F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1602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F3186-FC1E-4492-AFAF-0B5C786B656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FE73-5C7C-4424-9C29-B0C93358F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962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F3186-FC1E-4492-AFAF-0B5C786B656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FE73-5C7C-4424-9C29-B0C93358F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245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F3186-FC1E-4492-AFAF-0B5C786B656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FE73-5C7C-4424-9C29-B0C93358F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239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F3186-FC1E-4492-AFAF-0B5C786B656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FE73-5C7C-4424-9C29-B0C93358F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819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F3186-FC1E-4492-AFAF-0B5C786B656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FE73-5C7C-4424-9C29-B0C93358F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2828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F3186-FC1E-4492-AFAF-0B5C786B656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FE73-5C7C-4424-9C29-B0C93358F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4384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F3186-FC1E-4492-AFAF-0B5C786B656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FE73-5C7C-4424-9C29-B0C93358F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905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BF3186-FC1E-4492-AFAF-0B5C786B6561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7DFE73-5C7C-4424-9C29-B0C93358F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34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1748956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Jazykové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Gramatické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jevy a jejich procvičování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Podstatná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jména- cvičení na určení vzorů</a:t>
                      </a:r>
                      <a:r>
                        <a:rPr lang="cs-CZ" sz="20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pravopis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VY_12_INOVACE_1.B_CJ_20(32)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20.11.2012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557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Anotace:</a:t>
            </a:r>
          </a:p>
          <a:p>
            <a:pPr marL="0" indent="0">
              <a:buNone/>
            </a:pPr>
            <a:r>
              <a:rPr lang="cs-CZ" dirty="0"/>
              <a:t>Opakování a procvičování učiva podstatných jmen, procvičování </a:t>
            </a:r>
            <a:r>
              <a:rPr lang="cs-CZ" dirty="0" smtClean="0"/>
              <a:t>vzorů, pravopisu, vyhledání </a:t>
            </a:r>
            <a:r>
              <a:rPr lang="cs-CZ" dirty="0"/>
              <a:t>podstatných </a:t>
            </a:r>
            <a:r>
              <a:rPr lang="cs-CZ" dirty="0" smtClean="0"/>
              <a:t>jmen. </a:t>
            </a:r>
            <a:r>
              <a:rPr lang="cs-CZ" dirty="0"/>
              <a:t>Obsahuje 3 cvičení a 3 </a:t>
            </a:r>
            <a:r>
              <a:rPr lang="cs-CZ" dirty="0" smtClean="0"/>
              <a:t>řešení. </a:t>
            </a:r>
            <a:r>
              <a:rPr lang="cs-CZ" smtClean="0"/>
              <a:t>Součástí </a:t>
            </a:r>
            <a:r>
              <a:rPr lang="cs-CZ" dirty="0" smtClean="0"/>
              <a:t>je pracovní list.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Materiál slouží k výkladu, opakování v hodinách českého jazyka pro žáky odborného učiliště, lze využít i pro ZŠ. Využití též jako prověřovací práce.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2268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18658"/>
          </a:xfrm>
        </p:spPr>
        <p:txBody>
          <a:bodyPr>
            <a:normAutofit/>
          </a:bodyPr>
          <a:lstStyle/>
          <a:p>
            <a:r>
              <a:rPr lang="cs-CZ" sz="6000" dirty="0" smtClean="0"/>
              <a:t>Podstatná jména </a:t>
            </a:r>
            <a:br>
              <a:rPr lang="cs-CZ" sz="6000" dirty="0" smtClean="0"/>
            </a:br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723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Vyhledej podstatná jména a urči vzor:</a:t>
            </a:r>
          </a:p>
          <a:p>
            <a:pPr marL="0" indent="0">
              <a:buNone/>
            </a:pPr>
            <a:r>
              <a:rPr lang="cs-CZ" dirty="0" smtClean="0"/>
              <a:t>Zlost vyvolal zákon o soupisu jmění. Na konci roku měl ministr už mnoho nepřátel. Když si pořídila první chůvu, ostatní členové rodiny jen kroutili hlavou. Dovolit si služku, domácího učitele hudby či lékaře bylo v minulosti možné jen u špičky národa. Babička má ve staré skříni na půdě moly. Sváteční strom jsme ozdobili prskavkami.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4134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Doplň i/y:</a:t>
            </a:r>
          </a:p>
          <a:p>
            <a:pPr marL="0" indent="0">
              <a:buNone/>
            </a:pPr>
            <a:r>
              <a:rPr lang="cs-CZ" sz="2800" dirty="0" err="1" smtClean="0"/>
              <a:t>Vydr</a:t>
            </a:r>
            <a:r>
              <a:rPr lang="cs-CZ" sz="2800" dirty="0" smtClean="0"/>
              <a:t>_ a </a:t>
            </a:r>
            <a:r>
              <a:rPr lang="cs-CZ" sz="2800" dirty="0" err="1" smtClean="0"/>
              <a:t>pstruz</a:t>
            </a:r>
            <a:r>
              <a:rPr lang="cs-CZ" sz="2800" dirty="0" smtClean="0"/>
              <a:t>_ se vyskytují jen v čistých řekách.          Na oběd jsme si opekli na </a:t>
            </a:r>
            <a:r>
              <a:rPr lang="cs-CZ" sz="2800" dirty="0" err="1" smtClean="0"/>
              <a:t>pánv</a:t>
            </a:r>
            <a:r>
              <a:rPr lang="cs-CZ" sz="2800" dirty="0" smtClean="0"/>
              <a:t>_ ryb_. Mís_ salátů doplňují lahůdkový sortiment. Ovocné šťáv_ se prodávají i v plastových </a:t>
            </a:r>
            <a:r>
              <a:rPr lang="cs-CZ" sz="2800" dirty="0" err="1" smtClean="0"/>
              <a:t>lahv_ch</a:t>
            </a:r>
            <a:r>
              <a:rPr lang="cs-CZ" sz="2800" dirty="0" smtClean="0"/>
              <a:t>. Budov_ v této ulic_ mají nové fasád_. Kos_ a pěnkav_ zobají společně        se </a:t>
            </a:r>
            <a:r>
              <a:rPr lang="cs-CZ" sz="2800" dirty="0" err="1" smtClean="0"/>
              <a:t>sojkam</a:t>
            </a:r>
            <a:r>
              <a:rPr lang="cs-CZ" sz="2800" dirty="0" smtClean="0"/>
              <a:t>_ pod smrkem semínka ze šišek. Tato pohádka se jen hemží </a:t>
            </a:r>
            <a:r>
              <a:rPr lang="cs-CZ" sz="2800" dirty="0" err="1" smtClean="0"/>
              <a:t>strašidl</a:t>
            </a:r>
            <a:r>
              <a:rPr lang="cs-CZ" sz="2800" dirty="0" smtClean="0"/>
              <a:t>_, hejkal_, </a:t>
            </a:r>
            <a:r>
              <a:rPr lang="cs-CZ" sz="2800" dirty="0" err="1" smtClean="0"/>
              <a:t>rusalkam</a:t>
            </a:r>
            <a:r>
              <a:rPr lang="cs-CZ" sz="2800" dirty="0" smtClean="0"/>
              <a:t>_, </a:t>
            </a:r>
            <a:r>
              <a:rPr lang="cs-CZ" sz="2800" dirty="0" err="1" smtClean="0"/>
              <a:t>vílam</a:t>
            </a:r>
            <a:r>
              <a:rPr lang="cs-CZ" sz="2800" dirty="0" smtClean="0"/>
              <a:t>_ i jinými </a:t>
            </a:r>
            <a:r>
              <a:rPr lang="cs-CZ" sz="2800" dirty="0" err="1" smtClean="0"/>
              <a:t>bytostm</a:t>
            </a:r>
            <a:r>
              <a:rPr lang="cs-CZ" sz="2800" dirty="0" smtClean="0"/>
              <a:t>_. Cvičen_ s kužel_ se často nevidí. Žížal_ řadíme mezi červ_. Sov_ se živí převážně </a:t>
            </a:r>
            <a:r>
              <a:rPr lang="cs-CZ" sz="2800" dirty="0" err="1" smtClean="0"/>
              <a:t>myšm</a:t>
            </a:r>
            <a:r>
              <a:rPr lang="cs-CZ" sz="2800" dirty="0" smtClean="0"/>
              <a:t>_. </a:t>
            </a:r>
            <a:r>
              <a:rPr lang="cs-CZ" sz="2800" dirty="0" err="1" smtClean="0"/>
              <a:t>Myslivc</a:t>
            </a:r>
            <a:r>
              <a:rPr lang="cs-CZ" sz="2800" dirty="0" smtClean="0"/>
              <a:t>_ mají na honu cvičené </a:t>
            </a:r>
            <a:r>
              <a:rPr lang="cs-CZ" sz="2800" dirty="0" err="1" smtClean="0"/>
              <a:t>ps</a:t>
            </a:r>
            <a:r>
              <a:rPr lang="cs-CZ" sz="2800" dirty="0" smtClean="0"/>
              <a:t>_.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345141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Vyhledej podstatná jména: (10)</a:t>
            </a:r>
          </a:p>
          <a:p>
            <a:pPr marL="0" indent="0">
              <a:buNone/>
            </a:pPr>
            <a:endParaRPr lang="cs-CZ" sz="25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0733995"/>
              </p:ext>
            </p:extLst>
          </p:nvPr>
        </p:nvGraphicFramePr>
        <p:xfrm>
          <a:off x="1331640" y="2276872"/>
          <a:ext cx="6096000" cy="396240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Ú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G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X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Ň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F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64005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Řešení - 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Zlost </a:t>
            </a:r>
            <a:r>
              <a:rPr lang="cs-CZ" b="1" dirty="0" smtClean="0">
                <a:solidFill>
                  <a:srgbClr val="FF0000"/>
                </a:solidFill>
              </a:rPr>
              <a:t>– kost, </a:t>
            </a:r>
            <a:r>
              <a:rPr lang="cs-CZ" dirty="0" smtClean="0"/>
              <a:t>zákon </a:t>
            </a:r>
            <a:r>
              <a:rPr lang="cs-CZ" b="1" dirty="0" smtClean="0">
                <a:solidFill>
                  <a:srgbClr val="FF0000"/>
                </a:solidFill>
              </a:rPr>
              <a:t>– hrad, </a:t>
            </a:r>
            <a:r>
              <a:rPr lang="cs-CZ" dirty="0" smtClean="0"/>
              <a:t>soupisu </a:t>
            </a:r>
            <a:r>
              <a:rPr lang="cs-CZ" b="1" dirty="0" smtClean="0">
                <a:solidFill>
                  <a:srgbClr val="FF0000"/>
                </a:solidFill>
              </a:rPr>
              <a:t>– hrad, </a:t>
            </a:r>
            <a:r>
              <a:rPr lang="cs-CZ" dirty="0" smtClean="0"/>
              <a:t>jmění </a:t>
            </a:r>
            <a:r>
              <a:rPr lang="cs-CZ" b="1" dirty="0" smtClean="0">
                <a:solidFill>
                  <a:srgbClr val="FF0000"/>
                </a:solidFill>
              </a:rPr>
              <a:t>– stavení, </a:t>
            </a:r>
            <a:r>
              <a:rPr lang="cs-CZ" dirty="0" smtClean="0"/>
              <a:t>konci </a:t>
            </a:r>
            <a:r>
              <a:rPr lang="cs-CZ" b="1" dirty="0" smtClean="0">
                <a:solidFill>
                  <a:srgbClr val="FF0000"/>
                </a:solidFill>
              </a:rPr>
              <a:t>– stroj, </a:t>
            </a:r>
            <a:r>
              <a:rPr lang="cs-CZ" dirty="0" smtClean="0"/>
              <a:t>roku </a:t>
            </a:r>
            <a:r>
              <a:rPr lang="cs-CZ" b="1" dirty="0" smtClean="0">
                <a:solidFill>
                  <a:srgbClr val="FF0000"/>
                </a:solidFill>
              </a:rPr>
              <a:t>– hrad, </a:t>
            </a:r>
            <a:r>
              <a:rPr lang="cs-CZ" dirty="0" smtClean="0"/>
              <a:t>ministr        </a:t>
            </a:r>
            <a:r>
              <a:rPr lang="cs-CZ" b="1" dirty="0" smtClean="0">
                <a:solidFill>
                  <a:srgbClr val="FF0000"/>
                </a:solidFill>
              </a:rPr>
              <a:t>– pán, </a:t>
            </a:r>
            <a:r>
              <a:rPr lang="cs-CZ" dirty="0" smtClean="0"/>
              <a:t>nepřátel </a:t>
            </a:r>
            <a:r>
              <a:rPr lang="cs-CZ" b="1" dirty="0" smtClean="0">
                <a:solidFill>
                  <a:srgbClr val="FF0000"/>
                </a:solidFill>
              </a:rPr>
              <a:t>– muž</a:t>
            </a:r>
            <a:r>
              <a:rPr lang="cs-CZ" b="1" dirty="0">
                <a:solidFill>
                  <a:srgbClr val="FF0000"/>
                </a:solidFill>
              </a:rPr>
              <a:t>,</a:t>
            </a:r>
            <a:r>
              <a:rPr lang="cs-CZ" dirty="0" smtClean="0"/>
              <a:t> chůvu </a:t>
            </a:r>
            <a:r>
              <a:rPr lang="cs-CZ" b="1" dirty="0" smtClean="0">
                <a:solidFill>
                  <a:srgbClr val="FF0000"/>
                </a:solidFill>
              </a:rPr>
              <a:t>- žena,</a:t>
            </a:r>
            <a:r>
              <a:rPr lang="cs-CZ" dirty="0" smtClean="0"/>
              <a:t> členové      </a:t>
            </a:r>
            <a:r>
              <a:rPr lang="cs-CZ" b="1" dirty="0" smtClean="0">
                <a:solidFill>
                  <a:srgbClr val="FF0000"/>
                </a:solidFill>
              </a:rPr>
              <a:t>– pán, </a:t>
            </a:r>
            <a:r>
              <a:rPr lang="cs-CZ" dirty="0" smtClean="0"/>
              <a:t>rodiny </a:t>
            </a:r>
            <a:r>
              <a:rPr lang="cs-CZ" b="1" dirty="0" smtClean="0">
                <a:solidFill>
                  <a:srgbClr val="FF0000"/>
                </a:solidFill>
              </a:rPr>
              <a:t>– žena,</a:t>
            </a:r>
            <a:r>
              <a:rPr lang="cs-CZ" dirty="0" smtClean="0"/>
              <a:t> hlavou </a:t>
            </a:r>
            <a:r>
              <a:rPr lang="cs-CZ" b="1" dirty="0" smtClean="0">
                <a:solidFill>
                  <a:srgbClr val="FF0000"/>
                </a:solidFill>
              </a:rPr>
              <a:t>– žena,</a:t>
            </a:r>
            <a:r>
              <a:rPr lang="cs-CZ" dirty="0" smtClean="0"/>
              <a:t> služku              </a:t>
            </a:r>
            <a:r>
              <a:rPr lang="cs-CZ" b="1" dirty="0" smtClean="0">
                <a:solidFill>
                  <a:srgbClr val="FF0000"/>
                </a:solidFill>
              </a:rPr>
              <a:t>– žena,</a:t>
            </a:r>
            <a:r>
              <a:rPr lang="cs-CZ" dirty="0" smtClean="0"/>
              <a:t>  učitele </a:t>
            </a:r>
            <a:r>
              <a:rPr lang="cs-CZ" b="1" dirty="0" smtClean="0">
                <a:solidFill>
                  <a:srgbClr val="FF0000"/>
                </a:solidFill>
              </a:rPr>
              <a:t>– muž, </a:t>
            </a:r>
            <a:r>
              <a:rPr lang="cs-CZ" dirty="0" smtClean="0"/>
              <a:t>hudby </a:t>
            </a:r>
            <a:r>
              <a:rPr lang="cs-CZ" b="1" dirty="0" smtClean="0">
                <a:solidFill>
                  <a:srgbClr val="FF0000"/>
                </a:solidFill>
              </a:rPr>
              <a:t>– žena,</a:t>
            </a:r>
            <a:r>
              <a:rPr lang="cs-CZ" dirty="0" smtClean="0"/>
              <a:t> lékaře        </a:t>
            </a:r>
            <a:r>
              <a:rPr lang="cs-CZ" b="1" dirty="0" smtClean="0">
                <a:solidFill>
                  <a:srgbClr val="FF0000"/>
                </a:solidFill>
              </a:rPr>
              <a:t>– muž, </a:t>
            </a:r>
            <a:r>
              <a:rPr lang="cs-CZ" dirty="0" smtClean="0"/>
              <a:t>minulosti </a:t>
            </a:r>
            <a:r>
              <a:rPr lang="cs-CZ" b="1" dirty="0" smtClean="0">
                <a:solidFill>
                  <a:srgbClr val="FF0000"/>
                </a:solidFill>
              </a:rPr>
              <a:t>– kost, </a:t>
            </a:r>
            <a:r>
              <a:rPr lang="cs-CZ" dirty="0" smtClean="0"/>
              <a:t>špičky </a:t>
            </a:r>
            <a:r>
              <a:rPr lang="cs-CZ" b="1" dirty="0" smtClean="0">
                <a:solidFill>
                  <a:srgbClr val="FF0000"/>
                </a:solidFill>
              </a:rPr>
              <a:t>– žena, </a:t>
            </a:r>
            <a:r>
              <a:rPr lang="cs-CZ" dirty="0" smtClean="0"/>
              <a:t>národa      </a:t>
            </a:r>
            <a:r>
              <a:rPr lang="cs-CZ" b="1" dirty="0" smtClean="0">
                <a:solidFill>
                  <a:srgbClr val="FF0000"/>
                </a:solidFill>
              </a:rPr>
              <a:t>– hrad,</a:t>
            </a:r>
            <a:r>
              <a:rPr lang="cs-CZ" dirty="0" smtClean="0"/>
              <a:t> Babička </a:t>
            </a:r>
            <a:r>
              <a:rPr lang="cs-CZ" b="1" dirty="0" smtClean="0">
                <a:solidFill>
                  <a:srgbClr val="FF0000"/>
                </a:solidFill>
              </a:rPr>
              <a:t>– žena, </a:t>
            </a:r>
            <a:r>
              <a:rPr lang="cs-CZ" dirty="0" smtClean="0"/>
              <a:t>skříni </a:t>
            </a:r>
            <a:r>
              <a:rPr lang="cs-CZ" b="1" dirty="0" smtClean="0">
                <a:solidFill>
                  <a:srgbClr val="FF0000"/>
                </a:solidFill>
              </a:rPr>
              <a:t>– píseň,</a:t>
            </a:r>
            <a:r>
              <a:rPr lang="cs-CZ" dirty="0" smtClean="0"/>
              <a:t> půdě         </a:t>
            </a:r>
            <a:r>
              <a:rPr lang="cs-CZ" b="1" dirty="0" smtClean="0">
                <a:solidFill>
                  <a:srgbClr val="FF0000"/>
                </a:solidFill>
              </a:rPr>
              <a:t>– žena, </a:t>
            </a:r>
            <a:r>
              <a:rPr lang="cs-CZ" dirty="0" smtClean="0"/>
              <a:t>moly </a:t>
            </a:r>
            <a:r>
              <a:rPr lang="cs-CZ" b="1" dirty="0" smtClean="0">
                <a:solidFill>
                  <a:srgbClr val="FF0000"/>
                </a:solidFill>
              </a:rPr>
              <a:t>– pán, </a:t>
            </a:r>
            <a:r>
              <a:rPr lang="cs-CZ" dirty="0" smtClean="0"/>
              <a:t>strom </a:t>
            </a:r>
            <a:r>
              <a:rPr lang="cs-CZ" b="1" dirty="0" smtClean="0">
                <a:solidFill>
                  <a:srgbClr val="FF0000"/>
                </a:solidFill>
              </a:rPr>
              <a:t>– hrad</a:t>
            </a:r>
            <a:r>
              <a:rPr lang="cs-CZ" b="1" dirty="0">
                <a:solidFill>
                  <a:srgbClr val="FF0000"/>
                </a:solidFill>
              </a:rPr>
              <a:t>,</a:t>
            </a:r>
            <a:r>
              <a:rPr lang="cs-CZ" dirty="0" smtClean="0"/>
              <a:t> prskavkami     </a:t>
            </a:r>
            <a:r>
              <a:rPr lang="cs-CZ" b="1" dirty="0" smtClean="0">
                <a:solidFill>
                  <a:srgbClr val="FF0000"/>
                </a:solidFill>
              </a:rPr>
              <a:t>– žena. 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84563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Vydr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 a pstruz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 se vyskytují jen v čistých řekách.          Na oběd jsme si opekli na pánv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 ryb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. Mís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 salátů doplňují lahůdkový sortiment. Ovocné šťáv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 se prodávají i v plastových lahv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ch. Budov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 v této ulic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 mají nové fasád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. Kos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 a pěnkav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 zobají společně se sojkam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 pod smrkem semínka ze šišek. Tato pohádka se jen hemží strašidl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hejkal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rusalkam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vílam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 i jinými bytostm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. Cvičen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 s kužel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 se často nevidí. Žížal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 řadíme mezi červ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. Sov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 se živí převážně myšm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. Myslivc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 mají na honu cvičené ps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598375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3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6979943"/>
              </p:ext>
            </p:extLst>
          </p:nvPr>
        </p:nvGraphicFramePr>
        <p:xfrm>
          <a:off x="1547666" y="1916832"/>
          <a:ext cx="6023990" cy="424847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602399"/>
                <a:gridCol w="602399"/>
                <a:gridCol w="602399"/>
                <a:gridCol w="602399"/>
                <a:gridCol w="602399"/>
                <a:gridCol w="602399"/>
                <a:gridCol w="602399"/>
                <a:gridCol w="602399"/>
                <a:gridCol w="602399"/>
                <a:gridCol w="602399"/>
              </a:tblGrid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Ú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Ň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55283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691</Words>
  <Application>Microsoft Office PowerPoint</Application>
  <PresentationFormat>Předvádění na obrazovce (4:3)</PresentationFormat>
  <Paragraphs>196</Paragraphs>
  <Slides>9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Podstatná jména  pracovní list</vt:lpstr>
      <vt:lpstr>Úkol č. 1</vt:lpstr>
      <vt:lpstr>Úkol č. 2</vt:lpstr>
      <vt:lpstr>Úkol č. 3</vt:lpstr>
      <vt:lpstr> Řešení - úkol č. 1</vt:lpstr>
      <vt:lpstr>Řešení - úkol č. 2</vt:lpstr>
      <vt:lpstr>Řešení - úkol č. 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Helena Popelková</dc:creator>
  <cp:lastModifiedBy>Helena Popelková</cp:lastModifiedBy>
  <cp:revision>8</cp:revision>
  <dcterms:created xsi:type="dcterms:W3CDTF">2013-01-06T16:55:02Z</dcterms:created>
  <dcterms:modified xsi:type="dcterms:W3CDTF">2013-02-24T15:03:04Z</dcterms:modified>
</cp:coreProperties>
</file>