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21"/>
  </p:notesMasterIdLst>
  <p:sldIdLst>
    <p:sldId id="299" r:id="rId2"/>
    <p:sldId id="258" r:id="rId3"/>
    <p:sldId id="300" r:id="rId4"/>
    <p:sldId id="259" r:id="rId5"/>
    <p:sldId id="273" r:id="rId6"/>
    <p:sldId id="274" r:id="rId7"/>
    <p:sldId id="275" r:id="rId8"/>
    <p:sldId id="277" r:id="rId9"/>
    <p:sldId id="279" r:id="rId10"/>
    <p:sldId id="281" r:id="rId11"/>
    <p:sldId id="283" r:id="rId12"/>
    <p:sldId id="285" r:id="rId13"/>
    <p:sldId id="287" r:id="rId14"/>
    <p:sldId id="289" r:id="rId15"/>
    <p:sldId id="291" r:id="rId16"/>
    <p:sldId id="293" r:id="rId17"/>
    <p:sldId id="295" r:id="rId18"/>
    <p:sldId id="297" r:id="rId19"/>
    <p:sldId id="301" r:id="rId2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00"/>
    <a:srgbClr val="FF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34699F8-9DED-4F04-A756-F1452E0E3005}" type="datetimeFigureOut">
              <a:rPr lang="cs-CZ" smtClean="0"/>
              <a:t>1.4.2013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44F628A-03BF-4A2B-9179-E7120D176B5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8333096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277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cs-CZ" smtClean="0"/>
              <a:t>Anotace:</a:t>
            </a:r>
          </a:p>
          <a:p>
            <a:pPr eaLnBrk="1" hangingPunct="1">
              <a:spcBef>
                <a:spcPct val="0"/>
              </a:spcBef>
            </a:pPr>
            <a:r>
              <a:rPr lang="cs-CZ" smtClean="0"/>
              <a:t>Určená pro žáky 1. ročníku nástavbového studia (popř. 1. ročníku SOU).</a:t>
            </a:r>
          </a:p>
          <a:p>
            <a:pPr eaLnBrk="1" hangingPunct="1">
              <a:spcBef>
                <a:spcPct val="0"/>
              </a:spcBef>
            </a:pPr>
            <a:r>
              <a:rPr lang="cs-CZ" smtClean="0"/>
              <a:t>Prezentace určená k interaktivní práci žáků při hodině.</a:t>
            </a:r>
          </a:p>
          <a:p>
            <a:endParaRPr lang="cs-CZ" smtClean="0"/>
          </a:p>
          <a:p>
            <a:endParaRPr lang="cs-CZ" smtClean="0"/>
          </a:p>
          <a:p>
            <a:r>
              <a:rPr lang="cs-CZ" smtClean="0"/>
              <a:t>Metodické pokyny:</a:t>
            </a:r>
          </a:p>
          <a:p>
            <a:pPr eaLnBrk="1" hangingPunct="1">
              <a:spcBef>
                <a:spcPct val="0"/>
              </a:spcBef>
            </a:pPr>
            <a:r>
              <a:rPr lang="cs-CZ" smtClean="0"/>
              <a:t>Prezentace je určena jako podpůrný materiál k výkladu učitele a interaktivní práci žáků, lze použít i k opakování učiva.</a:t>
            </a:r>
          </a:p>
          <a:p>
            <a:pPr eaLnBrk="1" hangingPunct="1">
              <a:spcBef>
                <a:spcPct val="0"/>
              </a:spcBef>
            </a:pPr>
            <a:endParaRPr lang="cs-CZ" smtClean="0">
              <a:ea typeface="Calibri" pitchFamily="34" charset="0"/>
              <a:cs typeface="Times New Roman" charset="0"/>
            </a:endParaRPr>
          </a:p>
          <a:p>
            <a:pPr eaLnBrk="1" hangingPunct="1">
              <a:spcBef>
                <a:spcPct val="0"/>
              </a:spcBef>
            </a:pPr>
            <a:r>
              <a:rPr lang="cs-CZ" smtClean="0">
                <a:ea typeface="Calibri" pitchFamily="34" charset="0"/>
                <a:cs typeface="Times New Roman" charset="0"/>
              </a:rPr>
              <a:t>Prvních pět úloh společně s žáky ( první úloha s animací podporující výklad).</a:t>
            </a:r>
          </a:p>
          <a:p>
            <a:pPr eaLnBrk="1" hangingPunct="1">
              <a:spcBef>
                <a:spcPct val="0"/>
              </a:spcBef>
            </a:pPr>
            <a:r>
              <a:rPr lang="cs-CZ" smtClean="0">
                <a:ea typeface="Calibri" pitchFamily="34" charset="0"/>
                <a:cs typeface="Times New Roman" charset="0"/>
              </a:rPr>
              <a:t>Dále čtyři příklady s nabídkou výběru výsledků. Některý z žáků dostane myš a z nabídky řešení příkladů vybírá správnou možnost.</a:t>
            </a:r>
          </a:p>
          <a:p>
            <a:pPr eaLnBrk="1" hangingPunct="1">
              <a:spcBef>
                <a:spcPct val="0"/>
              </a:spcBef>
            </a:pPr>
            <a:r>
              <a:rPr lang="cs-CZ" smtClean="0">
                <a:ea typeface="Calibri" pitchFamily="34" charset="0"/>
                <a:cs typeface="Times New Roman" charset="0"/>
              </a:rPr>
              <a:t>A na závěr čtyři příklady k samostatné práci žáků.</a:t>
            </a:r>
          </a:p>
          <a:p>
            <a:pPr eaLnBrk="1" hangingPunct="1">
              <a:spcBef>
                <a:spcPct val="0"/>
              </a:spcBef>
            </a:pPr>
            <a:endParaRPr lang="cs-CZ" smtClean="0">
              <a:ea typeface="Calibri" pitchFamily="34" charset="0"/>
              <a:cs typeface="Times New Roman" charset="0"/>
            </a:endParaRPr>
          </a:p>
          <a:p>
            <a:pPr eaLnBrk="1" hangingPunct="1">
              <a:spcBef>
                <a:spcPct val="0"/>
              </a:spcBef>
            </a:pPr>
            <a:r>
              <a:rPr lang="cs-CZ" smtClean="0">
                <a:ea typeface="Calibri" pitchFamily="34" charset="0"/>
                <a:cs typeface="Times New Roman" charset="0"/>
              </a:rPr>
              <a:t>Čas: cca. 20 - 25 min.</a:t>
            </a:r>
          </a:p>
          <a:p>
            <a:pPr eaLnBrk="1" hangingPunct="1">
              <a:spcBef>
                <a:spcPct val="0"/>
              </a:spcBef>
            </a:pPr>
            <a:endParaRPr lang="cs-CZ" smtClean="0">
              <a:ea typeface="Calibri" pitchFamily="34" charset="0"/>
              <a:cs typeface="Times New Roman" charset="0"/>
            </a:endParaRPr>
          </a:p>
          <a:p>
            <a:endParaRPr lang="cs-CZ" smtClean="0"/>
          </a:p>
          <a:p>
            <a:pPr marL="0" lvl="1" eaLnBrk="1" hangingPunct="1">
              <a:spcBef>
                <a:spcPct val="0"/>
              </a:spcBef>
            </a:pPr>
            <a:endParaRPr lang="cs-CZ" sz="2000" smtClean="0"/>
          </a:p>
          <a:p>
            <a:endParaRPr lang="cs-CZ" smtClean="0"/>
          </a:p>
        </p:txBody>
      </p:sp>
      <p:sp>
        <p:nvSpPr>
          <p:cNvPr id="32772" name="Zástupný symbol pro záhlaví 4"/>
          <p:cNvSpPr>
            <a:spLocks noGrp="1"/>
          </p:cNvSpPr>
          <p:nvPr>
            <p:ph type="hdr" sz="quarter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eaLnBrk="1" hangingPunct="1"/>
            <a:r>
              <a:rPr lang="cs-CZ" sz="1200" smtClean="0">
                <a:solidFill>
                  <a:srgbClr val="000000"/>
                </a:solidFill>
              </a:rPr>
              <a:t>VY_32_INOVACE_1/20A-ICT/PE/ON</a:t>
            </a: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44F628A-03BF-4A2B-9179-E7120D176B59}" type="slidenum">
              <a:rPr lang="cs-CZ" smtClean="0"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0932829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44F628A-03BF-4A2B-9179-E7120D176B59}" type="slidenum">
              <a:rPr lang="cs-CZ" smtClean="0"/>
              <a:t>11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4559472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D4D57B-9D9E-4CBB-BEB1-2E77A5A0EDA8}" type="datetimeFigureOut">
              <a:rPr lang="cs-CZ" smtClean="0"/>
              <a:t>1.4.2013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6EC4405E-0507-430F-B854-FE5F4A04A1DB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D4D57B-9D9E-4CBB-BEB1-2E77A5A0EDA8}" type="datetimeFigureOut">
              <a:rPr lang="cs-CZ" smtClean="0"/>
              <a:t>1.4.2013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C4405E-0507-430F-B854-FE5F4A04A1D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D4D57B-9D9E-4CBB-BEB1-2E77A5A0EDA8}" type="datetimeFigureOut">
              <a:rPr lang="cs-CZ" smtClean="0"/>
              <a:t>1.4.2013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C4405E-0507-430F-B854-FE5F4A04A1DB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D4D57B-9D9E-4CBB-BEB1-2E77A5A0EDA8}" type="datetimeFigureOut">
              <a:rPr lang="cs-CZ" smtClean="0"/>
              <a:t>1.4.2013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C4405E-0507-430F-B854-FE5F4A04A1DB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D4D57B-9D9E-4CBB-BEB1-2E77A5A0EDA8}" type="datetimeFigureOut">
              <a:rPr lang="cs-CZ" smtClean="0"/>
              <a:t>1.4.2013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C4405E-0507-430F-B854-FE5F4A04A1DB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D4D57B-9D9E-4CBB-BEB1-2E77A5A0EDA8}" type="datetimeFigureOut">
              <a:rPr lang="cs-CZ" smtClean="0"/>
              <a:t>1.4.2013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C4405E-0507-430F-B854-FE5F4A04A1D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D4D57B-9D9E-4CBB-BEB1-2E77A5A0EDA8}" type="datetimeFigureOut">
              <a:rPr lang="cs-CZ" smtClean="0"/>
              <a:t>1.4.2013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C4405E-0507-430F-B854-FE5F4A04A1D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D4D57B-9D9E-4CBB-BEB1-2E77A5A0EDA8}" type="datetimeFigureOut">
              <a:rPr lang="cs-CZ" smtClean="0"/>
              <a:t>1.4.2013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C4405E-0507-430F-B854-FE5F4A04A1D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D4D57B-9D9E-4CBB-BEB1-2E77A5A0EDA8}" type="datetimeFigureOut">
              <a:rPr lang="cs-CZ" smtClean="0"/>
              <a:t>1.4.2013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C4405E-0507-430F-B854-FE5F4A04A1D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D4D57B-9D9E-4CBB-BEB1-2E77A5A0EDA8}" type="datetimeFigureOut">
              <a:rPr lang="cs-CZ" smtClean="0"/>
              <a:t>1.4.2013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C4405E-0507-430F-B854-FE5F4A04A1D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D4D57B-9D9E-4CBB-BEB1-2E77A5A0EDA8}" type="datetimeFigureOut">
              <a:rPr lang="cs-CZ" smtClean="0"/>
              <a:t>1.4.2013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C4405E-0507-430F-B854-FE5F4A04A1D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84D4D57B-9D9E-4CBB-BEB1-2E77A5A0EDA8}" type="datetimeFigureOut">
              <a:rPr lang="cs-CZ" smtClean="0"/>
              <a:t>1.4.2013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6EC4405E-0507-430F-B854-FE5F4A04A1DB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Relationship Id="rId4" Type="http://schemas.openxmlformats.org/officeDocument/2006/relationships/audio" Target="../media/audio2.wav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Relationship Id="rId4" Type="http://schemas.openxmlformats.org/officeDocument/2006/relationships/audio" Target="../media/audio2.wav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Obdélník 5"/>
          <p:cNvSpPr>
            <a:spLocks noChangeArrowheads="1"/>
          </p:cNvSpPr>
          <p:nvPr/>
        </p:nvSpPr>
        <p:spPr bwMode="auto">
          <a:xfrm>
            <a:off x="4859338" y="404813"/>
            <a:ext cx="238125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/>
          <a:p>
            <a:r>
              <a:rPr lang="cs-CZ">
                <a:solidFill>
                  <a:srgbClr val="000000"/>
                </a:solidFill>
              </a:rPr>
              <a:t> </a:t>
            </a:r>
          </a:p>
        </p:txBody>
      </p:sp>
      <p:sp>
        <p:nvSpPr>
          <p:cNvPr id="15363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endParaRPr lang="cs-CZ">
              <a:solidFill>
                <a:srgbClr val="000000"/>
              </a:solidFill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18464081"/>
              </p:ext>
            </p:extLst>
          </p:nvPr>
        </p:nvGraphicFramePr>
        <p:xfrm>
          <a:off x="468313" y="2060575"/>
          <a:ext cx="8280400" cy="4608512"/>
        </p:xfrm>
        <a:graphic>
          <a:graphicData uri="http://schemas.openxmlformats.org/drawingml/2006/table">
            <a:tbl>
              <a:tblPr firstRow="1" firstCol="1">
                <a:tableStyleId>{2D5ABB26-0587-4C30-8999-92F81FD0307C}</a:tableStyleId>
              </a:tblPr>
              <a:tblGrid>
                <a:gridCol w="1900843"/>
                <a:gridCol w="6379557"/>
              </a:tblGrid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Číslo projektu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6" marR="68576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638175" algn="l"/>
                        </a:tabLst>
                      </a:pPr>
                      <a:r>
                        <a:rPr lang="cs-CZ" sz="2000" dirty="0" smtClean="0">
                          <a:effectLst/>
                        </a:rPr>
                        <a:t>CZ.1.07</a:t>
                      </a:r>
                      <a:r>
                        <a:rPr lang="cs-CZ" sz="2000" dirty="0">
                          <a:effectLst/>
                        </a:rPr>
                        <a:t>/ 1.5.00/34.0673	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6" marR="68576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Název školy</a:t>
                      </a:r>
                      <a:endParaRPr lang="cs-CZ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76" marR="68576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SOU a ZŠ Planá, Kostelní 129, Planá</a:t>
                      </a:r>
                      <a:endParaRPr lang="cs-CZ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76" marR="68576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>
                          <a:tab pos="612775" algn="l"/>
                        </a:tabLst>
                        <a:defRPr/>
                      </a:pPr>
                      <a:r>
                        <a:rPr lang="cs-CZ" sz="2000" dirty="0" smtClean="0">
                          <a:effectLst/>
                        </a:rPr>
                        <a:t>Vzdělávací oblast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76" marR="68576" marT="0" marB="0" anchor="ctr"/>
                </a:tc>
                <a:tc>
                  <a:txBody>
                    <a:bodyPr/>
                    <a:lstStyle/>
                    <a:p>
                      <a:pPr marL="457200" marR="0" lvl="1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smtClean="0">
                          <a:effectLst/>
                        </a:rPr>
                        <a:t>Estetické </a:t>
                      </a:r>
                      <a:r>
                        <a:rPr lang="cs-CZ" sz="2000" dirty="0" smtClean="0">
                          <a:effectLst/>
                        </a:rPr>
                        <a:t>vzdělávání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76" marR="68576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612775" algn="l"/>
                        </a:tabLst>
                      </a:pP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Předmět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6" marR="68576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Český jazyk a literatura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6" marR="68576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Tematický okruh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6" marR="68576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Realismus 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6" marR="68576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lvl="1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Název materiálu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76" marR="68576" marT="0" marB="0" anchor="ctr"/>
                </a:tc>
                <a:tc>
                  <a:txBody>
                    <a:bodyPr/>
                    <a:lstStyle/>
                    <a:p>
                      <a:pPr marL="457200" marR="0" lvl="2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Představitelé evropského a světového realismu </a:t>
                      </a:r>
                      <a:r>
                        <a:rPr lang="cs-CZ" sz="200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(test)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76" marR="68576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Číslo materiálu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76" marR="68576" marT="0" marB="0" anchor="ctr"/>
                </a:tc>
                <a:tc>
                  <a:txBody>
                    <a:bodyPr/>
                    <a:lstStyle/>
                    <a:p>
                      <a:pPr marL="457200" marR="0" lvl="2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smtClean="0">
                          <a:effectLst/>
                        </a:rPr>
                        <a:t>VY_12_INOVACE_1B_CJ_22(32</a:t>
                      </a:r>
                      <a:r>
                        <a:rPr lang="cs-CZ" sz="2000" dirty="0" smtClean="0">
                          <a:effectLst/>
                        </a:rPr>
                        <a:t>)</a:t>
                      </a:r>
                    </a:p>
                  </a:txBody>
                  <a:tcPr marL="68576" marR="68576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Autor	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76" marR="68576" marT="0" marB="0" anchor="ctr"/>
                </a:tc>
                <a:tc>
                  <a:txBody>
                    <a:bodyPr/>
                    <a:lstStyle/>
                    <a:p>
                      <a:pPr marL="457200" marR="0" lvl="1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Mgr. Anežka Chládková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76" marR="68576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Datum tvorby</a:t>
                      </a:r>
                      <a:endParaRPr lang="cs-CZ" sz="2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6" marR="68576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23. 10. 2013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6" marR="68576" marT="0" marB="0" anchor="ctr"/>
                </a:tc>
              </a:tr>
              <a:tr h="652742"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Všechna neocitovaná díla jsou dílem autora.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6" marR="68576" marT="0" marB="0" anchor="ctr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538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26988"/>
            <a:ext cx="9144000" cy="19970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540128254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052736"/>
            <a:ext cx="8229600" cy="4525963"/>
          </a:xfrm>
        </p:spPr>
        <p:txBody>
          <a:bodyPr>
            <a:normAutofit/>
          </a:bodyPr>
          <a:lstStyle/>
          <a:p>
            <a:pPr marL="0" lvl="0" indent="0" eaLnBrk="0" fontAlgn="base" hangingPunct="0">
              <a:spcAft>
                <a:spcPct val="0"/>
              </a:spcAft>
              <a:buNone/>
            </a:pPr>
            <a:r>
              <a:rPr lang="cs-CZ" sz="2000" kern="0" dirty="0" smtClean="0">
                <a:solidFill>
                  <a:srgbClr val="2D2015"/>
                </a:solidFill>
                <a:latin typeface="+mn-lt"/>
              </a:rPr>
              <a:t>Anotace</a:t>
            </a:r>
            <a:r>
              <a:rPr lang="cs-CZ" sz="2000" kern="0" dirty="0">
                <a:solidFill>
                  <a:srgbClr val="2D2015"/>
                </a:solidFill>
                <a:latin typeface="+mn-lt"/>
              </a:rPr>
              <a:t>:</a:t>
            </a:r>
          </a:p>
          <a:p>
            <a:pPr marL="0" lvl="0" indent="0" eaLnBrk="0" fontAlgn="base" hangingPunct="0">
              <a:spcAft>
                <a:spcPct val="0"/>
              </a:spcAft>
              <a:buNone/>
            </a:pPr>
            <a:r>
              <a:rPr lang="cs-CZ" sz="2000" kern="0" dirty="0">
                <a:solidFill>
                  <a:srgbClr val="2D2015"/>
                </a:solidFill>
                <a:latin typeface="+mn-lt"/>
              </a:rPr>
              <a:t>Prezentace je určena pro 2. ročník SOU. Cílem je </a:t>
            </a:r>
            <a:r>
              <a:rPr lang="cs-CZ" sz="2000" kern="0" dirty="0" smtClean="0">
                <a:solidFill>
                  <a:srgbClr val="2D2015"/>
                </a:solidFill>
                <a:latin typeface="+mn-lt"/>
              </a:rPr>
              <a:t>zopakování </a:t>
            </a:r>
            <a:r>
              <a:rPr lang="cs-CZ" sz="2000" kern="0" dirty="0">
                <a:solidFill>
                  <a:srgbClr val="2D2015"/>
                </a:solidFill>
                <a:latin typeface="+mn-lt"/>
              </a:rPr>
              <a:t>TC realismus. Materiál je určen k interaktivní práci ve výuce.</a:t>
            </a:r>
          </a:p>
          <a:p>
            <a:pPr marL="0" lvl="0" indent="0" eaLnBrk="0" fontAlgn="base" hangingPunct="0">
              <a:spcAft>
                <a:spcPct val="0"/>
              </a:spcAft>
              <a:buNone/>
            </a:pPr>
            <a:endParaRPr lang="cs-CZ" sz="2000" kern="0" dirty="0" smtClean="0">
              <a:solidFill>
                <a:srgbClr val="2D2015"/>
              </a:solidFill>
              <a:latin typeface="+mn-lt"/>
            </a:endParaRPr>
          </a:p>
          <a:p>
            <a:pPr marL="0" lvl="0" indent="0" eaLnBrk="0" fontAlgn="base" hangingPunct="0">
              <a:spcAft>
                <a:spcPct val="0"/>
              </a:spcAft>
              <a:buNone/>
            </a:pPr>
            <a:r>
              <a:rPr lang="cs-CZ" sz="2000" kern="0" dirty="0" smtClean="0">
                <a:solidFill>
                  <a:srgbClr val="2D2015"/>
                </a:solidFill>
                <a:latin typeface="+mn-lt"/>
              </a:rPr>
              <a:t>Metodika:</a:t>
            </a:r>
          </a:p>
          <a:p>
            <a:pPr marL="0" lvl="0" indent="0" eaLnBrk="0" fontAlgn="base" hangingPunct="0">
              <a:spcAft>
                <a:spcPct val="0"/>
              </a:spcAft>
              <a:buNone/>
            </a:pPr>
            <a:r>
              <a:rPr lang="cs-CZ" sz="2000" kern="0" dirty="0" smtClean="0">
                <a:solidFill>
                  <a:srgbClr val="2D2015"/>
                </a:solidFill>
                <a:latin typeface="+mn-lt"/>
              </a:rPr>
              <a:t>Každý žák nejprve vyplní test v tištěné podobě. Po odevzdání následuje společná kontrola pomocí prezentace.</a:t>
            </a:r>
            <a:endParaRPr lang="cs-CZ" sz="2000" kern="0" dirty="0">
              <a:solidFill>
                <a:srgbClr val="2D2015"/>
              </a:solidFill>
              <a:latin typeface="+mn-lt"/>
            </a:endParaRPr>
          </a:p>
          <a:p>
            <a:pPr marL="0" indent="0">
              <a:buFontTx/>
              <a:buNone/>
            </a:pPr>
            <a:r>
              <a:rPr lang="cs-CZ" dirty="0" smtClean="0">
                <a:solidFill>
                  <a:schemeClr val="bg2"/>
                </a:solidFill>
              </a:rPr>
              <a:t>:</a:t>
            </a:r>
          </a:p>
          <a:p>
            <a:pPr marL="0" indent="0">
              <a:buFontTx/>
              <a:buNone/>
            </a:pPr>
            <a:r>
              <a:rPr lang="cs-CZ" dirty="0" smtClean="0">
                <a:solidFill>
                  <a:schemeClr val="bg2"/>
                </a:solidFill>
              </a:rPr>
              <a:t>Prezentace </a:t>
            </a:r>
            <a:r>
              <a:rPr lang="cs-CZ" dirty="0">
                <a:solidFill>
                  <a:schemeClr val="bg2"/>
                </a:solidFill>
              </a:rPr>
              <a:t>je určena pro 2. ročník SOU. Cílem je zopakovaní TC realismus. Materiál je určen k interaktivní práci ve výuce.</a:t>
            </a:r>
          </a:p>
          <a:p>
            <a:pPr marL="0" indent="0">
              <a:buFontTx/>
              <a:buNone/>
            </a:pPr>
            <a:endParaRPr lang="cs-CZ" dirty="0">
              <a:solidFill>
                <a:schemeClr val="bg2"/>
              </a:solidFill>
            </a:endParaRPr>
          </a:p>
          <a:p>
            <a:endParaRPr lang="cs-CZ" sz="2400" dirty="0">
              <a:latin typeface="Times New Roman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644908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pPr marL="0" indent="0" algn="ctr">
              <a:buNone/>
            </a:pPr>
            <a:r>
              <a:rPr lang="cs-CZ" sz="5400" dirty="0" smtClean="0"/>
              <a:t>Představitelé evropského a světového realismu</a:t>
            </a:r>
          </a:p>
          <a:p>
            <a:pPr marL="0" indent="0" algn="ctr">
              <a:buNone/>
            </a:pPr>
            <a:r>
              <a:rPr lang="cs-CZ" sz="5400" dirty="0" smtClean="0"/>
              <a:t>(test)</a:t>
            </a:r>
            <a:endParaRPr lang="cs-CZ" sz="5400" dirty="0"/>
          </a:p>
        </p:txBody>
      </p:sp>
    </p:spTree>
    <p:extLst>
      <p:ext uri="{BB962C8B-B14F-4D97-AF65-F5344CB8AC3E}">
        <p14:creationId xmlns:p14="http://schemas.microsoft.com/office/powerpoint/2010/main" val="219497296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>
          <a:xfrm>
            <a:off x="467544" y="-819472"/>
            <a:ext cx="8229600" cy="2131640"/>
          </a:xfrm>
        </p:spPr>
        <p:txBody>
          <a:bodyPr>
            <a:normAutofit/>
          </a:bodyPr>
          <a:lstStyle/>
          <a:p>
            <a:pPr eaLnBrk="1" hangingPunct="1"/>
            <a:r>
              <a:rPr lang="cs-CZ" sz="4400" dirty="0" smtClean="0"/>
              <a:t>Charles Dickens psal</a:t>
            </a:r>
            <a:r>
              <a:rPr lang="cs-CZ" sz="4000" dirty="0" smtClean="0"/>
              <a:t>:</a:t>
            </a:r>
            <a:endParaRPr lang="cs-CZ" sz="4000" dirty="0" smtClean="0">
              <a:solidFill>
                <a:srgbClr val="FF0000"/>
              </a:solidFill>
            </a:endParaRPr>
          </a:p>
        </p:txBody>
      </p:sp>
      <p:sp>
        <p:nvSpPr>
          <p:cNvPr id="18435" name="Oval 3">
            <a:hlinkClick r:id="" action="ppaction://hlinkshowjump?jump=nextslide">
              <a:snd r:embed="rId2" name="applause.wav"/>
            </a:hlinkClick>
          </p:cNvPr>
          <p:cNvSpPr>
            <a:spLocks noChangeArrowheads="1"/>
          </p:cNvSpPr>
          <p:nvPr/>
        </p:nvSpPr>
        <p:spPr bwMode="auto">
          <a:xfrm>
            <a:off x="1547813" y="2500313"/>
            <a:ext cx="2895600" cy="1447800"/>
          </a:xfrm>
          <a:prstGeom prst="ellipse">
            <a:avLst/>
          </a:prstGeom>
          <a:solidFill>
            <a:srgbClr val="00B05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400" dirty="0" smtClean="0"/>
              <a:t>o dětech bez domova</a:t>
            </a:r>
          </a:p>
          <a:p>
            <a:pPr algn="ctr"/>
            <a:endParaRPr lang="cs-CZ" sz="2400" dirty="0" smtClean="0"/>
          </a:p>
        </p:txBody>
      </p:sp>
      <p:sp>
        <p:nvSpPr>
          <p:cNvPr id="18436" name="Oval 4">
            <a:hlinkClick r:id="" action="ppaction://noaction">
              <a:snd r:embed="rId3" name="glass.wav"/>
            </a:hlinkClick>
          </p:cNvPr>
          <p:cNvSpPr>
            <a:spLocks noChangeArrowheads="1"/>
          </p:cNvSpPr>
          <p:nvPr/>
        </p:nvSpPr>
        <p:spPr bwMode="auto">
          <a:xfrm>
            <a:off x="4932363" y="1700213"/>
            <a:ext cx="2895600" cy="1447800"/>
          </a:xfrm>
          <a:prstGeom prst="ellipse">
            <a:avLst/>
          </a:prstGeom>
          <a:solidFill>
            <a:srgbClr val="00B05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400" dirty="0" smtClean="0"/>
              <a:t>romány ze šlechtické-</a:t>
            </a:r>
          </a:p>
          <a:p>
            <a:pPr algn="ctr"/>
            <a:r>
              <a:rPr lang="cs-CZ" sz="2400" dirty="0" smtClean="0"/>
              <a:t>ho prostředí</a:t>
            </a:r>
            <a:endParaRPr lang="cs-CZ" sz="2400" dirty="0"/>
          </a:p>
        </p:txBody>
      </p:sp>
      <p:sp>
        <p:nvSpPr>
          <p:cNvPr id="18437" name="Oval 5">
            <a:hlinkClick r:id="" action="ppaction://noaction">
              <a:snd r:embed="rId3" name="glass.wav"/>
            </a:hlinkClick>
          </p:cNvPr>
          <p:cNvSpPr>
            <a:spLocks noChangeArrowheads="1"/>
          </p:cNvSpPr>
          <p:nvPr/>
        </p:nvSpPr>
        <p:spPr bwMode="auto">
          <a:xfrm>
            <a:off x="1447800" y="4653136"/>
            <a:ext cx="2895600" cy="1447800"/>
          </a:xfrm>
          <a:prstGeom prst="ellipse">
            <a:avLst/>
          </a:prstGeom>
          <a:solidFill>
            <a:srgbClr val="00B05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400" dirty="0" smtClean="0"/>
              <a:t>psychologické romány</a:t>
            </a:r>
          </a:p>
          <a:p>
            <a:pPr algn="ctr"/>
            <a:endParaRPr lang="cs-CZ" sz="2400" dirty="0"/>
          </a:p>
        </p:txBody>
      </p:sp>
      <p:sp>
        <p:nvSpPr>
          <p:cNvPr id="18438" name="Oval 6">
            <a:hlinkClick r:id="" action="ppaction://noaction">
              <a:snd r:embed="rId3" name="glass.wav"/>
            </a:hlinkClick>
          </p:cNvPr>
          <p:cNvSpPr>
            <a:spLocks noChangeArrowheads="1"/>
          </p:cNvSpPr>
          <p:nvPr/>
        </p:nvSpPr>
        <p:spPr bwMode="auto">
          <a:xfrm>
            <a:off x="5029200" y="3657600"/>
            <a:ext cx="2895600" cy="1447800"/>
          </a:xfrm>
          <a:prstGeom prst="ellipse">
            <a:avLst/>
          </a:prstGeom>
          <a:solidFill>
            <a:srgbClr val="00B05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400" dirty="0" smtClean="0"/>
              <a:t>pohádky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4139109504"/>
      </p:ext>
    </p:extLst>
  </p:cSld>
  <p:clrMapOvr>
    <a:masterClrMapping/>
  </p:clrMapOvr>
  <p:transition spd="slow" advClick="0">
    <p:pull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>
          <a:xfrm>
            <a:off x="1116013" y="404813"/>
            <a:ext cx="7772400" cy="1143000"/>
          </a:xfrm>
        </p:spPr>
        <p:txBody>
          <a:bodyPr/>
          <a:lstStyle/>
          <a:p>
            <a:pPr eaLnBrk="1" hangingPunct="1"/>
            <a:r>
              <a:rPr lang="cs-CZ" sz="4400" dirty="0" err="1" smtClean="0"/>
              <a:t>Chlestakov</a:t>
            </a:r>
            <a:r>
              <a:rPr lang="cs-CZ" sz="4400" dirty="0" smtClean="0"/>
              <a:t> je hrdinou hry:</a:t>
            </a:r>
            <a:r>
              <a:rPr lang="cs-CZ" sz="4400" i="1" dirty="0" smtClean="0">
                <a:solidFill>
                  <a:srgbClr val="FF0000"/>
                </a:solidFill>
              </a:rPr>
              <a:t> </a:t>
            </a:r>
          </a:p>
        </p:txBody>
      </p:sp>
      <p:sp>
        <p:nvSpPr>
          <p:cNvPr id="19459" name="Oval 3">
            <a:hlinkClick r:id="" action="ppaction://hlinkshowjump?jump=nextslide">
              <a:snd r:embed="rId2" name="applause.wav"/>
            </a:hlinkClick>
          </p:cNvPr>
          <p:cNvSpPr>
            <a:spLocks noChangeArrowheads="1"/>
          </p:cNvSpPr>
          <p:nvPr/>
        </p:nvSpPr>
        <p:spPr bwMode="auto">
          <a:xfrm>
            <a:off x="1476375" y="4584700"/>
            <a:ext cx="2895600" cy="1447800"/>
          </a:xfrm>
          <a:prstGeom prst="ellipse">
            <a:avLst/>
          </a:prstGeom>
          <a:solidFill>
            <a:srgbClr val="00B0F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400" dirty="0" smtClean="0"/>
              <a:t>Revizor</a:t>
            </a:r>
            <a:endParaRPr lang="cs-CZ" sz="2400" dirty="0"/>
          </a:p>
        </p:txBody>
      </p:sp>
      <p:sp>
        <p:nvSpPr>
          <p:cNvPr id="19460" name="Oval 4">
            <a:hlinkClick r:id="" action="ppaction://noaction">
              <a:snd r:embed="rId3" name="glass.wav"/>
            </a:hlinkClick>
          </p:cNvPr>
          <p:cNvSpPr>
            <a:spLocks noChangeArrowheads="1"/>
          </p:cNvSpPr>
          <p:nvPr/>
        </p:nvSpPr>
        <p:spPr bwMode="auto">
          <a:xfrm>
            <a:off x="5257800" y="1905000"/>
            <a:ext cx="2895600" cy="1447800"/>
          </a:xfrm>
          <a:prstGeom prst="ellipse">
            <a:avLst/>
          </a:prstGeom>
          <a:solidFill>
            <a:srgbClr val="00B0F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400" dirty="0" smtClean="0"/>
              <a:t>Tři sestry</a:t>
            </a:r>
            <a:endParaRPr lang="cs-CZ" dirty="0"/>
          </a:p>
        </p:txBody>
      </p:sp>
      <p:sp>
        <p:nvSpPr>
          <p:cNvPr id="19461" name="Oval 5">
            <a:hlinkClick r:id="" action="ppaction://noaction">
              <a:snd r:embed="rId3" name="glass.wav"/>
            </a:hlinkClick>
          </p:cNvPr>
          <p:cNvSpPr>
            <a:spLocks noChangeArrowheads="1"/>
          </p:cNvSpPr>
          <p:nvPr/>
        </p:nvSpPr>
        <p:spPr bwMode="auto">
          <a:xfrm>
            <a:off x="1581150" y="2276475"/>
            <a:ext cx="2895600" cy="1447800"/>
          </a:xfrm>
          <a:prstGeom prst="ellipse">
            <a:avLst/>
          </a:prstGeom>
          <a:solidFill>
            <a:srgbClr val="00B0F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400" dirty="0" smtClean="0"/>
              <a:t>  Višňový sad</a:t>
            </a:r>
            <a:r>
              <a:rPr lang="cs-CZ" dirty="0"/>
              <a:t>	</a:t>
            </a:r>
          </a:p>
        </p:txBody>
      </p:sp>
      <p:sp>
        <p:nvSpPr>
          <p:cNvPr id="19462" name="Oval 6">
            <a:hlinkClick r:id="" action="ppaction://noaction">
              <a:snd r:embed="rId3" name="glass.wav"/>
            </a:hlinkClick>
          </p:cNvPr>
          <p:cNvSpPr>
            <a:spLocks noChangeArrowheads="1"/>
          </p:cNvSpPr>
          <p:nvPr/>
        </p:nvSpPr>
        <p:spPr bwMode="auto">
          <a:xfrm>
            <a:off x="5257800" y="3886200"/>
            <a:ext cx="2895600" cy="1447800"/>
          </a:xfrm>
          <a:prstGeom prst="ellipse">
            <a:avLst/>
          </a:prstGeom>
          <a:solidFill>
            <a:srgbClr val="00B0F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400" dirty="0" smtClean="0"/>
              <a:t>Strýček Váňa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14963728"/>
      </p:ext>
    </p:extLst>
  </p:cSld>
  <p:clrMapOvr>
    <a:masterClrMapping/>
  </p:clrMapOvr>
  <p:transition spd="slow" advClick="0">
    <p:pull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1371600" y="836613"/>
            <a:ext cx="7772400" cy="1143000"/>
          </a:xfrm>
        </p:spPr>
        <p:txBody>
          <a:bodyPr/>
          <a:lstStyle/>
          <a:p>
            <a:pPr eaLnBrk="1" hangingPunct="1"/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200" dirty="0"/>
              <a:t/>
            </a:r>
            <a:br>
              <a:rPr lang="cs-CZ" sz="3200" dirty="0"/>
            </a:b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4400" dirty="0" smtClean="0"/>
              <a:t>Toma </a:t>
            </a:r>
            <a:r>
              <a:rPr lang="cs-CZ" sz="4400" dirty="0" err="1" smtClean="0"/>
              <a:t>Sawyera</a:t>
            </a:r>
            <a:r>
              <a:rPr lang="cs-CZ" sz="4400" dirty="0" smtClean="0"/>
              <a:t> vychovávala: </a:t>
            </a:r>
            <a:br>
              <a:rPr lang="cs-CZ" sz="4400" dirty="0" smtClean="0"/>
            </a:br>
            <a:endParaRPr lang="cs-CZ" sz="4400" i="1" dirty="0" smtClean="0">
              <a:solidFill>
                <a:srgbClr val="FF0000"/>
              </a:solidFill>
            </a:endParaRPr>
          </a:p>
        </p:txBody>
      </p:sp>
      <p:sp>
        <p:nvSpPr>
          <p:cNvPr id="20483" name="Oval 3">
            <a:hlinkClick r:id="" action="ppaction://hlinkshowjump?jump=nextslide">
              <a:snd r:embed="rId2" name="applause.wav"/>
            </a:hlinkClick>
          </p:cNvPr>
          <p:cNvSpPr>
            <a:spLocks noChangeArrowheads="1"/>
          </p:cNvSpPr>
          <p:nvPr/>
        </p:nvSpPr>
        <p:spPr bwMode="auto">
          <a:xfrm>
            <a:off x="5087938" y="1628800"/>
            <a:ext cx="2895600" cy="1447800"/>
          </a:xfrm>
          <a:prstGeom prst="ellipse">
            <a:avLst/>
          </a:prstGeom>
          <a:solidFill>
            <a:srgbClr val="FFFF00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2400" dirty="0" smtClean="0"/>
              <a:t>tetička</a:t>
            </a:r>
            <a:endParaRPr lang="cs-CZ" sz="2400" dirty="0"/>
          </a:p>
        </p:txBody>
      </p:sp>
      <p:sp>
        <p:nvSpPr>
          <p:cNvPr id="20484" name="Oval 4">
            <a:hlinkClick r:id="" action="ppaction://noaction">
              <a:snd r:embed="rId3" name="glass.wav"/>
            </a:hlinkClick>
          </p:cNvPr>
          <p:cNvSpPr>
            <a:spLocks noChangeArrowheads="1"/>
          </p:cNvSpPr>
          <p:nvPr/>
        </p:nvSpPr>
        <p:spPr bwMode="auto">
          <a:xfrm>
            <a:off x="1907704" y="2352700"/>
            <a:ext cx="2895600" cy="1447800"/>
          </a:xfrm>
          <a:prstGeom prst="ellipse">
            <a:avLst/>
          </a:prstGeom>
          <a:solidFill>
            <a:srgbClr val="FFFF00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2400" dirty="0" smtClean="0"/>
              <a:t>babička</a:t>
            </a:r>
            <a:endParaRPr lang="cs-CZ" sz="2400" dirty="0"/>
          </a:p>
        </p:txBody>
      </p:sp>
      <p:sp>
        <p:nvSpPr>
          <p:cNvPr id="20485" name="Oval 5">
            <a:hlinkClick r:id="" action="ppaction://noaction">
              <a:snd r:embed="rId3" name="glass.wav"/>
            </a:hlinkClick>
          </p:cNvPr>
          <p:cNvSpPr>
            <a:spLocks noChangeArrowheads="1"/>
          </p:cNvSpPr>
          <p:nvPr/>
        </p:nvSpPr>
        <p:spPr bwMode="auto">
          <a:xfrm>
            <a:off x="2124075" y="4437112"/>
            <a:ext cx="2895600" cy="1447800"/>
          </a:xfrm>
          <a:prstGeom prst="ellipse">
            <a:avLst/>
          </a:prstGeom>
          <a:solidFill>
            <a:srgbClr val="FFFF00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2400" dirty="0" smtClean="0"/>
              <a:t>maminka</a:t>
            </a:r>
            <a:endParaRPr lang="cs-CZ" sz="2400" dirty="0"/>
          </a:p>
        </p:txBody>
      </p:sp>
      <p:sp>
        <p:nvSpPr>
          <p:cNvPr id="20486" name="Oval 3">
            <a:hlinkClick r:id="" action="ppaction://hlinkshowjump?jump=nextslide">
              <a:snd r:embed="rId2" name="applause.wav"/>
            </a:hlinkClick>
          </p:cNvPr>
          <p:cNvSpPr>
            <a:spLocks noChangeArrowheads="1"/>
          </p:cNvSpPr>
          <p:nvPr/>
        </p:nvSpPr>
        <p:spPr bwMode="auto">
          <a:xfrm>
            <a:off x="5436096" y="3713212"/>
            <a:ext cx="2895600" cy="1447800"/>
          </a:xfrm>
          <a:prstGeom prst="ellipse">
            <a:avLst/>
          </a:prstGeom>
          <a:solidFill>
            <a:srgbClr val="FFFF00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2400" dirty="0" smtClean="0"/>
              <a:t>cizí paní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697878060"/>
      </p:ext>
    </p:extLst>
  </p:cSld>
  <p:clrMapOvr>
    <a:masterClrMapping/>
  </p:clrMapOvr>
  <p:transition spd="slow" advClick="0">
    <p:pull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>
          <a:xfrm>
            <a:off x="1187450" y="404813"/>
            <a:ext cx="7772400" cy="1143000"/>
          </a:xfrm>
        </p:spPr>
        <p:txBody>
          <a:bodyPr/>
          <a:lstStyle/>
          <a:p>
            <a:pPr eaLnBrk="1" hangingPunct="1"/>
            <a:r>
              <a:rPr lang="cs-CZ" sz="4400" dirty="0" smtClean="0"/>
              <a:t>Autorem Revizora je: </a:t>
            </a:r>
          </a:p>
        </p:txBody>
      </p:sp>
      <p:sp>
        <p:nvSpPr>
          <p:cNvPr id="21507" name="Oval 3">
            <a:hlinkClick r:id="" action="ppaction://hlinkshowjump?jump=nextslide">
              <a:snd r:embed="rId2" name="applause.wav"/>
            </a:hlinkClick>
          </p:cNvPr>
          <p:cNvSpPr>
            <a:spLocks noChangeArrowheads="1"/>
          </p:cNvSpPr>
          <p:nvPr/>
        </p:nvSpPr>
        <p:spPr bwMode="auto">
          <a:xfrm>
            <a:off x="5292080" y="4064620"/>
            <a:ext cx="2895600" cy="1447800"/>
          </a:xfrm>
          <a:prstGeom prst="ellipse">
            <a:avLst/>
          </a:prstGeom>
          <a:solidFill>
            <a:srgbClr val="FF66FF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cs-CZ" sz="2400" dirty="0" smtClean="0"/>
              <a:t>Gogol</a:t>
            </a:r>
            <a:endParaRPr lang="cs-CZ" sz="2400" dirty="0"/>
          </a:p>
        </p:txBody>
      </p:sp>
      <p:sp>
        <p:nvSpPr>
          <p:cNvPr id="21508" name="Oval 4">
            <a:hlinkClick r:id="" action="ppaction://noaction">
              <a:snd r:embed="rId3" name="glass.wav"/>
            </a:hlinkClick>
          </p:cNvPr>
          <p:cNvSpPr>
            <a:spLocks noChangeArrowheads="1"/>
          </p:cNvSpPr>
          <p:nvPr/>
        </p:nvSpPr>
        <p:spPr bwMode="auto">
          <a:xfrm>
            <a:off x="4788024" y="2057400"/>
            <a:ext cx="2895600" cy="1447800"/>
          </a:xfrm>
          <a:prstGeom prst="ellipse">
            <a:avLst/>
          </a:prstGeom>
          <a:solidFill>
            <a:srgbClr val="FF66FF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cs-CZ" sz="2400" dirty="0" smtClean="0"/>
              <a:t>Dickens</a:t>
            </a:r>
            <a:endParaRPr lang="cs-CZ" sz="2400" dirty="0"/>
          </a:p>
        </p:txBody>
      </p:sp>
      <p:sp>
        <p:nvSpPr>
          <p:cNvPr id="21509" name="Oval 5">
            <a:hlinkClick r:id="" action="ppaction://noaction">
              <a:snd r:embed="rId3" name="glass.wav"/>
            </a:hlinkClick>
          </p:cNvPr>
          <p:cNvSpPr>
            <a:spLocks noChangeArrowheads="1"/>
          </p:cNvSpPr>
          <p:nvPr/>
        </p:nvSpPr>
        <p:spPr bwMode="auto">
          <a:xfrm>
            <a:off x="1259632" y="4165910"/>
            <a:ext cx="2895600" cy="1447800"/>
          </a:xfrm>
          <a:prstGeom prst="ellipse">
            <a:avLst/>
          </a:prstGeom>
          <a:solidFill>
            <a:srgbClr val="FF66FF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cs-CZ" sz="2400" dirty="0" smtClean="0"/>
              <a:t>Čechov</a:t>
            </a:r>
            <a:endParaRPr lang="cs-CZ" sz="2400" dirty="0"/>
          </a:p>
        </p:txBody>
      </p:sp>
      <p:sp>
        <p:nvSpPr>
          <p:cNvPr id="21510" name="Oval 6">
            <a:hlinkClick r:id="" action="ppaction://noaction">
              <a:snd r:embed="rId3" name="glass.wav"/>
            </a:hlinkClick>
          </p:cNvPr>
          <p:cNvSpPr>
            <a:spLocks noChangeArrowheads="1"/>
          </p:cNvSpPr>
          <p:nvPr/>
        </p:nvSpPr>
        <p:spPr bwMode="auto">
          <a:xfrm>
            <a:off x="971600" y="2057400"/>
            <a:ext cx="2895600" cy="1447800"/>
          </a:xfrm>
          <a:prstGeom prst="ellipse">
            <a:avLst/>
          </a:prstGeom>
          <a:solidFill>
            <a:srgbClr val="FF66FF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cs-CZ" sz="2400" dirty="0" smtClean="0"/>
              <a:t>Ibsen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245605141"/>
      </p:ext>
    </p:extLst>
  </p:cSld>
  <p:clrMapOvr>
    <a:masterClrMapping/>
  </p:clrMapOvr>
  <p:transition spd="slow" advClick="0">
    <p:pull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ChangeArrowheads="1"/>
          </p:cNvSpPr>
          <p:nvPr>
            <p:ph type="title"/>
          </p:nvPr>
        </p:nvSpPr>
        <p:spPr>
          <a:xfrm>
            <a:off x="467544" y="332656"/>
            <a:ext cx="8229600" cy="1600200"/>
          </a:xfrm>
        </p:spPr>
        <p:txBody>
          <a:bodyPr/>
          <a:lstStyle/>
          <a:p>
            <a:pPr eaLnBrk="1" hangingPunct="1"/>
            <a:r>
              <a:rPr lang="cs-CZ" sz="4400" dirty="0" smtClean="0"/>
              <a:t/>
            </a:r>
            <a:br>
              <a:rPr lang="cs-CZ" sz="4400" dirty="0" smtClean="0"/>
            </a:br>
            <a:r>
              <a:rPr lang="cs-CZ" sz="4400" dirty="0" smtClean="0"/>
              <a:t>Balzac nenapsal:</a:t>
            </a:r>
            <a:br>
              <a:rPr lang="cs-CZ" sz="4400" dirty="0" smtClean="0"/>
            </a:br>
            <a:endParaRPr lang="cs-CZ" sz="4400" dirty="0" smtClean="0"/>
          </a:p>
        </p:txBody>
      </p:sp>
      <p:sp>
        <p:nvSpPr>
          <p:cNvPr id="22531" name="Oval 3">
            <a:hlinkClick r:id="" action="ppaction://hlinkshowjump?jump=nextslide">
              <a:snd r:embed="rId2" name="applause.wav"/>
            </a:hlinkClick>
          </p:cNvPr>
          <p:cNvSpPr>
            <a:spLocks noChangeArrowheads="1"/>
          </p:cNvSpPr>
          <p:nvPr/>
        </p:nvSpPr>
        <p:spPr bwMode="auto">
          <a:xfrm>
            <a:off x="5292725" y="1916832"/>
            <a:ext cx="2895600" cy="1447800"/>
          </a:xfrm>
          <a:prstGeom prst="ellipse">
            <a:avLst/>
          </a:prstGeom>
          <a:solidFill>
            <a:srgbClr val="FFFF66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cs-CZ" sz="2400" dirty="0" smtClean="0"/>
              <a:t>Děda </a:t>
            </a:r>
            <a:r>
              <a:rPr lang="cs-CZ" sz="2400" dirty="0" err="1" smtClean="0"/>
              <a:t>Gerard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22532" name="Oval 4">
            <a:hlinkClick r:id="" action="ppaction://noaction">
              <a:snd r:embed="rId3" name="glass.wav"/>
            </a:hlinkClick>
          </p:cNvPr>
          <p:cNvSpPr>
            <a:spLocks noChangeArrowheads="1"/>
          </p:cNvSpPr>
          <p:nvPr/>
        </p:nvSpPr>
        <p:spPr bwMode="auto">
          <a:xfrm>
            <a:off x="5652120" y="3866221"/>
            <a:ext cx="2895600" cy="1447800"/>
          </a:xfrm>
          <a:prstGeom prst="ellipse">
            <a:avLst/>
          </a:prstGeom>
          <a:solidFill>
            <a:srgbClr val="FFFF66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cs-CZ" sz="2400" dirty="0" smtClean="0"/>
              <a:t>Otec </a:t>
            </a:r>
            <a:r>
              <a:rPr lang="cs-CZ" sz="2400" dirty="0" err="1" smtClean="0"/>
              <a:t>Goriot</a:t>
            </a:r>
            <a:endParaRPr lang="cs-CZ" sz="2400" dirty="0"/>
          </a:p>
        </p:txBody>
      </p:sp>
      <p:sp>
        <p:nvSpPr>
          <p:cNvPr id="22533" name="Oval 5">
            <a:hlinkClick r:id="" action="ppaction://noaction">
              <a:snd r:embed="rId3" name="glass.wav"/>
            </a:hlinkClick>
          </p:cNvPr>
          <p:cNvSpPr>
            <a:spLocks noChangeArrowheads="1"/>
          </p:cNvSpPr>
          <p:nvPr/>
        </p:nvSpPr>
        <p:spPr bwMode="auto">
          <a:xfrm>
            <a:off x="1963467" y="2376449"/>
            <a:ext cx="2895600" cy="1447800"/>
          </a:xfrm>
          <a:prstGeom prst="ellipse">
            <a:avLst/>
          </a:prstGeom>
          <a:solidFill>
            <a:srgbClr val="FFFF66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cs-CZ" sz="2400" dirty="0" smtClean="0"/>
              <a:t>Lesk a bída kurtizán</a:t>
            </a:r>
            <a:endParaRPr lang="cs-CZ" dirty="0"/>
          </a:p>
        </p:txBody>
      </p:sp>
      <p:sp>
        <p:nvSpPr>
          <p:cNvPr id="22534" name="Oval 6">
            <a:hlinkClick r:id="" action="ppaction://noaction">
              <a:snd r:embed="rId3" name="glass.wav"/>
            </a:hlinkClick>
          </p:cNvPr>
          <p:cNvSpPr>
            <a:spLocks noChangeArrowheads="1"/>
          </p:cNvSpPr>
          <p:nvPr/>
        </p:nvSpPr>
        <p:spPr bwMode="auto">
          <a:xfrm>
            <a:off x="1897063" y="4724400"/>
            <a:ext cx="2895600" cy="1447800"/>
          </a:xfrm>
          <a:prstGeom prst="ellipse">
            <a:avLst/>
          </a:prstGeom>
          <a:solidFill>
            <a:srgbClr val="FFFF66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cs-CZ" sz="2400" dirty="0" smtClean="0"/>
              <a:t>Ztracené iluze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903527205"/>
      </p:ext>
    </p:extLst>
  </p:cSld>
  <p:clrMapOvr>
    <a:masterClrMapping/>
  </p:clrMapOvr>
  <p:transition spd="slow" advClick="0">
    <p:pull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ChangeArrowheads="1"/>
          </p:cNvSpPr>
          <p:nvPr>
            <p:ph type="title"/>
          </p:nvPr>
        </p:nvSpPr>
        <p:spPr>
          <a:xfrm>
            <a:off x="467544" y="-387424"/>
            <a:ext cx="8229600" cy="1600200"/>
          </a:xfrm>
        </p:spPr>
        <p:txBody>
          <a:bodyPr/>
          <a:lstStyle/>
          <a:p>
            <a:pPr eaLnBrk="1" hangingPunct="1"/>
            <a:r>
              <a:rPr lang="cs-CZ" sz="4400" dirty="0" smtClean="0"/>
              <a:t>Román Vojna a mír napsal:</a:t>
            </a:r>
            <a:endParaRPr lang="cs-CZ" dirty="0" smtClean="0"/>
          </a:p>
        </p:txBody>
      </p:sp>
      <p:sp>
        <p:nvSpPr>
          <p:cNvPr id="23555" name="Oval 3">
            <a:hlinkClick r:id="" action="ppaction://hlinkshowjump?jump=nextslide">
              <a:snd r:embed="rId2" name="applause.wav"/>
            </a:hlinkClick>
          </p:cNvPr>
          <p:cNvSpPr>
            <a:spLocks noChangeArrowheads="1"/>
          </p:cNvSpPr>
          <p:nvPr/>
        </p:nvSpPr>
        <p:spPr bwMode="auto">
          <a:xfrm>
            <a:off x="1905000" y="2286000"/>
            <a:ext cx="2895600" cy="1447800"/>
          </a:xfrm>
          <a:prstGeom prst="ellipse">
            <a:avLst/>
          </a:prstGeom>
          <a:solidFill>
            <a:srgbClr val="00B0F0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2400" dirty="0" smtClean="0"/>
              <a:t>L. N. Tolstoj</a:t>
            </a:r>
            <a:endParaRPr lang="cs-CZ" sz="2400" dirty="0"/>
          </a:p>
        </p:txBody>
      </p:sp>
      <p:sp>
        <p:nvSpPr>
          <p:cNvPr id="23556" name="Oval 4">
            <a:hlinkClick r:id="" action="ppaction://noaction">
              <a:snd r:embed="rId3" name="glass.wav"/>
            </a:hlinkClick>
          </p:cNvPr>
          <p:cNvSpPr>
            <a:spLocks noChangeArrowheads="1"/>
          </p:cNvSpPr>
          <p:nvPr/>
        </p:nvSpPr>
        <p:spPr bwMode="auto">
          <a:xfrm>
            <a:off x="5257800" y="1524000"/>
            <a:ext cx="2895600" cy="1447800"/>
          </a:xfrm>
          <a:prstGeom prst="ellipse">
            <a:avLst/>
          </a:prstGeom>
          <a:solidFill>
            <a:srgbClr val="00B0F0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2400" dirty="0" smtClean="0"/>
              <a:t>A. P. Čechov</a:t>
            </a:r>
            <a:endParaRPr lang="cs-CZ" sz="2400" dirty="0"/>
          </a:p>
        </p:txBody>
      </p:sp>
      <p:sp>
        <p:nvSpPr>
          <p:cNvPr id="23557" name="Oval 5">
            <a:hlinkClick r:id="" action="ppaction://noaction">
              <a:snd r:embed="rId3" name="glass.wav"/>
            </a:hlinkClick>
          </p:cNvPr>
          <p:cNvSpPr>
            <a:spLocks noChangeArrowheads="1"/>
          </p:cNvSpPr>
          <p:nvPr/>
        </p:nvSpPr>
        <p:spPr bwMode="auto">
          <a:xfrm>
            <a:off x="1981200" y="4343400"/>
            <a:ext cx="2895600" cy="1447800"/>
          </a:xfrm>
          <a:prstGeom prst="ellipse">
            <a:avLst/>
          </a:prstGeom>
          <a:solidFill>
            <a:srgbClr val="00B0F0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2400" dirty="0" smtClean="0"/>
              <a:t>H. </a:t>
            </a:r>
            <a:r>
              <a:rPr lang="cs-CZ" sz="2400" dirty="0" err="1" smtClean="0"/>
              <a:t>Sienkiewicz</a:t>
            </a:r>
            <a:endParaRPr lang="cs-CZ" sz="2400" dirty="0"/>
          </a:p>
        </p:txBody>
      </p:sp>
      <p:sp>
        <p:nvSpPr>
          <p:cNvPr id="23558" name="Oval 6">
            <a:hlinkClick r:id="" action="ppaction://noaction">
              <a:snd r:embed="rId3" name="glass.wav"/>
            </a:hlinkClick>
          </p:cNvPr>
          <p:cNvSpPr>
            <a:spLocks noChangeArrowheads="1"/>
          </p:cNvSpPr>
          <p:nvPr/>
        </p:nvSpPr>
        <p:spPr bwMode="auto">
          <a:xfrm>
            <a:off x="5410200" y="3733800"/>
            <a:ext cx="2895600" cy="1447800"/>
          </a:xfrm>
          <a:prstGeom prst="ellipse">
            <a:avLst/>
          </a:prstGeom>
          <a:solidFill>
            <a:srgbClr val="00B0F0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2400" dirty="0" smtClean="0"/>
              <a:t>F. M. </a:t>
            </a:r>
            <a:r>
              <a:rPr lang="cs-CZ" sz="2400" dirty="0" err="1" smtClean="0"/>
              <a:t>Dostojevskij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262041496"/>
      </p:ext>
    </p:extLst>
  </p:cSld>
  <p:clrMapOvr>
    <a:masterClrMapping/>
  </p:clrMapOvr>
  <p:transition spd="slow" advClick="0">
    <p:pull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4000" dirty="0" smtClean="0"/>
              <a:t>Současný slavný kouzelník se jmenuje stejně jako hrdina románu:</a:t>
            </a:r>
          </a:p>
        </p:txBody>
      </p:sp>
      <p:sp>
        <p:nvSpPr>
          <p:cNvPr id="24579" name="Oval 3">
            <a:hlinkClick r:id="" action="ppaction://hlinkshowjump?jump=nextslide">
              <a:snd r:embed="rId3" name="applause.wav"/>
            </a:hlinkClick>
          </p:cNvPr>
          <p:cNvSpPr>
            <a:spLocks noChangeArrowheads="1"/>
          </p:cNvSpPr>
          <p:nvPr/>
        </p:nvSpPr>
        <p:spPr bwMode="auto">
          <a:xfrm>
            <a:off x="1831085" y="2636912"/>
            <a:ext cx="2895600" cy="1447800"/>
          </a:xfrm>
          <a:prstGeom prst="ellipse">
            <a:avLst/>
          </a:prstGeom>
          <a:solidFill>
            <a:srgbClr val="FF00FF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2400" dirty="0" smtClean="0"/>
              <a:t>Ch. Dickense</a:t>
            </a:r>
            <a:endParaRPr lang="cs-CZ" sz="2400" dirty="0"/>
          </a:p>
        </p:txBody>
      </p:sp>
      <p:sp>
        <p:nvSpPr>
          <p:cNvPr id="24580" name="Oval 4">
            <a:hlinkClick r:id="" action="ppaction://noaction">
              <a:snd r:embed="rId4" name="glass.wav"/>
            </a:hlinkClick>
          </p:cNvPr>
          <p:cNvSpPr>
            <a:spLocks noChangeArrowheads="1"/>
          </p:cNvSpPr>
          <p:nvPr/>
        </p:nvSpPr>
        <p:spPr bwMode="auto">
          <a:xfrm>
            <a:off x="5486400" y="2276475"/>
            <a:ext cx="2895600" cy="1447800"/>
          </a:xfrm>
          <a:prstGeom prst="ellipse">
            <a:avLst/>
          </a:prstGeom>
          <a:solidFill>
            <a:srgbClr val="FF00FF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2400" dirty="0" smtClean="0"/>
              <a:t>M. </a:t>
            </a:r>
            <a:r>
              <a:rPr lang="cs-CZ" sz="2400" dirty="0" err="1" smtClean="0"/>
              <a:t>Twaina</a:t>
            </a:r>
            <a:r>
              <a:rPr lang="cs-CZ" sz="2400" dirty="0" smtClean="0"/>
              <a:t> </a:t>
            </a:r>
            <a:endParaRPr lang="cs-CZ" sz="2400" dirty="0"/>
          </a:p>
        </p:txBody>
      </p:sp>
      <p:sp>
        <p:nvSpPr>
          <p:cNvPr id="24581" name="Oval 5">
            <a:hlinkClick r:id="" action="ppaction://noaction">
              <a:snd r:embed="rId4" name="glass.wav"/>
            </a:hlinkClick>
          </p:cNvPr>
          <p:cNvSpPr>
            <a:spLocks noChangeArrowheads="1"/>
          </p:cNvSpPr>
          <p:nvPr/>
        </p:nvSpPr>
        <p:spPr bwMode="auto">
          <a:xfrm>
            <a:off x="1619250" y="4581525"/>
            <a:ext cx="2895600" cy="1447800"/>
          </a:xfrm>
          <a:prstGeom prst="ellipse">
            <a:avLst/>
          </a:prstGeom>
          <a:solidFill>
            <a:srgbClr val="FF00FF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2400" dirty="0" smtClean="0"/>
              <a:t>L. N. Tolstého</a:t>
            </a:r>
            <a:endParaRPr lang="cs-CZ" sz="2400" dirty="0"/>
          </a:p>
        </p:txBody>
      </p:sp>
      <p:sp>
        <p:nvSpPr>
          <p:cNvPr id="24582" name="Oval 6">
            <a:hlinkClick r:id="" action="ppaction://noaction">
              <a:snd r:embed="rId4" name="glass.wav"/>
            </a:hlinkClick>
          </p:cNvPr>
          <p:cNvSpPr>
            <a:spLocks noChangeArrowheads="1"/>
          </p:cNvSpPr>
          <p:nvPr/>
        </p:nvSpPr>
        <p:spPr bwMode="auto">
          <a:xfrm>
            <a:off x="5605463" y="4300538"/>
            <a:ext cx="2895600" cy="1447800"/>
          </a:xfrm>
          <a:prstGeom prst="ellipse">
            <a:avLst/>
          </a:prstGeom>
          <a:solidFill>
            <a:srgbClr val="FF00FF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2400" dirty="0" smtClean="0"/>
              <a:t>H. de Balzaca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835112013"/>
      </p:ext>
    </p:extLst>
  </p:cSld>
  <p:clrMapOvr>
    <a:masterClrMapping/>
  </p:clrMapOvr>
  <p:transition spd="slow" advClick="0">
    <p:pull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z="4400" dirty="0" smtClean="0"/>
              <a:t>V románu Vojna a mír vystupuje také:</a:t>
            </a:r>
          </a:p>
        </p:txBody>
      </p:sp>
      <p:sp>
        <p:nvSpPr>
          <p:cNvPr id="25603" name="Oval 3">
            <a:hlinkClick r:id="" action="ppaction://hlinkshowjump?jump=nextslide">
              <a:snd r:embed="rId3" name="applause.wav"/>
            </a:hlinkClick>
          </p:cNvPr>
          <p:cNvSpPr>
            <a:spLocks noChangeArrowheads="1"/>
          </p:cNvSpPr>
          <p:nvPr/>
        </p:nvSpPr>
        <p:spPr bwMode="auto">
          <a:xfrm>
            <a:off x="5334000" y="4419600"/>
            <a:ext cx="2895600" cy="1447800"/>
          </a:xfrm>
          <a:prstGeom prst="ellipse">
            <a:avLst/>
          </a:prstGeom>
          <a:solidFill>
            <a:srgbClr val="FF99CC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cs-CZ" sz="2400" dirty="0" smtClean="0"/>
              <a:t>Napoleon</a:t>
            </a:r>
            <a:endParaRPr lang="cs-CZ" sz="2400" dirty="0"/>
          </a:p>
        </p:txBody>
      </p:sp>
      <p:sp>
        <p:nvSpPr>
          <p:cNvPr id="25604" name="Oval 4">
            <a:hlinkClick r:id="" action="ppaction://noaction">
              <a:snd r:embed="rId4" name="glass.wav"/>
            </a:hlinkClick>
          </p:cNvPr>
          <p:cNvSpPr>
            <a:spLocks noChangeArrowheads="1"/>
          </p:cNvSpPr>
          <p:nvPr/>
        </p:nvSpPr>
        <p:spPr bwMode="auto">
          <a:xfrm>
            <a:off x="5410200" y="2286000"/>
            <a:ext cx="2895600" cy="1447800"/>
          </a:xfrm>
          <a:prstGeom prst="ellipse">
            <a:avLst/>
          </a:prstGeom>
          <a:solidFill>
            <a:srgbClr val="FF99CC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cs-CZ" sz="2400" dirty="0" smtClean="0"/>
              <a:t>Kleopatra</a:t>
            </a:r>
            <a:endParaRPr lang="cs-CZ" sz="2400" dirty="0"/>
          </a:p>
        </p:txBody>
      </p:sp>
      <p:sp>
        <p:nvSpPr>
          <p:cNvPr id="25605" name="Oval 5">
            <a:hlinkClick r:id="" action="ppaction://noaction">
              <a:snd r:embed="rId4" name="glass.wav"/>
            </a:hlinkClick>
          </p:cNvPr>
          <p:cNvSpPr>
            <a:spLocks noChangeArrowheads="1"/>
          </p:cNvSpPr>
          <p:nvPr/>
        </p:nvSpPr>
        <p:spPr bwMode="auto">
          <a:xfrm>
            <a:off x="1828800" y="4419600"/>
            <a:ext cx="2895600" cy="1447800"/>
          </a:xfrm>
          <a:prstGeom prst="ellipse">
            <a:avLst/>
          </a:prstGeom>
          <a:solidFill>
            <a:srgbClr val="FF99CC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cs-CZ" sz="2400" dirty="0" smtClean="0"/>
              <a:t>Josef II.</a:t>
            </a:r>
            <a:endParaRPr lang="cs-CZ" sz="2400" dirty="0"/>
          </a:p>
        </p:txBody>
      </p:sp>
      <p:sp>
        <p:nvSpPr>
          <p:cNvPr id="25606" name="Oval 6">
            <a:hlinkClick r:id="" action="ppaction://noaction">
              <a:snd r:embed="rId4" name="glass.wav"/>
            </a:hlinkClick>
          </p:cNvPr>
          <p:cNvSpPr>
            <a:spLocks noChangeArrowheads="1"/>
          </p:cNvSpPr>
          <p:nvPr/>
        </p:nvSpPr>
        <p:spPr bwMode="auto">
          <a:xfrm>
            <a:off x="1981200" y="2286000"/>
            <a:ext cx="2895600" cy="1447800"/>
          </a:xfrm>
          <a:prstGeom prst="ellipse">
            <a:avLst/>
          </a:prstGeom>
          <a:solidFill>
            <a:srgbClr val="FF99CC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cs-CZ" sz="2400" dirty="0" smtClean="0"/>
              <a:t>Caesar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4268160004"/>
      </p:ext>
    </p:extLst>
  </p:cSld>
  <p:clrMapOvr>
    <a:masterClrMapping/>
  </p:clrMapOvr>
  <p:transition spd="slow" advClick="0">
    <p:pull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>
          <a:xfrm>
            <a:off x="467544" y="-560477"/>
            <a:ext cx="8229600" cy="2131640"/>
          </a:xfrm>
        </p:spPr>
        <p:txBody>
          <a:bodyPr>
            <a:normAutofit/>
          </a:bodyPr>
          <a:lstStyle/>
          <a:p>
            <a:pPr eaLnBrk="1" hangingPunct="1"/>
            <a:r>
              <a:rPr lang="cs-CZ" sz="4400" dirty="0" smtClean="0"/>
              <a:t>Mezi ruské spisovatele tohoto období nepatří</a:t>
            </a:r>
            <a:r>
              <a:rPr lang="cs-CZ" sz="4000" dirty="0" smtClean="0"/>
              <a:t>:</a:t>
            </a:r>
            <a:endParaRPr lang="cs-CZ" sz="4000" dirty="0" smtClean="0">
              <a:solidFill>
                <a:srgbClr val="FF0000"/>
              </a:solidFill>
            </a:endParaRPr>
          </a:p>
        </p:txBody>
      </p:sp>
      <p:sp>
        <p:nvSpPr>
          <p:cNvPr id="18435" name="Oval 3">
            <a:hlinkClick r:id="" action="ppaction://hlinkshowjump?jump=nextslide">
              <a:snd r:embed="rId2" name="applause.wav"/>
            </a:hlinkClick>
          </p:cNvPr>
          <p:cNvSpPr>
            <a:spLocks noChangeArrowheads="1"/>
          </p:cNvSpPr>
          <p:nvPr/>
        </p:nvSpPr>
        <p:spPr bwMode="auto">
          <a:xfrm>
            <a:off x="1547813" y="2500313"/>
            <a:ext cx="2895600" cy="1447800"/>
          </a:xfrm>
          <a:prstGeom prst="ellipse">
            <a:avLst/>
          </a:prstGeom>
          <a:solidFill>
            <a:srgbClr val="00B05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400" dirty="0" smtClean="0"/>
              <a:t>H. </a:t>
            </a:r>
            <a:r>
              <a:rPr lang="cs-CZ" sz="2400" dirty="0" err="1" smtClean="0"/>
              <a:t>Sienkiewicz</a:t>
            </a:r>
            <a:endParaRPr lang="cs-CZ" sz="2400" dirty="0" smtClean="0"/>
          </a:p>
          <a:p>
            <a:pPr algn="ctr"/>
            <a:endParaRPr lang="cs-CZ" sz="2400" dirty="0" smtClean="0"/>
          </a:p>
        </p:txBody>
      </p:sp>
      <p:sp>
        <p:nvSpPr>
          <p:cNvPr id="18436" name="Oval 4">
            <a:hlinkClick r:id="" action="ppaction://noaction">
              <a:snd r:embed="rId3" name="glass.wav"/>
            </a:hlinkClick>
          </p:cNvPr>
          <p:cNvSpPr>
            <a:spLocks noChangeArrowheads="1"/>
          </p:cNvSpPr>
          <p:nvPr/>
        </p:nvSpPr>
        <p:spPr bwMode="auto">
          <a:xfrm>
            <a:off x="4932363" y="2060848"/>
            <a:ext cx="2895600" cy="1447800"/>
          </a:xfrm>
          <a:prstGeom prst="ellipse">
            <a:avLst/>
          </a:prstGeom>
          <a:solidFill>
            <a:srgbClr val="00B05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400" dirty="0" smtClean="0"/>
              <a:t>A. P. Čechov</a:t>
            </a:r>
          </a:p>
        </p:txBody>
      </p:sp>
      <p:sp>
        <p:nvSpPr>
          <p:cNvPr id="18437" name="Oval 5">
            <a:hlinkClick r:id="" action="ppaction://noaction">
              <a:snd r:embed="rId3" name="glass.wav"/>
            </a:hlinkClick>
          </p:cNvPr>
          <p:cNvSpPr>
            <a:spLocks noChangeArrowheads="1"/>
          </p:cNvSpPr>
          <p:nvPr/>
        </p:nvSpPr>
        <p:spPr bwMode="auto">
          <a:xfrm>
            <a:off x="1447800" y="4653136"/>
            <a:ext cx="2895600" cy="1447800"/>
          </a:xfrm>
          <a:prstGeom prst="ellipse">
            <a:avLst/>
          </a:prstGeom>
          <a:solidFill>
            <a:srgbClr val="00B05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400" dirty="0" smtClean="0"/>
              <a:t>L. N. Tolstoj</a:t>
            </a:r>
            <a:endParaRPr lang="cs-CZ" sz="2400" dirty="0"/>
          </a:p>
        </p:txBody>
      </p:sp>
      <p:sp>
        <p:nvSpPr>
          <p:cNvPr id="18438" name="Oval 6">
            <a:hlinkClick r:id="" action="ppaction://noaction">
              <a:snd r:embed="rId3" name="glass.wav"/>
            </a:hlinkClick>
          </p:cNvPr>
          <p:cNvSpPr>
            <a:spLocks noChangeArrowheads="1"/>
          </p:cNvSpPr>
          <p:nvPr/>
        </p:nvSpPr>
        <p:spPr bwMode="auto">
          <a:xfrm>
            <a:off x="5029200" y="3927377"/>
            <a:ext cx="2895600" cy="1447800"/>
          </a:xfrm>
          <a:prstGeom prst="ellipse">
            <a:avLst/>
          </a:prstGeom>
          <a:solidFill>
            <a:srgbClr val="00B05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400" dirty="0" smtClean="0"/>
              <a:t>F. M. </a:t>
            </a:r>
            <a:r>
              <a:rPr lang="cs-CZ" sz="2400" dirty="0" err="1" smtClean="0"/>
              <a:t>Dostojevskij</a:t>
            </a:r>
            <a:endParaRPr lang="cs-CZ" sz="2400" dirty="0"/>
          </a:p>
        </p:txBody>
      </p:sp>
      <p:cxnSp>
        <p:nvCxnSpPr>
          <p:cNvPr id="3" name="Pravoúhlá spojnice 2"/>
          <p:cNvCxnSpPr/>
          <p:nvPr/>
        </p:nvCxnSpPr>
        <p:spPr>
          <a:xfrm>
            <a:off x="10044608" y="692696"/>
            <a:ext cx="914400" cy="914400"/>
          </a:xfrm>
          <a:prstGeom prst="bentConnector3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6101892"/>
      </p:ext>
    </p:extLst>
  </p:cSld>
  <p:clrMapOvr>
    <a:masterClrMapping/>
  </p:clrMapOvr>
  <p:transition spd="slow" advClick="0">
    <p:pull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>
          <a:xfrm>
            <a:off x="1043608" y="548680"/>
            <a:ext cx="7772400" cy="1143000"/>
          </a:xfrm>
        </p:spPr>
        <p:txBody>
          <a:bodyPr/>
          <a:lstStyle/>
          <a:p>
            <a:pPr eaLnBrk="1" hangingPunct="1"/>
            <a:r>
              <a:rPr lang="cs-CZ" sz="4400" dirty="0" smtClean="0"/>
              <a:t>Hans Christian Andersen se proslavil:</a:t>
            </a:r>
            <a:r>
              <a:rPr lang="cs-CZ" sz="4400" i="1" dirty="0" smtClean="0">
                <a:solidFill>
                  <a:srgbClr val="FF0000"/>
                </a:solidFill>
              </a:rPr>
              <a:t> </a:t>
            </a:r>
          </a:p>
        </p:txBody>
      </p:sp>
      <p:sp>
        <p:nvSpPr>
          <p:cNvPr id="19459" name="Oval 3">
            <a:hlinkClick r:id="" action="ppaction://hlinkshowjump?jump=nextslide">
              <a:snd r:embed="rId2" name="applause.wav"/>
            </a:hlinkClick>
          </p:cNvPr>
          <p:cNvSpPr>
            <a:spLocks noChangeArrowheads="1"/>
          </p:cNvSpPr>
          <p:nvPr/>
        </p:nvSpPr>
        <p:spPr bwMode="auto">
          <a:xfrm>
            <a:off x="1476375" y="4584700"/>
            <a:ext cx="2895600" cy="1447800"/>
          </a:xfrm>
          <a:prstGeom prst="ellipse">
            <a:avLst/>
          </a:prstGeom>
          <a:solidFill>
            <a:srgbClr val="00B0F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400" dirty="0" smtClean="0"/>
              <a:t>pohádkami</a:t>
            </a:r>
            <a:endParaRPr lang="cs-CZ" sz="2400" dirty="0"/>
          </a:p>
        </p:txBody>
      </p:sp>
      <p:sp>
        <p:nvSpPr>
          <p:cNvPr id="19460" name="Oval 4">
            <a:hlinkClick r:id="" action="ppaction://noaction">
              <a:snd r:embed="rId3" name="glass.wav"/>
            </a:hlinkClick>
          </p:cNvPr>
          <p:cNvSpPr>
            <a:spLocks noChangeArrowheads="1"/>
          </p:cNvSpPr>
          <p:nvPr/>
        </p:nvSpPr>
        <p:spPr bwMode="auto">
          <a:xfrm>
            <a:off x="5257800" y="1905000"/>
            <a:ext cx="2895600" cy="1447800"/>
          </a:xfrm>
          <a:prstGeom prst="ellipse">
            <a:avLst/>
          </a:prstGeom>
          <a:solidFill>
            <a:srgbClr val="00B0F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400" dirty="0" smtClean="0"/>
              <a:t>divadelními hrami</a:t>
            </a:r>
            <a:endParaRPr lang="cs-CZ" dirty="0"/>
          </a:p>
        </p:txBody>
      </p:sp>
      <p:sp>
        <p:nvSpPr>
          <p:cNvPr id="19461" name="Oval 5">
            <a:hlinkClick r:id="" action="ppaction://noaction">
              <a:snd r:embed="rId3" name="glass.wav"/>
            </a:hlinkClick>
          </p:cNvPr>
          <p:cNvSpPr>
            <a:spLocks noChangeArrowheads="1"/>
          </p:cNvSpPr>
          <p:nvPr/>
        </p:nvSpPr>
        <p:spPr bwMode="auto">
          <a:xfrm>
            <a:off x="1581150" y="2276475"/>
            <a:ext cx="2895600" cy="1447800"/>
          </a:xfrm>
          <a:prstGeom prst="ellipse">
            <a:avLst/>
          </a:prstGeom>
          <a:solidFill>
            <a:srgbClr val="00B0F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400" dirty="0" smtClean="0"/>
              <a:t>      romány</a:t>
            </a:r>
            <a:r>
              <a:rPr lang="cs-CZ" dirty="0"/>
              <a:t>	</a:t>
            </a:r>
          </a:p>
        </p:txBody>
      </p:sp>
      <p:sp>
        <p:nvSpPr>
          <p:cNvPr id="19462" name="Oval 6">
            <a:hlinkClick r:id="" action="ppaction://noaction">
              <a:snd r:embed="rId3" name="glass.wav"/>
            </a:hlinkClick>
          </p:cNvPr>
          <p:cNvSpPr>
            <a:spLocks noChangeArrowheads="1"/>
          </p:cNvSpPr>
          <p:nvPr/>
        </p:nvSpPr>
        <p:spPr bwMode="auto">
          <a:xfrm>
            <a:off x="5257800" y="3886200"/>
            <a:ext cx="2895600" cy="1447800"/>
          </a:xfrm>
          <a:prstGeom prst="ellipse">
            <a:avLst/>
          </a:prstGeom>
          <a:solidFill>
            <a:srgbClr val="00B0F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400" dirty="0" smtClean="0"/>
              <a:t>básněmi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507464901"/>
      </p:ext>
    </p:extLst>
  </p:cSld>
  <p:clrMapOvr>
    <a:masterClrMapping/>
  </p:clrMapOvr>
  <p:transition spd="slow" advClick="0">
    <p:pull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701080" y="1196752"/>
            <a:ext cx="7772400" cy="1143000"/>
          </a:xfrm>
        </p:spPr>
        <p:txBody>
          <a:bodyPr/>
          <a:lstStyle/>
          <a:p>
            <a:pPr eaLnBrk="1" hangingPunct="1"/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200" dirty="0"/>
              <a:t/>
            </a:r>
            <a:br>
              <a:rPr lang="cs-CZ" sz="3200" dirty="0"/>
            </a:b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4400" dirty="0" err="1" smtClean="0"/>
              <a:t>Joe</a:t>
            </a:r>
            <a:r>
              <a:rPr lang="cs-CZ" sz="4400" dirty="0" smtClean="0"/>
              <a:t>, Pip, slečna Havishamová a další vystupují v díle:</a:t>
            </a:r>
            <a:br>
              <a:rPr lang="cs-CZ" sz="4400" dirty="0" smtClean="0"/>
            </a:br>
            <a:endParaRPr lang="cs-CZ" sz="4400" i="1" dirty="0" smtClean="0">
              <a:solidFill>
                <a:srgbClr val="FF0000"/>
              </a:solidFill>
            </a:endParaRPr>
          </a:p>
        </p:txBody>
      </p:sp>
      <p:sp>
        <p:nvSpPr>
          <p:cNvPr id="20483" name="Oval 3">
            <a:hlinkClick r:id="" action="ppaction://hlinkshowjump?jump=nextslide">
              <a:snd r:embed="rId2" name="applause.wav"/>
            </a:hlinkClick>
          </p:cNvPr>
          <p:cNvSpPr>
            <a:spLocks noChangeArrowheads="1"/>
          </p:cNvSpPr>
          <p:nvPr/>
        </p:nvSpPr>
        <p:spPr bwMode="auto">
          <a:xfrm>
            <a:off x="5087938" y="2133600"/>
            <a:ext cx="2895600" cy="1447800"/>
          </a:xfrm>
          <a:prstGeom prst="ellipse">
            <a:avLst/>
          </a:prstGeom>
          <a:solidFill>
            <a:srgbClr val="92D050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2400" dirty="0" smtClean="0"/>
              <a:t>Nadějné vyhlídky</a:t>
            </a:r>
            <a:endParaRPr lang="cs-CZ" sz="2400" dirty="0"/>
          </a:p>
        </p:txBody>
      </p:sp>
      <p:sp>
        <p:nvSpPr>
          <p:cNvPr id="20484" name="Oval 4">
            <a:hlinkClick r:id="" action="ppaction://noaction">
              <a:snd r:embed="rId3" name="glass.wav"/>
            </a:hlinkClick>
          </p:cNvPr>
          <p:cNvSpPr>
            <a:spLocks noChangeArrowheads="1"/>
          </p:cNvSpPr>
          <p:nvPr/>
        </p:nvSpPr>
        <p:spPr bwMode="auto">
          <a:xfrm>
            <a:off x="1259632" y="2420888"/>
            <a:ext cx="2895600" cy="1447800"/>
          </a:xfrm>
          <a:prstGeom prst="ellipse">
            <a:avLst/>
          </a:prstGeom>
          <a:solidFill>
            <a:srgbClr val="92D050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2400" dirty="0" smtClean="0"/>
              <a:t>Ztracené iluze</a:t>
            </a:r>
            <a:endParaRPr lang="cs-CZ" sz="2400" dirty="0"/>
          </a:p>
        </p:txBody>
      </p:sp>
      <p:sp>
        <p:nvSpPr>
          <p:cNvPr id="20485" name="Oval 5">
            <a:hlinkClick r:id="" action="ppaction://noaction">
              <a:snd r:embed="rId3" name="glass.wav"/>
            </a:hlinkClick>
          </p:cNvPr>
          <p:cNvSpPr>
            <a:spLocks noChangeArrowheads="1"/>
          </p:cNvSpPr>
          <p:nvPr/>
        </p:nvSpPr>
        <p:spPr bwMode="auto">
          <a:xfrm>
            <a:off x="1691680" y="4365104"/>
            <a:ext cx="2895600" cy="1447800"/>
          </a:xfrm>
          <a:prstGeom prst="ellipse">
            <a:avLst/>
          </a:prstGeom>
          <a:solidFill>
            <a:srgbClr val="92D050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2400" dirty="0" smtClean="0"/>
              <a:t>Dobrodružství Toma </a:t>
            </a:r>
          </a:p>
          <a:p>
            <a:pPr algn="ctr"/>
            <a:r>
              <a:rPr lang="cs-CZ" sz="2400" dirty="0" err="1" smtClean="0"/>
              <a:t>Sawyera</a:t>
            </a:r>
            <a:endParaRPr lang="cs-CZ" sz="2400" dirty="0"/>
          </a:p>
        </p:txBody>
      </p:sp>
      <p:sp>
        <p:nvSpPr>
          <p:cNvPr id="7" name="Oval 6">
            <a:hlinkClick r:id="" action="ppaction://noaction">
              <a:snd r:embed="rId3" name="glass.wav"/>
            </a:hlinkClick>
          </p:cNvPr>
          <p:cNvSpPr>
            <a:spLocks noChangeArrowheads="1"/>
          </p:cNvSpPr>
          <p:nvPr/>
        </p:nvSpPr>
        <p:spPr bwMode="auto">
          <a:xfrm>
            <a:off x="5364088" y="4194483"/>
            <a:ext cx="2895600" cy="1447800"/>
          </a:xfrm>
          <a:prstGeom prst="ellipse">
            <a:avLst/>
          </a:prstGeom>
          <a:solidFill>
            <a:srgbClr val="92D05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400" dirty="0" smtClean="0"/>
              <a:t>Tři sestry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4103876702"/>
      </p:ext>
    </p:extLst>
  </p:cSld>
  <p:clrMapOvr>
    <a:masterClrMapping/>
  </p:clrMapOvr>
  <p:transition spd="slow" advClick="0">
    <p:pull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>
          <a:xfrm>
            <a:off x="901824" y="404664"/>
            <a:ext cx="7772400" cy="1143000"/>
          </a:xfrm>
        </p:spPr>
        <p:txBody>
          <a:bodyPr/>
          <a:lstStyle/>
          <a:p>
            <a:pPr eaLnBrk="1" hangingPunct="1"/>
            <a:r>
              <a:rPr lang="cs-CZ" sz="4400" dirty="0" smtClean="0"/>
              <a:t>Román zločin a trest je: </a:t>
            </a:r>
          </a:p>
        </p:txBody>
      </p:sp>
      <p:sp>
        <p:nvSpPr>
          <p:cNvPr id="21507" name="Oval 3">
            <a:hlinkClick r:id="" action="ppaction://hlinkshowjump?jump=nextslide">
              <a:snd r:embed="rId2" name="applause.wav"/>
            </a:hlinkClick>
          </p:cNvPr>
          <p:cNvSpPr>
            <a:spLocks noChangeArrowheads="1"/>
          </p:cNvSpPr>
          <p:nvPr/>
        </p:nvSpPr>
        <p:spPr bwMode="auto">
          <a:xfrm>
            <a:off x="5292080" y="4064620"/>
            <a:ext cx="2895600" cy="1447800"/>
          </a:xfrm>
          <a:prstGeom prst="ellipse">
            <a:avLst/>
          </a:prstGeom>
          <a:solidFill>
            <a:srgbClr val="FF66FF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cs-CZ" sz="2400" dirty="0" smtClean="0"/>
              <a:t>filozofický</a:t>
            </a:r>
            <a:endParaRPr lang="cs-CZ" sz="2400" dirty="0"/>
          </a:p>
        </p:txBody>
      </p:sp>
      <p:sp>
        <p:nvSpPr>
          <p:cNvPr id="21508" name="Oval 4">
            <a:hlinkClick r:id="" action="ppaction://noaction">
              <a:snd r:embed="rId3" name="glass.wav"/>
            </a:hlinkClick>
          </p:cNvPr>
          <p:cNvSpPr>
            <a:spLocks noChangeArrowheads="1"/>
          </p:cNvSpPr>
          <p:nvPr/>
        </p:nvSpPr>
        <p:spPr bwMode="auto">
          <a:xfrm>
            <a:off x="4788024" y="2057400"/>
            <a:ext cx="2895600" cy="1447800"/>
          </a:xfrm>
          <a:prstGeom prst="ellipse">
            <a:avLst/>
          </a:prstGeom>
          <a:solidFill>
            <a:srgbClr val="FF66FF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cs-CZ" sz="2400" dirty="0" smtClean="0"/>
              <a:t>humoristický</a:t>
            </a:r>
            <a:endParaRPr lang="cs-CZ" sz="2400" dirty="0"/>
          </a:p>
        </p:txBody>
      </p:sp>
      <p:sp>
        <p:nvSpPr>
          <p:cNvPr id="21509" name="Oval 5">
            <a:hlinkClick r:id="" action="ppaction://noaction">
              <a:snd r:embed="rId3" name="glass.wav"/>
            </a:hlinkClick>
          </p:cNvPr>
          <p:cNvSpPr>
            <a:spLocks noChangeArrowheads="1"/>
          </p:cNvSpPr>
          <p:nvPr/>
        </p:nvSpPr>
        <p:spPr bwMode="auto">
          <a:xfrm>
            <a:off x="1259632" y="4165910"/>
            <a:ext cx="2895600" cy="1447800"/>
          </a:xfrm>
          <a:prstGeom prst="ellipse">
            <a:avLst/>
          </a:prstGeom>
          <a:solidFill>
            <a:srgbClr val="FF66FF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cs-CZ" sz="2400" dirty="0" smtClean="0"/>
              <a:t>alegorický</a:t>
            </a:r>
            <a:endParaRPr lang="cs-CZ" sz="2400" dirty="0"/>
          </a:p>
        </p:txBody>
      </p:sp>
      <p:sp>
        <p:nvSpPr>
          <p:cNvPr id="21510" name="Oval 6">
            <a:hlinkClick r:id="" action="ppaction://noaction">
              <a:snd r:embed="rId3" name="glass.wav"/>
            </a:hlinkClick>
          </p:cNvPr>
          <p:cNvSpPr>
            <a:spLocks noChangeArrowheads="1"/>
          </p:cNvSpPr>
          <p:nvPr/>
        </p:nvSpPr>
        <p:spPr bwMode="auto">
          <a:xfrm>
            <a:off x="971600" y="2057400"/>
            <a:ext cx="2895600" cy="1447800"/>
          </a:xfrm>
          <a:prstGeom prst="ellipse">
            <a:avLst/>
          </a:prstGeom>
          <a:solidFill>
            <a:srgbClr val="FF66FF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cs-CZ" sz="2400" dirty="0" smtClean="0"/>
              <a:t>historický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237332327"/>
      </p:ext>
    </p:extLst>
  </p:cSld>
  <p:clrMapOvr>
    <a:masterClrMapping/>
  </p:clrMapOvr>
  <p:transition spd="slow" advClick="0">
    <p:pull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>
          <a:xfrm>
            <a:off x="1187450" y="404813"/>
            <a:ext cx="7772400" cy="1143000"/>
          </a:xfrm>
        </p:spPr>
        <p:txBody>
          <a:bodyPr/>
          <a:lstStyle/>
          <a:p>
            <a:pPr eaLnBrk="1" hangingPunct="1"/>
            <a:r>
              <a:rPr lang="cs-CZ" sz="4400" dirty="0" smtClean="0"/>
              <a:t>Dánský pohádkář nenapsal:</a:t>
            </a:r>
          </a:p>
        </p:txBody>
      </p:sp>
      <p:sp>
        <p:nvSpPr>
          <p:cNvPr id="21507" name="Oval 3">
            <a:hlinkClick r:id="" action="ppaction://hlinkshowjump?jump=nextslide">
              <a:snd r:embed="rId2" name="applause.wav"/>
            </a:hlinkClick>
          </p:cNvPr>
          <p:cNvSpPr>
            <a:spLocks noChangeArrowheads="1"/>
          </p:cNvSpPr>
          <p:nvPr/>
        </p:nvSpPr>
        <p:spPr bwMode="auto">
          <a:xfrm>
            <a:off x="5301084" y="4124094"/>
            <a:ext cx="2895600" cy="1447800"/>
          </a:xfrm>
          <a:prstGeom prst="ellipse">
            <a:avLst/>
          </a:prstGeom>
          <a:solidFill>
            <a:srgbClr val="FFFF00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2400" dirty="0" smtClean="0"/>
              <a:t>Ptáka Ohniváka a </a:t>
            </a:r>
          </a:p>
          <a:p>
            <a:pPr algn="ctr"/>
            <a:r>
              <a:rPr lang="cs-CZ" sz="2400" dirty="0" smtClean="0"/>
              <a:t>lišku Ryšku</a:t>
            </a:r>
            <a:endParaRPr lang="cs-CZ" sz="2400" dirty="0"/>
          </a:p>
        </p:txBody>
      </p:sp>
      <p:sp>
        <p:nvSpPr>
          <p:cNvPr id="21508" name="Oval 4">
            <a:hlinkClick r:id="" action="ppaction://noaction">
              <a:snd r:embed="rId3" name="glass.wav"/>
            </a:hlinkClick>
          </p:cNvPr>
          <p:cNvSpPr>
            <a:spLocks noChangeArrowheads="1"/>
          </p:cNvSpPr>
          <p:nvPr/>
        </p:nvSpPr>
        <p:spPr bwMode="auto">
          <a:xfrm>
            <a:off x="5292080" y="2060848"/>
            <a:ext cx="2895600" cy="1447800"/>
          </a:xfrm>
          <a:prstGeom prst="ellipse">
            <a:avLst/>
          </a:prstGeom>
          <a:solidFill>
            <a:srgbClr val="FFFF00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2400" dirty="0" smtClean="0"/>
              <a:t>Císařovy nové šaty</a:t>
            </a:r>
            <a:endParaRPr lang="cs-CZ" sz="2400" dirty="0"/>
          </a:p>
        </p:txBody>
      </p:sp>
      <p:sp>
        <p:nvSpPr>
          <p:cNvPr id="21509" name="Oval 5">
            <a:hlinkClick r:id="" action="ppaction://noaction">
              <a:snd r:embed="rId3" name="glass.wav"/>
            </a:hlinkClick>
          </p:cNvPr>
          <p:cNvSpPr>
            <a:spLocks noChangeArrowheads="1"/>
          </p:cNvSpPr>
          <p:nvPr/>
        </p:nvSpPr>
        <p:spPr bwMode="auto">
          <a:xfrm>
            <a:off x="1187624" y="3789040"/>
            <a:ext cx="2895600" cy="1447800"/>
          </a:xfrm>
          <a:prstGeom prst="ellipse">
            <a:avLst/>
          </a:prstGeom>
          <a:solidFill>
            <a:srgbClr val="FFFF00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2400" dirty="0" smtClean="0"/>
              <a:t>Pasáčka vepřů</a:t>
            </a:r>
            <a:endParaRPr lang="cs-CZ" sz="2400" dirty="0"/>
          </a:p>
        </p:txBody>
      </p:sp>
      <p:sp>
        <p:nvSpPr>
          <p:cNvPr id="21510" name="Oval 6">
            <a:hlinkClick r:id="" action="ppaction://noaction">
              <a:snd r:embed="rId3" name="glass.wav"/>
            </a:hlinkClick>
          </p:cNvPr>
          <p:cNvSpPr>
            <a:spLocks noChangeArrowheads="1"/>
          </p:cNvSpPr>
          <p:nvPr/>
        </p:nvSpPr>
        <p:spPr bwMode="auto">
          <a:xfrm>
            <a:off x="1691680" y="1916832"/>
            <a:ext cx="2895600" cy="1447800"/>
          </a:xfrm>
          <a:prstGeom prst="ellipse">
            <a:avLst/>
          </a:prstGeom>
          <a:solidFill>
            <a:srgbClr val="FFFF00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2400" dirty="0" smtClean="0"/>
              <a:t>Křesadlo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755958496"/>
      </p:ext>
    </p:extLst>
  </p:cSld>
  <p:clrMapOvr>
    <a:masterClrMapping/>
  </p:clrMapOvr>
  <p:transition spd="slow" advClick="0">
    <p:pull/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>
          <a:xfrm>
            <a:off x="1043608" y="548680"/>
            <a:ext cx="7772400" cy="1143000"/>
          </a:xfrm>
        </p:spPr>
        <p:txBody>
          <a:bodyPr/>
          <a:lstStyle/>
          <a:p>
            <a:pPr eaLnBrk="1" hangingPunct="1"/>
            <a:r>
              <a:rPr lang="cs-CZ" sz="4400" dirty="0" smtClean="0"/>
              <a:t>Divadelní hra Revizor kritizuje:</a:t>
            </a:r>
            <a:r>
              <a:rPr lang="cs-CZ" sz="4400" i="1" dirty="0" smtClean="0">
                <a:solidFill>
                  <a:srgbClr val="FF0000"/>
                </a:solidFill>
              </a:rPr>
              <a:t> </a:t>
            </a:r>
          </a:p>
        </p:txBody>
      </p:sp>
      <p:sp>
        <p:nvSpPr>
          <p:cNvPr id="19459" name="Oval 3">
            <a:hlinkClick r:id="" action="ppaction://hlinkshowjump?jump=nextslide">
              <a:snd r:embed="rId2" name="applause.wav"/>
            </a:hlinkClick>
          </p:cNvPr>
          <p:cNvSpPr>
            <a:spLocks noChangeArrowheads="1"/>
          </p:cNvSpPr>
          <p:nvPr/>
        </p:nvSpPr>
        <p:spPr bwMode="auto">
          <a:xfrm>
            <a:off x="1476375" y="4584700"/>
            <a:ext cx="2895600" cy="1447800"/>
          </a:xfrm>
          <a:prstGeom prst="ellipse">
            <a:avLst/>
          </a:prstGeom>
          <a:solidFill>
            <a:srgbClr val="00B0F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400" dirty="0" smtClean="0"/>
              <a:t>úplatkářství, lidskou</a:t>
            </a:r>
          </a:p>
          <a:p>
            <a:pPr algn="ctr"/>
            <a:r>
              <a:rPr lang="cs-CZ" sz="2400" dirty="0" smtClean="0"/>
              <a:t> hloupost</a:t>
            </a:r>
            <a:endParaRPr lang="cs-CZ" sz="2400" dirty="0"/>
          </a:p>
        </p:txBody>
      </p:sp>
      <p:sp>
        <p:nvSpPr>
          <p:cNvPr id="19460" name="Oval 4">
            <a:hlinkClick r:id="" action="ppaction://noaction">
              <a:snd r:embed="rId3" name="glass.wav"/>
            </a:hlinkClick>
          </p:cNvPr>
          <p:cNvSpPr>
            <a:spLocks noChangeArrowheads="1"/>
          </p:cNvSpPr>
          <p:nvPr/>
        </p:nvSpPr>
        <p:spPr bwMode="auto">
          <a:xfrm>
            <a:off x="5257800" y="1927426"/>
            <a:ext cx="2895600" cy="1447800"/>
          </a:xfrm>
          <a:prstGeom prst="ellipse">
            <a:avLst/>
          </a:prstGeom>
          <a:solidFill>
            <a:srgbClr val="00B0F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400" dirty="0" smtClean="0"/>
              <a:t>zbytečné válčení</a:t>
            </a:r>
            <a:endParaRPr lang="cs-CZ" sz="2400" dirty="0"/>
          </a:p>
        </p:txBody>
      </p:sp>
      <p:sp>
        <p:nvSpPr>
          <p:cNvPr id="19461" name="Oval 5">
            <a:hlinkClick r:id="" action="ppaction://noaction">
              <a:snd r:embed="rId3" name="glass.wav"/>
            </a:hlinkClick>
          </p:cNvPr>
          <p:cNvSpPr>
            <a:spLocks noChangeArrowheads="1"/>
          </p:cNvSpPr>
          <p:nvPr/>
        </p:nvSpPr>
        <p:spPr bwMode="auto">
          <a:xfrm>
            <a:off x="1581150" y="2276475"/>
            <a:ext cx="2895600" cy="1447800"/>
          </a:xfrm>
          <a:prstGeom prst="ellipse">
            <a:avLst/>
          </a:prstGeom>
          <a:solidFill>
            <a:srgbClr val="00B0F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400" dirty="0" smtClean="0"/>
              <a:t>      poměry v carské </a:t>
            </a:r>
          </a:p>
          <a:p>
            <a:pPr algn="ctr"/>
            <a:r>
              <a:rPr lang="cs-CZ" sz="2400" dirty="0" smtClean="0"/>
              <a:t>rodině</a:t>
            </a:r>
            <a:endParaRPr lang="cs-CZ" dirty="0"/>
          </a:p>
        </p:txBody>
      </p:sp>
      <p:sp>
        <p:nvSpPr>
          <p:cNvPr id="19462" name="Oval 6">
            <a:hlinkClick r:id="" action="ppaction://noaction">
              <a:snd r:embed="rId3" name="glass.wav"/>
            </a:hlinkClick>
          </p:cNvPr>
          <p:cNvSpPr>
            <a:spLocks noChangeArrowheads="1"/>
          </p:cNvSpPr>
          <p:nvPr/>
        </p:nvSpPr>
        <p:spPr bwMode="auto">
          <a:xfrm>
            <a:off x="5257800" y="3886200"/>
            <a:ext cx="2895600" cy="1447800"/>
          </a:xfrm>
          <a:prstGeom prst="ellipse">
            <a:avLst/>
          </a:prstGeom>
          <a:solidFill>
            <a:srgbClr val="00B0F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400" dirty="0" smtClean="0"/>
              <a:t>chování dozorců </a:t>
            </a:r>
          </a:p>
          <a:p>
            <a:pPr algn="ctr"/>
            <a:r>
              <a:rPr lang="cs-CZ" sz="2400" dirty="0" smtClean="0"/>
              <a:t>ve věznicích 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402786898"/>
      </p:ext>
    </p:extLst>
  </p:cSld>
  <p:clrMapOvr>
    <a:masterClrMapping/>
  </p:clrMapOvr>
  <p:transition spd="slow" advClick="0">
    <p:pull/>
  </p:transition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HOTOVO!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884087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Archiv autorky.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6204876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Modul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593</TotalTime>
  <Words>385</Words>
  <Application>Microsoft Office PowerPoint</Application>
  <PresentationFormat>Předvádění na obrazovce (4:3)</PresentationFormat>
  <Paragraphs>127</Paragraphs>
  <Slides>19</Slides>
  <Notes>3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0" baseType="lpstr">
      <vt:lpstr>Exekutivní</vt:lpstr>
      <vt:lpstr>Prezentace aplikace PowerPoint</vt:lpstr>
      <vt:lpstr>Prezentace aplikace PowerPoint</vt:lpstr>
      <vt:lpstr>Prezentace aplikace PowerPoint</vt:lpstr>
      <vt:lpstr>Charles Dickens psal:</vt:lpstr>
      <vt:lpstr>Chlestakov je hrdinou hry: </vt:lpstr>
      <vt:lpstr>    Toma Sawyera vychovávala:  </vt:lpstr>
      <vt:lpstr>Autorem Revizora je: </vt:lpstr>
      <vt:lpstr> Balzac nenapsal: </vt:lpstr>
      <vt:lpstr>Román Vojna a mír napsal:</vt:lpstr>
      <vt:lpstr> Současný slavný kouzelník se jmenuje stejně jako hrdina románu:</vt:lpstr>
      <vt:lpstr>V románu Vojna a mír vystupuje také:</vt:lpstr>
      <vt:lpstr>Mezi ruské spisovatele tohoto období nepatří:</vt:lpstr>
      <vt:lpstr>Hans Christian Andersen se proslavil: </vt:lpstr>
      <vt:lpstr>    Joe, Pip, slečna Havishamová a další vystupují v díle: </vt:lpstr>
      <vt:lpstr>Román zločin a trest je: </vt:lpstr>
      <vt:lpstr>Dánský pohádkář nenapsal:</vt:lpstr>
      <vt:lpstr>Divadelní hra Revizor kritizuje: </vt:lpstr>
      <vt:lpstr>HOTOVO!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Anežka Chládková</dc:creator>
  <cp:lastModifiedBy>Anežka Chládková</cp:lastModifiedBy>
  <cp:revision>35</cp:revision>
  <dcterms:created xsi:type="dcterms:W3CDTF">2013-02-16T15:16:30Z</dcterms:created>
  <dcterms:modified xsi:type="dcterms:W3CDTF">2013-04-01T17:55:59Z</dcterms:modified>
</cp:coreProperties>
</file>