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4" r:id="rId2"/>
  </p:sldMasterIdLst>
  <p:notesMasterIdLst>
    <p:notesMasterId r:id="rId20"/>
  </p:notesMasterIdLst>
  <p:sldIdLst>
    <p:sldId id="276" r:id="rId3"/>
    <p:sldId id="259" r:id="rId4"/>
    <p:sldId id="277" r:id="rId5"/>
    <p:sldId id="260" r:id="rId6"/>
    <p:sldId id="261" r:id="rId7"/>
    <p:sldId id="262" r:id="rId8"/>
    <p:sldId id="266" r:id="rId9"/>
    <p:sldId id="267" r:id="rId10"/>
    <p:sldId id="269" r:id="rId11"/>
    <p:sldId id="268" r:id="rId12"/>
    <p:sldId id="270" r:id="rId13"/>
    <p:sldId id="271" r:id="rId14"/>
    <p:sldId id="272" r:id="rId15"/>
    <p:sldId id="273" r:id="rId16"/>
    <p:sldId id="264" r:id="rId17"/>
    <p:sldId id="274" r:id="rId18"/>
    <p:sldId id="26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15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359A08-358B-4D04-9858-0CC9EB9619B4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D69911-21FF-46DC-95AA-DC8B14EB4E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3668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</a:rPr>
              <a:t>Anotace: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</a:rPr>
              <a:t>Určená pro žáky 1. ročníku nástavbového studia</a:t>
            </a:r>
            <a:r>
              <a:rPr lang="cs-CZ" sz="1200" baseline="0" dirty="0" smtClean="0">
                <a:effectLst/>
              </a:rPr>
              <a:t>.</a:t>
            </a:r>
            <a:endParaRPr lang="cs-CZ" sz="1200" dirty="0" smtClean="0">
              <a:effectLst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</a:rPr>
              <a:t>Prezentace určená k interaktivní práci žáků při hodině.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Metodické</a:t>
            </a:r>
            <a:r>
              <a:rPr lang="cs-CZ" baseline="0" dirty="0" smtClean="0"/>
              <a:t> pokyny: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</a:rPr>
              <a:t>Prezentace je určena jako podpůrný materiál k výkladu učitele</a:t>
            </a:r>
            <a:r>
              <a:rPr lang="cs-CZ" sz="1200" baseline="0" dirty="0" smtClean="0">
                <a:effectLst/>
              </a:rPr>
              <a:t> a interaktivní práci žáků, </a:t>
            </a:r>
            <a:r>
              <a:rPr lang="cs-CZ" sz="1200" dirty="0" smtClean="0">
                <a:effectLst/>
              </a:rPr>
              <a:t>lze použít i k opakování učiva.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1200" dirty="0" smtClean="0">
              <a:effectLst/>
              <a:latin typeface="+mn-lt"/>
              <a:ea typeface="Calibri"/>
              <a:cs typeface="Times New Roman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  <a:latin typeface="+mn-lt"/>
                <a:ea typeface="Calibri"/>
                <a:cs typeface="Times New Roman"/>
              </a:rPr>
              <a:t>Obsahuje tři vzorové příklady s animací podporující výklad.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  <a:latin typeface="+mn-lt"/>
                <a:ea typeface="Calibri"/>
                <a:cs typeface="Times New Roman"/>
              </a:rPr>
              <a:t>Dále čtyři</a:t>
            </a:r>
            <a:r>
              <a:rPr lang="cs-CZ" sz="1200" baseline="0" dirty="0" smtClean="0">
                <a:effectLst/>
                <a:latin typeface="+mn-lt"/>
                <a:ea typeface="Calibri"/>
                <a:cs typeface="Times New Roman"/>
              </a:rPr>
              <a:t> příklady s nabídkou výběru výsledků. Některý z žáků dostane myš a z nabídky řešení příkladů vybírá správnou možnost.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aseline="0" dirty="0" smtClean="0">
                <a:effectLst/>
                <a:latin typeface="+mn-lt"/>
                <a:ea typeface="Calibri"/>
                <a:cs typeface="Times New Roman"/>
              </a:rPr>
              <a:t>A na závěr čtyři příklady k samostatné práci žáků.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1200" baseline="0" dirty="0" smtClean="0">
              <a:effectLst/>
              <a:latin typeface="+mn-lt"/>
              <a:ea typeface="Calibri"/>
              <a:cs typeface="Times New Roman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aseline="0" dirty="0" smtClean="0">
                <a:effectLst/>
                <a:latin typeface="+mn-lt"/>
                <a:ea typeface="Calibri"/>
                <a:cs typeface="Times New Roman"/>
              </a:rPr>
              <a:t>Čas: cca. 25 – 30 min.</a:t>
            </a:r>
            <a:endParaRPr lang="cs-CZ" sz="1200" dirty="0" smtClean="0">
              <a:effectLst/>
              <a:latin typeface="+mn-lt"/>
              <a:ea typeface="Calibri"/>
              <a:cs typeface="Times New Roman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1200" dirty="0" smtClean="0">
              <a:effectLst/>
              <a:latin typeface="+mn-lt"/>
              <a:ea typeface="Calibri"/>
              <a:cs typeface="Times New Roman"/>
            </a:endParaRPr>
          </a:p>
          <a:p>
            <a:endParaRPr lang="cs-CZ" baseline="0" dirty="0" smtClean="0"/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000" dirty="0" smtClean="0">
              <a:effectLst/>
            </a:endParaRPr>
          </a:p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VY_32_INOVACE_1/20A-ICT/PE/ON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5106A0-E4C5-42BC-A148-563C485652C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35221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C62765-D568-43AE-AAA9-7DDF4F16FC8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1504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8EA112-E33B-4E8C-AD36-45CBA76BA8F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6450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74DBB2-EC92-4726-8368-B4644D5BC6D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2526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72FC1F-BE86-4073-BB0B-E217CAE25E8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51493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31D2D3-0758-4250-B2E6-C313B6788EF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91302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078EAF-AA8D-44BD-9071-7619B609D65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24864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B11BC2-7F14-49C0-BA4D-415A0C758DC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264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011181-8DB4-458C-9084-97649FBA223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389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50E2A5-5C27-4D80-B8D8-54E7298FE41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067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B795BB-70EF-4090-B834-1F48D94FED9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47556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68E1A0-7E9C-484A-AD90-FE0896996F1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4134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24AF0B-2583-4861-9029-7E95DBD391D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48548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14BFC-267F-4EF2-ADBD-9716BC3CA3B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455DD-1420-4D18-8427-16E47E00A9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3191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14BFC-267F-4EF2-ADBD-9716BC3CA3B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455DD-1420-4D18-8427-16E47E00A9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9169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14BFC-267F-4EF2-ADBD-9716BC3CA3B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455DD-1420-4D18-8427-16E47E00A9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6661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14BFC-267F-4EF2-ADBD-9716BC3CA3B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455DD-1420-4D18-8427-16E47E00A9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0618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14BFC-267F-4EF2-ADBD-9716BC3CA3B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455DD-1420-4D18-8427-16E47E00A9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2923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14BFC-267F-4EF2-ADBD-9716BC3CA3B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455DD-1420-4D18-8427-16E47E00A9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6358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14BFC-267F-4EF2-ADBD-9716BC3CA3B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455DD-1420-4D18-8427-16E47E00A9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2257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14BFC-267F-4EF2-ADBD-9716BC3CA3B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455DD-1420-4D18-8427-16E47E00A9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9191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14BFC-267F-4EF2-ADBD-9716BC3CA3B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455DD-1420-4D18-8427-16E47E00A9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6679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14BFC-267F-4EF2-ADBD-9716BC3CA3B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455DD-1420-4D18-8427-16E47E00A9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2581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14BFC-267F-4EF2-ADBD-9716BC3CA3B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455DD-1420-4D18-8427-16E47E00A9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6912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40B6665-998C-4B3A-8D92-FE25CCF0E32F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592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814BFC-267F-4EF2-ADBD-9716BC3CA3B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455DD-1420-4D18-8427-16E47E00A9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7826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0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9749217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Estetické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Česká próza 1. poloviny 20. století 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Karel Čapek II.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VY_12_INOVACE_1B_CJ_25(32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Anežka Chládková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effectLst/>
                        </a:rPr>
                        <a:t>31. </a:t>
                      </a:r>
                      <a:r>
                        <a:rPr lang="cs-CZ" sz="2000" dirty="0" smtClean="0">
                          <a:effectLst/>
                        </a:rPr>
                        <a:t>10. 2012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68746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pPr algn="l" eaLnBrk="1" hangingPunct="1"/>
            <a:r>
              <a:rPr lang="cs-CZ" sz="2000" dirty="0" smtClean="0">
                <a:latin typeface="Calibri" pitchFamily="34" charset="0"/>
              </a:rPr>
              <a:t>Anotace: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125538"/>
            <a:ext cx="8229600" cy="4525962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sz="2000" dirty="0" smtClean="0">
                <a:latin typeface="Calibri" pitchFamily="34" charset="0"/>
              </a:rPr>
              <a:t>Cílem materiálu je přiblížit žákům další  tvorbu Karla Čapka.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>
                <a:latin typeface="Calibri" pitchFamily="34" charset="0"/>
              </a:rPr>
              <a:t>Materiál je určen pro žáky 3. ročníku SOU.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>
                <a:latin typeface="Calibri" pitchFamily="34" charset="0"/>
              </a:rPr>
              <a:t>Materiál je rozdělen na opakovací a výkladovou část. Je určen i pro interaktivní práci ve výuce.</a:t>
            </a:r>
          </a:p>
          <a:p>
            <a:pPr marL="0" indent="0" eaLnBrk="1" hangingPunct="1">
              <a:buFontTx/>
              <a:buNone/>
            </a:pPr>
            <a:endParaRPr lang="cs-CZ" sz="2000" dirty="0" smtClean="0">
              <a:latin typeface="Calibri" pitchFamily="34" charset="0"/>
            </a:endParaRPr>
          </a:p>
          <a:p>
            <a:pPr marL="0" indent="0" eaLnBrk="1" hangingPunct="1">
              <a:buFontTx/>
              <a:buNone/>
            </a:pPr>
            <a:endParaRPr lang="cs-CZ" sz="2000" dirty="0" smtClean="0">
              <a:latin typeface="Calibri" pitchFamily="34" charset="0"/>
            </a:endParaRPr>
          </a:p>
          <a:p>
            <a:pPr marL="0" indent="0" eaLnBrk="1" hangingPunct="1">
              <a:buFontTx/>
              <a:buNone/>
            </a:pPr>
            <a:r>
              <a:rPr lang="cs-CZ" sz="2000" dirty="0" smtClean="0">
                <a:latin typeface="Calibri" pitchFamily="34" charset="0"/>
              </a:rPr>
              <a:t>Metodika: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>
                <a:latin typeface="Calibri" pitchFamily="34" charset="0"/>
              </a:rPr>
              <a:t>Prezentace navazuje na </a:t>
            </a:r>
            <a:r>
              <a:rPr lang="cs-CZ" sz="2000" dirty="0" err="1" smtClean="0">
                <a:latin typeface="Calibri" pitchFamily="34" charset="0"/>
              </a:rPr>
              <a:t>prez</a:t>
            </a:r>
            <a:r>
              <a:rPr lang="cs-CZ" sz="2000" dirty="0" smtClean="0">
                <a:latin typeface="Calibri" pitchFamily="34" charset="0"/>
              </a:rPr>
              <a:t>. Karel Čapek I. Výkladová část je doplněna poslechem ukázky z divadelní hry Bílá nemoc.</a:t>
            </a:r>
          </a:p>
        </p:txBody>
      </p:sp>
    </p:spTree>
    <p:extLst>
      <p:ext uri="{BB962C8B-B14F-4D97-AF65-F5344CB8AC3E}">
        <p14:creationId xmlns:p14="http://schemas.microsoft.com/office/powerpoint/2010/main" val="33990387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sz="5400" dirty="0" smtClean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cs-CZ" sz="5400" dirty="0" smtClean="0">
                <a:solidFill>
                  <a:srgbClr val="0070C0"/>
                </a:solidFill>
              </a:rPr>
              <a:t>Karel Čapek</a:t>
            </a:r>
            <a:endParaRPr lang="cs-CZ" sz="5400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endParaRPr lang="cs-CZ" sz="5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52867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Opakování: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Spisovatel se narodil v: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Praze 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Velkých Svatoňovicích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Malých Svatoňovicích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Brně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1405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Jeho bratr Josef byl: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malíř a ilustrátor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herec a spisovatel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malíř a spisovatel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literární kritik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5956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K. Čapek nenapsal: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Nudné povídky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Trapné povídky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Povídky z jedné kapsy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Boží muka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0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Ve které divadelní hře vyjadřuje obavy ze zneužití techniky?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Věc </a:t>
            </a:r>
            <a:r>
              <a:rPr lang="cs-CZ" dirty="0" err="1" smtClean="0"/>
              <a:t>Makropulos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Ze života hmyzu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Loupežník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RUR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2006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Které slovo je autorovým novotvarem a je dnes mezinárodní?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robota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err="1" smtClean="0"/>
              <a:t>makropulos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robot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kritika</a:t>
            </a:r>
          </a:p>
          <a:p>
            <a:pPr marL="514350" indent="-514350">
              <a:buFont typeface="+mj-lt"/>
              <a:buAutoNum type="alphaLcParenR"/>
            </a:pP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190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V kterých novinách K. Čapek pracoval?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Lidových novinách 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Literárních listech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Mladé frontě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Sportovních novinách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2450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Které fejetony nenapsal?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latin typeface="Calibri" pitchFamily="34" charset="0"/>
              </a:rPr>
              <a:t>Italské listy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latin typeface="Calibri" pitchFamily="34" charset="0"/>
              </a:rPr>
              <a:t>Anglické listy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latin typeface="Calibri" pitchFamily="34" charset="0"/>
              </a:rPr>
              <a:t>Výlet do Španěl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latin typeface="Calibri" pitchFamily="34" charset="0"/>
              </a:rPr>
              <a:t>Zápisky z Dánska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9908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98884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Nová látka: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6041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914400" y="404813"/>
            <a:ext cx="8229600" cy="4525962"/>
          </a:xfrm>
        </p:spPr>
        <p:txBody>
          <a:bodyPr/>
          <a:lstStyle/>
          <a:p>
            <a:pPr marL="0" lvl="0" indent="0">
              <a:buNone/>
            </a:pPr>
            <a:r>
              <a:rPr lang="cs-CZ" dirty="0">
                <a:solidFill>
                  <a:srgbClr val="FF0000"/>
                </a:solidFill>
              </a:rPr>
              <a:t>Romány – </a:t>
            </a:r>
            <a:r>
              <a:rPr lang="cs-CZ" u="sng" dirty="0">
                <a:solidFill>
                  <a:srgbClr val="000000"/>
                </a:solidFill>
              </a:rPr>
              <a:t>utopické</a:t>
            </a:r>
            <a:r>
              <a:rPr lang="cs-CZ" dirty="0">
                <a:solidFill>
                  <a:srgbClr val="000000"/>
                </a:solidFill>
              </a:rPr>
              <a:t> - </a:t>
            </a:r>
            <a:r>
              <a:rPr lang="cs-CZ" i="1" dirty="0">
                <a:solidFill>
                  <a:srgbClr val="0070C0"/>
                </a:solidFill>
              </a:rPr>
              <a:t>Továrna na absolutno</a:t>
            </a:r>
          </a:p>
          <a:p>
            <a:pPr marL="0" lvl="0" indent="0">
              <a:buNone/>
            </a:pPr>
            <a:r>
              <a:rPr lang="cs-CZ" i="1" dirty="0">
                <a:solidFill>
                  <a:srgbClr val="0070C0"/>
                </a:solidFill>
              </a:rPr>
              <a:t>                                  Krakatit </a:t>
            </a:r>
            <a:r>
              <a:rPr lang="cs-CZ" i="1" dirty="0">
                <a:solidFill>
                  <a:srgbClr val="000000"/>
                </a:solidFill>
              </a:rPr>
              <a:t>- </a:t>
            </a:r>
            <a:r>
              <a:rPr lang="cs-CZ" dirty="0">
                <a:solidFill>
                  <a:srgbClr val="000000"/>
                </a:solidFill>
              </a:rPr>
              <a:t>o vynálezu třaskaviny, která může zničit svět</a:t>
            </a:r>
          </a:p>
          <a:p>
            <a:pPr marL="0" lvl="0" indent="0">
              <a:buNone/>
            </a:pPr>
            <a:r>
              <a:rPr lang="cs-CZ" dirty="0">
                <a:solidFill>
                  <a:srgbClr val="00B050"/>
                </a:solidFill>
              </a:rPr>
              <a:t>Najdi nyní na internetu význam slova </a:t>
            </a:r>
            <a:r>
              <a:rPr lang="cs-CZ" u="sng" dirty="0">
                <a:solidFill>
                  <a:srgbClr val="00B050"/>
                </a:solidFill>
              </a:rPr>
              <a:t>utopie!</a:t>
            </a:r>
          </a:p>
          <a:p>
            <a:pPr marL="0" lvl="0" indent="0">
              <a:buNone/>
            </a:pPr>
            <a:r>
              <a:rPr lang="cs-CZ" dirty="0">
                <a:solidFill>
                  <a:srgbClr val="000000"/>
                </a:solidFill>
              </a:rPr>
              <a:t>                  </a:t>
            </a:r>
            <a:r>
              <a:rPr lang="cs-CZ" u="sng" dirty="0">
                <a:solidFill>
                  <a:srgbClr val="000000"/>
                </a:solidFill>
              </a:rPr>
              <a:t>psychologické</a:t>
            </a: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smtClean="0">
                <a:solidFill>
                  <a:srgbClr val="000000"/>
                </a:solidFill>
              </a:rPr>
              <a:t>(trilogie) </a:t>
            </a:r>
          </a:p>
          <a:p>
            <a:pPr marL="0" lvl="0" indent="0">
              <a:buNone/>
            </a:pPr>
            <a:r>
              <a:rPr lang="cs-CZ" i="1" dirty="0" err="1" smtClean="0">
                <a:solidFill>
                  <a:srgbClr val="0070C0"/>
                </a:solidFill>
              </a:rPr>
              <a:t>Hordubal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- tragický příběh muže, který se vrací z Ameriky</a:t>
            </a:r>
            <a:endParaRPr lang="cs-CZ" i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i="1" dirty="0" smtClean="0">
                <a:solidFill>
                  <a:srgbClr val="0070C0"/>
                </a:solidFill>
              </a:rPr>
              <a:t>Povětroň </a:t>
            </a:r>
            <a:r>
              <a:rPr lang="cs-CZ" i="1" dirty="0" smtClean="0"/>
              <a:t>- jeptiška, jasnovidec a básník podle svého rekonstruují život tragicky zemřelého neznámého letce</a:t>
            </a:r>
            <a:endParaRPr lang="cs-CZ" i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i="1" dirty="0" smtClean="0">
                <a:solidFill>
                  <a:srgbClr val="0070C0"/>
                </a:solidFill>
              </a:rPr>
              <a:t>Obyčejný život</a:t>
            </a:r>
            <a:r>
              <a:rPr lang="cs-CZ" dirty="0" smtClean="0"/>
              <a:t> – žádný život není obyčejný..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9577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963488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7667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Ve 30. letech si K. Čapek uvědomoval nebezpečí fašismu.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Román </a:t>
            </a:r>
            <a:r>
              <a:rPr lang="cs-CZ" sz="2800" i="1" dirty="0" smtClean="0">
                <a:solidFill>
                  <a:srgbClr val="0070C0"/>
                </a:solidFill>
              </a:rPr>
              <a:t>Válka s mloky </a:t>
            </a:r>
            <a:r>
              <a:rPr lang="cs-CZ" sz="2800" i="1" dirty="0" smtClean="0"/>
              <a:t>- </a:t>
            </a:r>
            <a:r>
              <a:rPr lang="cs-CZ" sz="2800" dirty="0" smtClean="0"/>
              <a:t>polidštění mloci představují hrozbu lidstvu. Nepřímá kritika německé rozpínavosti.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Román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smtClean="0">
                <a:solidFill>
                  <a:srgbClr val="0070C0"/>
                </a:solidFill>
              </a:rPr>
              <a:t>První parta </a:t>
            </a:r>
            <a:r>
              <a:rPr lang="cs-CZ" sz="2800" i="1" dirty="0" smtClean="0"/>
              <a:t>- </a:t>
            </a:r>
            <a:r>
              <a:rPr lang="cs-CZ" sz="2800" dirty="0" smtClean="0"/>
              <a:t>lidská solidarita a obětavost při důlním neštěstí. </a:t>
            </a:r>
          </a:p>
          <a:p>
            <a:pPr marL="0" indent="0">
              <a:buNone/>
            </a:pPr>
            <a:r>
              <a:rPr lang="cs-CZ" sz="2800" u="sng" dirty="0" smtClean="0"/>
              <a:t>Protifašistické a protiválečné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divadelní hry</a:t>
            </a:r>
          </a:p>
          <a:p>
            <a:pPr marL="0" indent="0">
              <a:buNone/>
            </a:pPr>
            <a:r>
              <a:rPr lang="cs-CZ" sz="2800" i="1" dirty="0" smtClean="0">
                <a:solidFill>
                  <a:srgbClr val="0070C0"/>
                </a:solidFill>
              </a:rPr>
              <a:t>Bílá nemoc </a:t>
            </a:r>
            <a:r>
              <a:rPr lang="cs-CZ" sz="2800" i="1" dirty="0" smtClean="0"/>
              <a:t>- </a:t>
            </a:r>
            <a:r>
              <a:rPr lang="cs-CZ" sz="2800" dirty="0" smtClean="0"/>
              <a:t>marná snaha doktora </a:t>
            </a:r>
            <a:r>
              <a:rPr lang="cs-CZ" sz="2800" dirty="0" err="1" smtClean="0"/>
              <a:t>Galéna</a:t>
            </a:r>
            <a:r>
              <a:rPr lang="cs-CZ" sz="2800" dirty="0" smtClean="0"/>
              <a:t> bojovat proti fanatismu a zastavit válku (</a:t>
            </a:r>
            <a:r>
              <a:rPr lang="cs-CZ" sz="2800" dirty="0" smtClean="0">
                <a:solidFill>
                  <a:srgbClr val="00B050"/>
                </a:solidFill>
              </a:rPr>
              <a:t>Na základě poslechu ukázky vypiš jména hlavních hrdinů!)</a:t>
            </a:r>
          </a:p>
          <a:p>
            <a:pPr marL="0" indent="0">
              <a:buNone/>
            </a:pPr>
            <a:r>
              <a:rPr lang="cs-CZ" sz="2800" i="1" dirty="0" smtClean="0">
                <a:solidFill>
                  <a:srgbClr val="0070C0"/>
                </a:solidFill>
              </a:rPr>
              <a:t>Matka </a:t>
            </a:r>
            <a:r>
              <a:rPr lang="cs-CZ" sz="2800" i="1" dirty="0" smtClean="0"/>
              <a:t>- </a:t>
            </a:r>
            <a:r>
              <a:rPr lang="cs-CZ" sz="2800" dirty="0" smtClean="0"/>
              <a:t>fiktivní rozhovor s mrtvým mužem a syny;</a:t>
            </a:r>
          </a:p>
          <a:p>
            <a:pPr marL="0" indent="0">
              <a:buNone/>
            </a:pPr>
            <a:r>
              <a:rPr lang="cs-CZ" sz="2800" dirty="0" smtClean="0"/>
              <a:t>v závěru posílá posledního syna Tonyho do boje.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3822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Tvorba pro děti </a:t>
            </a:r>
            <a:r>
              <a:rPr lang="cs-CZ" dirty="0" smtClean="0"/>
              <a:t>– </a:t>
            </a:r>
            <a:r>
              <a:rPr lang="cs-CZ" i="1" dirty="0" smtClean="0">
                <a:solidFill>
                  <a:srgbClr val="0070C0"/>
                </a:solidFill>
              </a:rPr>
              <a:t>Dášeňka, čili život štěněte</a:t>
            </a:r>
          </a:p>
          <a:p>
            <a:pPr marL="0" indent="0">
              <a:buNone/>
            </a:pPr>
            <a:r>
              <a:rPr lang="cs-CZ" i="1" dirty="0">
                <a:solidFill>
                  <a:srgbClr val="002060"/>
                </a:solidFill>
              </a:rPr>
              <a:t> </a:t>
            </a:r>
            <a:r>
              <a:rPr lang="cs-CZ" i="1" dirty="0" smtClean="0">
                <a:solidFill>
                  <a:srgbClr val="002060"/>
                </a:solidFill>
              </a:rPr>
              <a:t>                           </a:t>
            </a:r>
            <a:r>
              <a:rPr lang="cs-CZ" i="1" dirty="0" smtClean="0">
                <a:solidFill>
                  <a:srgbClr val="0070C0"/>
                </a:solidFill>
              </a:rPr>
              <a:t>Devatero pohádek </a:t>
            </a:r>
          </a:p>
          <a:p>
            <a:pPr marL="0" indent="0">
              <a:buNone/>
            </a:pPr>
            <a:r>
              <a:rPr lang="cs-CZ" i="1" dirty="0">
                <a:solidFill>
                  <a:srgbClr val="0070C0"/>
                </a:solidFill>
              </a:rPr>
              <a:t> </a:t>
            </a:r>
            <a:r>
              <a:rPr lang="cs-CZ" i="1" dirty="0" smtClean="0">
                <a:solidFill>
                  <a:srgbClr val="0070C0"/>
                </a:solidFill>
              </a:rPr>
              <a:t>                           </a:t>
            </a:r>
            <a:r>
              <a:rPr lang="cs-CZ" dirty="0" smtClean="0"/>
              <a:t>(s bratrem Josefem)</a:t>
            </a:r>
            <a:endParaRPr lang="cs-CZ" dirty="0"/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Kterou pohádku znáš?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07638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8"/>
          <p:cNvSpPr>
            <a:spLocks noGrp="1"/>
          </p:cNvSpPr>
          <p:nvPr>
            <p:ph type="title"/>
          </p:nvPr>
        </p:nvSpPr>
        <p:spPr>
          <a:xfrm>
            <a:off x="611560" y="908720"/>
            <a:ext cx="8085137" cy="2160587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0070C0"/>
                </a:solidFill>
                <a:latin typeface="Calibri" pitchFamily="34" charset="0"/>
              </a:rPr>
              <a:t>Využij např. internet a pokus se</a:t>
            </a:r>
            <a:br>
              <a:rPr lang="cs-CZ" dirty="0" smtClean="0">
                <a:solidFill>
                  <a:srgbClr val="0070C0"/>
                </a:solidFill>
                <a:latin typeface="Calibri" pitchFamily="34" charset="0"/>
              </a:rPr>
            </a:br>
            <a:r>
              <a:rPr lang="cs-CZ" smtClean="0">
                <a:solidFill>
                  <a:srgbClr val="0070C0"/>
                </a:solidFill>
                <a:latin typeface="Calibri" pitchFamily="34" charset="0"/>
              </a:rPr>
              <a:t>vytvořit jakoukoliv legendu</a:t>
            </a:r>
            <a:r>
              <a:rPr lang="cs-CZ" dirty="0" smtClean="0">
                <a:solidFill>
                  <a:srgbClr val="0070C0"/>
                </a:solidFill>
                <a:latin typeface="Calibri" pitchFamily="34" charset="0"/>
              </a:rPr>
              <a:t>!</a:t>
            </a:r>
            <a:r>
              <a:rPr lang="cs-CZ" dirty="0" smtClean="0">
                <a:solidFill>
                  <a:srgbClr val="0070C0"/>
                </a:solidFill>
              </a:rPr>
              <a:t/>
            </a:r>
            <a:br>
              <a:rPr lang="cs-CZ" dirty="0" smtClean="0">
                <a:solidFill>
                  <a:srgbClr val="0070C0"/>
                </a:solidFill>
              </a:rPr>
            </a:b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468313" y="3933825"/>
            <a:ext cx="7272337" cy="2697163"/>
          </a:xfrm>
        </p:spPr>
        <p:txBody>
          <a:bodyPr/>
          <a:lstStyle/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1981409"/>
              </p:ext>
            </p:extLst>
          </p:nvPr>
        </p:nvGraphicFramePr>
        <p:xfrm>
          <a:off x="611560" y="3212976"/>
          <a:ext cx="6001808" cy="2804160"/>
        </p:xfrm>
        <a:graphic>
          <a:graphicData uri="http://schemas.openxmlformats.org/drawingml/2006/table">
            <a:tbl>
              <a:tblPr firstRow="1" firstCol="1" bandRow="1"/>
              <a:tblGrid>
                <a:gridCol w="599545"/>
                <a:gridCol w="599545"/>
                <a:gridCol w="599545"/>
                <a:gridCol w="600180"/>
                <a:gridCol w="599545"/>
                <a:gridCol w="600180"/>
                <a:gridCol w="600180"/>
                <a:gridCol w="600180"/>
                <a:gridCol w="601454"/>
                <a:gridCol w="601454"/>
              </a:tblGrid>
              <a:tr h="185930">
                <a:tc rowSpan="3"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1" marR="6858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7061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7061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706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7061">
                <a:tc rowSpan="2"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7061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70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70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2286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Příklad:</a:t>
            </a:r>
            <a:endParaRPr lang="cs-CZ" dirty="0">
              <a:solidFill>
                <a:srgbClr val="0070C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6176193"/>
              </p:ext>
            </p:extLst>
          </p:nvPr>
        </p:nvGraphicFramePr>
        <p:xfrm>
          <a:off x="457200" y="1600200"/>
          <a:ext cx="8228874" cy="2558796"/>
        </p:xfrm>
        <a:graphic>
          <a:graphicData uri="http://schemas.openxmlformats.org/drawingml/2006/table">
            <a:tbl>
              <a:tblPr firstRow="1" firstCol="1" bandRow="1"/>
              <a:tblGrid>
                <a:gridCol w="822016"/>
                <a:gridCol w="822016"/>
                <a:gridCol w="822016"/>
                <a:gridCol w="822886"/>
                <a:gridCol w="822016"/>
                <a:gridCol w="822886"/>
                <a:gridCol w="822886"/>
                <a:gridCol w="822886"/>
                <a:gridCol w="824633"/>
                <a:gridCol w="824633"/>
              </a:tblGrid>
              <a:tr h="185930">
                <a:tc rowSpan="3"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7061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7061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706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alibri" pitchFamily="34" charset="0"/>
                        </a:rPr>
                        <a:t>S</a:t>
                      </a:r>
                      <a:endParaRPr lang="cs-CZ" b="1" dirty="0">
                        <a:latin typeface="Calibri" pitchFamily="34" charset="0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Ů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7061">
                <a:tc rowSpan="2"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94029" marR="94029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7061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94029" marR="94029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70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94029" marR="94029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Ú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706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94029" marR="9402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918331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SOCHROVÁ, Marie. </a:t>
            </a:r>
            <a:r>
              <a:rPr lang="cs-CZ" i="1" dirty="0" smtClean="0"/>
              <a:t>Literatura v kostce</a:t>
            </a:r>
            <a:r>
              <a:rPr lang="cs-CZ" dirty="0" smtClean="0"/>
              <a:t>. Havlíčkův Brod: Fragment, 1995, ISBN 80-85768-95-X. </a:t>
            </a:r>
            <a:endParaRPr lang="cs-CZ" dirty="0" smtClean="0">
              <a:latin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6613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524</Words>
  <Application>Microsoft Office PowerPoint</Application>
  <PresentationFormat>Předvádění na obrazovce (4:3)</PresentationFormat>
  <Paragraphs>192</Paragraphs>
  <Slides>17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Výchozí návrh</vt:lpstr>
      <vt:lpstr>Motiv systému Office</vt:lpstr>
      <vt:lpstr>Prezentace aplikace PowerPoint</vt:lpstr>
      <vt:lpstr>Anotace:</vt:lpstr>
      <vt:lpstr>Prezentace aplikace PowerPoint</vt:lpstr>
      <vt:lpstr>Opakování: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Nová látka:</vt:lpstr>
      <vt:lpstr>Prezentace aplikace PowerPoint</vt:lpstr>
      <vt:lpstr>Prezentace aplikace PowerPoint</vt:lpstr>
      <vt:lpstr>Prezentace aplikace PowerPoint</vt:lpstr>
      <vt:lpstr>Využij např. internet a pokus se vytvořit jakoukoliv legendu! </vt:lpstr>
      <vt:lpstr>Příklad: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Anežka Chládková</dc:creator>
  <cp:lastModifiedBy>Anežka Chládková</cp:lastModifiedBy>
  <cp:revision>24</cp:revision>
  <dcterms:created xsi:type="dcterms:W3CDTF">2013-02-15T20:39:56Z</dcterms:created>
  <dcterms:modified xsi:type="dcterms:W3CDTF">2013-03-06T23:05:36Z</dcterms:modified>
</cp:coreProperties>
</file>