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4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6" r:id="rId11"/>
    <p:sldId id="268" r:id="rId12"/>
    <p:sldId id="264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-115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6396C9-5280-43EF-8C12-641FDBA4E749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C2E511-3CE0-4C9C-B694-2AB38C8248F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2846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Anotace: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Určená pro žáky 1. ročníku nástavbového studia</a:t>
            </a:r>
            <a:r>
              <a:rPr lang="cs-CZ" sz="1200" baseline="0" dirty="0" smtClean="0">
                <a:effectLst/>
              </a:rPr>
              <a:t>.</a:t>
            </a:r>
            <a:endParaRPr lang="cs-CZ" sz="1200" dirty="0" smtClean="0">
              <a:effectLst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určená k interaktivní práci žáků při hodině.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Metodické</a:t>
            </a:r>
            <a:r>
              <a:rPr lang="cs-CZ" baseline="0" dirty="0" smtClean="0"/>
              <a:t> pokyny: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</a:rPr>
              <a:t>Prezentace je určena jako podpůrný materiál k výkladu učitele</a:t>
            </a:r>
            <a:r>
              <a:rPr lang="cs-CZ" sz="1200" baseline="0" dirty="0" smtClean="0">
                <a:effectLst/>
              </a:rPr>
              <a:t> a interaktivní práci žáků, </a:t>
            </a:r>
            <a:r>
              <a:rPr lang="cs-CZ" sz="1200" dirty="0" smtClean="0">
                <a:effectLst/>
              </a:rPr>
              <a:t>lze použít i k opakování učiva.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Obsahuje tři vzorové příklady s animací podporující výklad.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dirty="0" smtClean="0">
                <a:effectLst/>
                <a:latin typeface="+mn-lt"/>
                <a:ea typeface="Calibri"/>
                <a:cs typeface="Times New Roman"/>
              </a:rPr>
              <a:t>Dále čtyři</a:t>
            </a: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 příklady s nabídkou výběru výsledků. Některý z žáků dostane myš a z nabídky řešení příkladů vybírá správnou možnost.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A na závěr čtyři příklady k samostatné práci žáků.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baseline="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baseline="0" dirty="0" smtClean="0">
                <a:effectLst/>
                <a:latin typeface="+mn-lt"/>
                <a:ea typeface="Calibri"/>
                <a:cs typeface="Times New Roman"/>
              </a:rPr>
              <a:t>Čas: cca. </a:t>
            </a:r>
            <a:r>
              <a:rPr lang="cs-CZ" sz="1200" baseline="0" smtClean="0">
                <a:effectLst/>
                <a:latin typeface="+mn-lt"/>
                <a:ea typeface="Calibri"/>
                <a:cs typeface="Times New Roman"/>
              </a:rPr>
              <a:t>25 – 30 min.</a:t>
            </a: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1200" dirty="0" smtClean="0">
              <a:effectLst/>
              <a:latin typeface="+mn-lt"/>
              <a:ea typeface="Calibri"/>
              <a:cs typeface="Times New Roman"/>
            </a:endParaRPr>
          </a:p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C2E511-3CE0-4C9C-B694-2AB38C8248F7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728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72165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3818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2529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24462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1898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0149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5008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5237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0558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2121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93322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04B188-9EA3-448B-830D-868C07F1B571}" type="datetimeFigureOut">
              <a:rPr lang="cs-CZ" smtClean="0"/>
              <a:t>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36B0B5-D6E3-4114-B304-AC0F0DC9C6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0525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76798163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Jazykové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Výklad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Psaní čárky ve větě jednoduché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VY_12_INOVACE_1B_CJ_27(32)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Anežka Chládková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02. 11. 2012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4824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Anotace:</a:t>
            </a:r>
          </a:p>
          <a:p>
            <a:pPr marL="0" indent="0">
              <a:buNone/>
            </a:pPr>
            <a:r>
              <a:rPr lang="cs-CZ" sz="2000" dirty="0" smtClean="0"/>
              <a:t>Prezentace je určena pro žáky 3. ročníku SOU.  Materiál je určen pro výklad nové látky.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Metodika:</a:t>
            </a:r>
          </a:p>
          <a:p>
            <a:pPr marL="0" indent="0">
              <a:buNone/>
            </a:pPr>
            <a:r>
              <a:rPr lang="cs-CZ" sz="2000" dirty="0" smtClean="0"/>
              <a:t>Látku lze podle schopností žáků rozložit do 1 – 2 vyučovacích hodin. Při procvičování lze využít samostatné či </a:t>
            </a:r>
            <a:r>
              <a:rPr lang="cs-CZ" sz="2000" smtClean="0"/>
              <a:t>frontální práce.</a:t>
            </a:r>
            <a:endParaRPr lang="cs-CZ" sz="2000" dirty="0"/>
          </a:p>
          <a:p>
            <a:pPr marL="0" indent="0"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18612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4400" dirty="0" smtClean="0"/>
          </a:p>
          <a:p>
            <a:pPr marL="0" indent="0" algn="ctr">
              <a:buNone/>
            </a:pPr>
            <a:r>
              <a:rPr lang="cs-CZ" sz="4400" dirty="0" smtClean="0">
                <a:solidFill>
                  <a:srgbClr val="00B050"/>
                </a:solidFill>
              </a:rPr>
              <a:t>Psaní čárky ve větě jednoduché</a:t>
            </a:r>
            <a:endParaRPr lang="cs-CZ" sz="4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74981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188638"/>
            <a:ext cx="8013576" cy="45719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/>
          <a:lstStyle/>
          <a:p>
            <a:pPr marL="0" indent="0" algn="ctr">
              <a:buNone/>
            </a:pPr>
            <a:r>
              <a:rPr lang="cs-CZ" sz="3600" dirty="0" smtClean="0"/>
              <a:t>Čárkou oddělujeme:</a:t>
            </a:r>
          </a:p>
          <a:p>
            <a:pPr>
              <a:buFont typeface="Wingdings" pitchFamily="2" charset="2"/>
              <a:buChar char="v"/>
            </a:pPr>
            <a:r>
              <a:rPr lang="cs-CZ" u="sng" dirty="0" smtClean="0"/>
              <a:t>Několikanásobné větné členy </a:t>
            </a:r>
            <a:r>
              <a:rPr lang="cs-CZ" dirty="0" smtClean="0"/>
              <a:t>(nejsou-li spojeny spojkami 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ani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nebo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FF0000"/>
                </a:solidFill>
              </a:rPr>
              <a:t>či </a:t>
            </a:r>
            <a:r>
              <a:rPr lang="cs-CZ" dirty="0" smtClean="0"/>
              <a:t>ve významu slučovacím):</a:t>
            </a:r>
          </a:p>
          <a:p>
            <a:pPr marL="0" indent="0">
              <a:buNone/>
            </a:pPr>
            <a:r>
              <a:rPr lang="cs-CZ" sz="2800" i="1" dirty="0" smtClean="0"/>
              <a:t>Maminka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tatínek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Radka</a:t>
            </a:r>
            <a:r>
              <a:rPr lang="cs-CZ" sz="2800" i="1" dirty="0" smtClean="0">
                <a:solidFill>
                  <a:srgbClr val="FF0000"/>
                </a:solidFill>
              </a:rPr>
              <a:t> a </a:t>
            </a:r>
            <a:r>
              <a:rPr lang="cs-CZ" sz="2800" i="1" dirty="0" smtClean="0"/>
              <a:t>Tomáš šli do zoologické zahrady.   </a:t>
            </a:r>
          </a:p>
          <a:p>
            <a:pPr marL="0" indent="0">
              <a:buNone/>
            </a:pPr>
            <a:r>
              <a:rPr lang="cs-CZ" sz="2800" i="1" dirty="0" smtClean="0"/>
              <a:t>Ve volném čase čtu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sportuji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hraji hry na PC </a:t>
            </a:r>
            <a:r>
              <a:rPr lang="cs-CZ" sz="2800" i="1" dirty="0" smtClean="0">
                <a:solidFill>
                  <a:srgbClr val="FF0000"/>
                </a:solidFill>
              </a:rPr>
              <a:t>nebo</a:t>
            </a:r>
            <a:r>
              <a:rPr lang="cs-CZ" sz="2800" i="1" dirty="0" smtClean="0"/>
              <a:t> navštěvuji přátele.</a:t>
            </a:r>
          </a:p>
          <a:p>
            <a:pPr marL="0" indent="0">
              <a:buNone/>
            </a:pPr>
            <a:r>
              <a:rPr lang="cs-CZ" sz="2800" i="1" dirty="0" smtClean="0"/>
              <a:t>Jehlice jalovce jsou tmavě zelené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dlouhé</a:t>
            </a:r>
            <a:r>
              <a:rPr lang="cs-CZ" sz="2800" i="1" dirty="0" smtClean="0">
                <a:solidFill>
                  <a:srgbClr val="00B050"/>
                </a:solidFill>
              </a:rPr>
              <a:t>, </a:t>
            </a:r>
            <a:r>
              <a:rPr lang="cs-CZ" sz="2800" i="1" dirty="0" smtClean="0"/>
              <a:t>tuhé </a:t>
            </a:r>
            <a:r>
              <a:rPr lang="cs-CZ" sz="2800" i="1" dirty="0" smtClean="0">
                <a:solidFill>
                  <a:srgbClr val="FF0000"/>
                </a:solidFill>
              </a:rPr>
              <a:t>a</a:t>
            </a:r>
            <a:r>
              <a:rPr lang="cs-CZ" sz="2800" i="1" dirty="0" smtClean="0"/>
              <a:t> špičaté.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127061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i="1" dirty="0" smtClean="0"/>
              <a:t>Maminka vaří </a:t>
            </a:r>
            <a:r>
              <a:rPr lang="cs-CZ" sz="2800" i="1" dirty="0" smtClean="0">
                <a:solidFill>
                  <a:srgbClr val="002060"/>
                </a:solidFill>
              </a:rPr>
              <a:t>nejen</a:t>
            </a:r>
            <a:r>
              <a:rPr lang="cs-CZ" sz="2800" i="1" dirty="0" smtClean="0"/>
              <a:t> chutně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2060"/>
                </a:solidFill>
              </a:rPr>
              <a:t>ale i </a:t>
            </a:r>
            <a:r>
              <a:rPr lang="cs-CZ" sz="2800" i="1" dirty="0" smtClean="0"/>
              <a:t>zdravě.</a:t>
            </a:r>
          </a:p>
          <a:p>
            <a:pPr marL="0" indent="0">
              <a:buNone/>
            </a:pPr>
            <a:r>
              <a:rPr lang="cs-CZ" sz="2800" i="1" dirty="0" smtClean="0"/>
              <a:t>Neměl </a:t>
            </a:r>
            <a:r>
              <a:rPr lang="cs-CZ" sz="2800" i="1" dirty="0" smtClean="0">
                <a:solidFill>
                  <a:srgbClr val="002060"/>
                </a:solidFill>
              </a:rPr>
              <a:t>ani</a:t>
            </a:r>
            <a:r>
              <a:rPr lang="cs-CZ" sz="2800" i="1" dirty="0" smtClean="0"/>
              <a:t> úkol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002060"/>
                </a:solidFill>
              </a:rPr>
              <a:t>ani</a:t>
            </a:r>
            <a:r>
              <a:rPr lang="cs-CZ" sz="2800" i="1" dirty="0" smtClean="0"/>
              <a:t> pomůcky.</a:t>
            </a:r>
          </a:p>
          <a:p>
            <a:pPr marL="0" indent="0" algn="r">
              <a:buNone/>
            </a:pPr>
            <a:r>
              <a:rPr lang="cs-CZ" sz="2800" i="1" dirty="0" smtClean="0"/>
              <a:t>                                                      (Dvojité spojovací výrazy)       </a:t>
            </a:r>
            <a:endParaRPr lang="cs-CZ" sz="2800" i="1" dirty="0"/>
          </a:p>
          <a:p>
            <a:pPr marL="0" indent="0">
              <a:buNone/>
            </a:pPr>
            <a:r>
              <a:rPr lang="cs-CZ" sz="2800" i="1" dirty="0" smtClean="0"/>
              <a:t> </a:t>
            </a:r>
          </a:p>
          <a:p>
            <a:pPr marL="0" indent="0">
              <a:buNone/>
            </a:pPr>
            <a:r>
              <a:rPr lang="cs-CZ" sz="2800" i="1" dirty="0" smtClean="0"/>
              <a:t>Tyto šaty jsou krásné</a:t>
            </a:r>
            <a:r>
              <a:rPr lang="cs-CZ" sz="2800" i="1" dirty="0" smtClean="0">
                <a:solidFill>
                  <a:srgbClr val="00B050"/>
                </a:solidFill>
              </a:rPr>
              <a:t>, </a:t>
            </a:r>
            <a:r>
              <a:rPr lang="cs-CZ" sz="2800" i="1" dirty="0" smtClean="0">
                <a:solidFill>
                  <a:srgbClr val="FFC000"/>
                </a:solidFill>
              </a:rPr>
              <a:t>ale</a:t>
            </a:r>
            <a:r>
              <a:rPr lang="cs-CZ" sz="2800" i="1" dirty="0" smtClean="0">
                <a:solidFill>
                  <a:srgbClr val="00B050"/>
                </a:solidFill>
              </a:rPr>
              <a:t> </a:t>
            </a:r>
            <a:r>
              <a:rPr lang="cs-CZ" sz="2800" i="1" dirty="0" smtClean="0"/>
              <a:t>drahé. </a:t>
            </a:r>
          </a:p>
          <a:p>
            <a:pPr marL="0" indent="0">
              <a:buNone/>
            </a:pPr>
            <a:r>
              <a:rPr lang="cs-CZ" sz="2800" i="1" dirty="0" smtClean="0"/>
              <a:t>Byl velmi nadaný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FFC000"/>
                </a:solidFill>
              </a:rPr>
              <a:t>až</a:t>
            </a:r>
            <a:r>
              <a:rPr lang="cs-CZ" sz="2800" i="1" dirty="0" smtClean="0"/>
              <a:t> geniální.</a:t>
            </a:r>
          </a:p>
          <a:p>
            <a:pPr marL="0" indent="0">
              <a:buNone/>
            </a:pPr>
            <a:r>
              <a:rPr lang="cs-CZ" sz="2800" i="1" dirty="0" smtClean="0"/>
              <a:t>Máte jezevčíka krátkosrstého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</a:t>
            </a:r>
            <a:r>
              <a:rPr lang="cs-CZ" sz="2800" i="1" dirty="0" smtClean="0">
                <a:solidFill>
                  <a:srgbClr val="FFC000"/>
                </a:solidFill>
              </a:rPr>
              <a:t>nebo</a:t>
            </a:r>
            <a:r>
              <a:rPr lang="cs-CZ" sz="2800" i="1" dirty="0" smtClean="0"/>
              <a:t> dlouhosrstého?                                                                  </a:t>
            </a:r>
          </a:p>
          <a:p>
            <a:pPr marL="0" indent="0" algn="r">
              <a:buNone/>
            </a:pPr>
            <a:r>
              <a:rPr lang="cs-CZ" sz="2800" i="1" dirty="0" smtClean="0"/>
              <a:t>   (Není slučovací poměr)</a:t>
            </a:r>
          </a:p>
        </p:txBody>
      </p:sp>
    </p:spTree>
    <p:extLst>
      <p:ext uri="{BB962C8B-B14F-4D97-AF65-F5344CB8AC3E}">
        <p14:creationId xmlns:p14="http://schemas.microsoft.com/office/powerpoint/2010/main" val="710617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u="sng" dirty="0" smtClean="0"/>
              <a:t>Samostatný větný člen </a:t>
            </a:r>
            <a:r>
              <a:rPr lang="cs-CZ" dirty="0" smtClean="0"/>
              <a:t>(výraz postavený mimo větu)</a:t>
            </a:r>
          </a:p>
          <a:p>
            <a:pPr marL="0" indent="0">
              <a:buNone/>
            </a:pPr>
            <a:r>
              <a:rPr lang="cs-CZ" sz="2800" i="1" dirty="0" smtClean="0"/>
              <a:t>Čokoláda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to je pochoutka!</a:t>
            </a:r>
          </a:p>
          <a:p>
            <a:pPr marL="0" indent="0">
              <a:buNone/>
            </a:pPr>
            <a:r>
              <a:rPr lang="cs-CZ" sz="2800" i="1" dirty="0" smtClean="0"/>
              <a:t>Už nám to zase nastává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závěrečné zkoušky!</a:t>
            </a:r>
          </a:p>
          <a:p>
            <a:pPr marL="0" indent="0">
              <a:buNone/>
            </a:pPr>
            <a:endParaRPr lang="cs-CZ" sz="2800" i="1" dirty="0"/>
          </a:p>
          <a:p>
            <a:pPr>
              <a:buFont typeface="Wingdings" pitchFamily="2" charset="2"/>
              <a:buChar char="v"/>
            </a:pPr>
            <a:r>
              <a:rPr lang="cs-CZ" i="1" u="sng" dirty="0" smtClean="0"/>
              <a:t>Citoslovce</a:t>
            </a:r>
          </a:p>
          <a:p>
            <a:pPr marL="0" indent="0">
              <a:buNone/>
            </a:pPr>
            <a:r>
              <a:rPr lang="cs-CZ" sz="2800" i="1" dirty="0" smtClean="0"/>
              <a:t>Haló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kdo je tam?</a:t>
            </a:r>
          </a:p>
          <a:p>
            <a:pPr marL="0" indent="0">
              <a:buNone/>
            </a:pPr>
            <a:r>
              <a:rPr lang="cs-CZ" sz="2800" i="1" dirty="0" smtClean="0"/>
              <a:t>Ach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to je krása!</a:t>
            </a:r>
          </a:p>
          <a:p>
            <a:pPr marL="0" indent="0">
              <a:buNone/>
            </a:pPr>
            <a:r>
              <a:rPr lang="cs-CZ" sz="2800" i="1" dirty="0" smtClean="0"/>
              <a:t>Br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to je zima!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457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v"/>
            </a:pPr>
            <a:r>
              <a:rPr lang="cs-CZ" sz="3000" u="sng" dirty="0" smtClean="0"/>
              <a:t>Oslovení</a:t>
            </a:r>
          </a:p>
          <a:p>
            <a:pPr marL="0" indent="0">
              <a:buNone/>
            </a:pPr>
            <a:r>
              <a:rPr lang="cs-CZ" sz="2800" i="1" dirty="0" smtClean="0"/>
              <a:t>Babičko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určitě přijeď!</a:t>
            </a:r>
          </a:p>
          <a:p>
            <a:pPr marL="0" indent="0">
              <a:buNone/>
            </a:pPr>
            <a:r>
              <a:rPr lang="cs-CZ" sz="2800" i="1" dirty="0" smtClean="0"/>
              <a:t>Vítáme vás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milí přátelé!</a:t>
            </a:r>
          </a:p>
          <a:p>
            <a:pPr marL="0" indent="0">
              <a:buNone/>
            </a:pPr>
            <a:r>
              <a:rPr lang="cs-CZ" sz="2800" i="1" dirty="0" smtClean="0"/>
              <a:t>Přejeme vám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dámy a pánové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příjemnou zábavu.</a:t>
            </a:r>
          </a:p>
          <a:p>
            <a:pPr marL="0" indent="0">
              <a:buNone/>
            </a:pPr>
            <a:endParaRPr lang="cs-CZ" sz="2800" i="1" dirty="0" smtClean="0"/>
          </a:p>
          <a:p>
            <a:pPr>
              <a:buFont typeface="Wingdings" pitchFamily="2" charset="2"/>
              <a:buChar char="v"/>
            </a:pPr>
            <a:r>
              <a:rPr lang="cs-CZ" u="sng" dirty="0" smtClean="0"/>
              <a:t>Volný přívlastek </a:t>
            </a:r>
            <a:r>
              <a:rPr lang="cs-CZ" dirty="0" smtClean="0"/>
              <a:t>(můžeme jej vynechat, aniž bychom změnili význam věty)</a:t>
            </a:r>
          </a:p>
          <a:p>
            <a:pPr marL="0" indent="0">
              <a:buNone/>
            </a:pPr>
            <a:r>
              <a:rPr lang="cs-CZ" sz="2800" i="1" dirty="0" smtClean="0"/>
              <a:t>Zahrádku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sloužící mu mnoho let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musel prodat. </a:t>
            </a:r>
          </a:p>
          <a:p>
            <a:pPr marL="0" indent="0">
              <a:buNone/>
            </a:pPr>
            <a:r>
              <a:rPr lang="cs-CZ" sz="2800" i="1" dirty="0" smtClean="0"/>
              <a:t>Stádo ovcí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pokojně se pasoucí na louce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střežil ovčácký pes.</a:t>
            </a:r>
          </a:p>
          <a:p>
            <a:pPr marL="0" indent="0">
              <a:buNone/>
            </a:pP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043022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-1145640"/>
            <a:ext cx="7149480" cy="254160"/>
          </a:xfrm>
        </p:spPr>
        <p:txBody>
          <a:bodyPr>
            <a:normAutofit fontScale="90000"/>
          </a:bodyPr>
          <a:lstStyle/>
          <a:p>
            <a:pPr algn="l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576" y="260648"/>
            <a:ext cx="9107424" cy="640871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u="sng" dirty="0" smtClean="0"/>
              <a:t>Volný přístavek</a:t>
            </a:r>
          </a:p>
          <a:p>
            <a:pPr marL="0" indent="0">
              <a:buNone/>
            </a:pPr>
            <a:r>
              <a:rPr lang="cs-CZ" sz="2800" i="1" dirty="0" smtClean="0"/>
              <a:t>Alois Jirásek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tvůrce české historické prózy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se narodil v Hronově.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Vsuvka</a:t>
            </a:r>
            <a:r>
              <a:rPr lang="cs-CZ" i="1" dirty="0" smtClean="0"/>
              <a:t> </a:t>
            </a:r>
            <a:r>
              <a:rPr lang="cs-CZ" sz="2800" dirty="0" smtClean="0"/>
              <a:t>(ustálený výraz, který s obsahem věty souvisí, ale není do ní začleněn, nezávisí na žádném jejím členu) </a:t>
            </a:r>
          </a:p>
          <a:p>
            <a:pPr marL="0" indent="0">
              <a:buNone/>
            </a:pPr>
            <a:r>
              <a:rPr lang="cs-CZ" sz="2800" i="1" dirty="0" smtClean="0"/>
              <a:t>Bylo to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zdá se mi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vloni o velikonocích.</a:t>
            </a:r>
            <a:endParaRPr lang="cs-CZ" sz="2800" dirty="0" smtClean="0"/>
          </a:p>
          <a:p>
            <a:pPr>
              <a:buFont typeface="Wingdings" pitchFamily="2" charset="2"/>
              <a:buChar char="v"/>
            </a:pPr>
            <a:r>
              <a:rPr lang="cs-CZ" i="1" u="sng" dirty="0" smtClean="0"/>
              <a:t>Vysvětlivky, výčet </a:t>
            </a:r>
            <a:r>
              <a:rPr lang="cs-CZ" sz="2800" i="1" dirty="0" smtClean="0"/>
              <a:t>(začínající výrazy </a:t>
            </a:r>
            <a:r>
              <a:rPr lang="cs-CZ" sz="2800" i="1" dirty="0" smtClean="0">
                <a:solidFill>
                  <a:schemeClr val="accent6"/>
                </a:solidFill>
              </a:rPr>
              <a:t>totiž, např., jako, tj.,  a to</a:t>
            </a:r>
            <a:r>
              <a:rPr lang="cs-CZ" sz="2800" i="1" dirty="0" smtClean="0"/>
              <a:t>)</a:t>
            </a:r>
          </a:p>
          <a:p>
            <a:pPr marL="0" indent="0">
              <a:buNone/>
            </a:pPr>
            <a:r>
              <a:rPr lang="cs-CZ" sz="2800" i="1" dirty="0" smtClean="0"/>
              <a:t>Rád poslouchá naše skupiny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např. </a:t>
            </a:r>
            <a:r>
              <a:rPr lang="cs-CZ" sz="2800" i="1" dirty="0" err="1" smtClean="0"/>
              <a:t>Olympic</a:t>
            </a:r>
            <a:r>
              <a:rPr lang="cs-CZ" sz="2800" i="1" dirty="0" smtClean="0"/>
              <a:t> a Kabát.</a:t>
            </a:r>
          </a:p>
          <a:p>
            <a:pPr marL="0" indent="0">
              <a:buNone/>
            </a:pPr>
            <a:r>
              <a:rPr lang="cs-CZ" sz="2800" i="1" dirty="0" smtClean="0"/>
              <a:t>Velké problémy s čistotou ovzduší pociťují průmyslové a hustě zalidněné oblasti</a:t>
            </a:r>
            <a:r>
              <a:rPr lang="cs-CZ" sz="2800" i="1" dirty="0" smtClean="0">
                <a:solidFill>
                  <a:srgbClr val="00B050"/>
                </a:solidFill>
              </a:rPr>
              <a:t>,</a:t>
            </a:r>
            <a:r>
              <a:rPr lang="cs-CZ" sz="2800" i="1" dirty="0" smtClean="0"/>
              <a:t> jako Ostravsko a Kladensko. 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2796674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Čárkou neoddělujeme: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cs-CZ" sz="12800" u="sng" dirty="0"/>
              <a:t>Několikanásobné větné </a:t>
            </a:r>
            <a:r>
              <a:rPr lang="cs-CZ" sz="12800" u="sng" dirty="0" smtClean="0"/>
              <a:t>členy </a:t>
            </a:r>
            <a:r>
              <a:rPr lang="cs-CZ" sz="12800" dirty="0" smtClean="0"/>
              <a:t>(jsou-li spojeny </a:t>
            </a:r>
            <a:r>
              <a:rPr lang="cs-CZ" sz="12800" dirty="0"/>
              <a:t>spojkami </a:t>
            </a:r>
            <a:r>
              <a:rPr lang="cs-CZ" sz="12800" dirty="0">
                <a:solidFill>
                  <a:srgbClr val="FF0000"/>
                </a:solidFill>
              </a:rPr>
              <a:t>a</a:t>
            </a:r>
            <a:r>
              <a:rPr lang="cs-CZ" sz="12800" dirty="0"/>
              <a:t>, </a:t>
            </a:r>
            <a:r>
              <a:rPr lang="cs-CZ" sz="12800" dirty="0">
                <a:solidFill>
                  <a:srgbClr val="FF0000"/>
                </a:solidFill>
              </a:rPr>
              <a:t>i</a:t>
            </a:r>
            <a:r>
              <a:rPr lang="cs-CZ" sz="12800" dirty="0"/>
              <a:t>, </a:t>
            </a:r>
            <a:r>
              <a:rPr lang="cs-CZ" sz="12800" dirty="0">
                <a:solidFill>
                  <a:srgbClr val="FF0000"/>
                </a:solidFill>
              </a:rPr>
              <a:t>ani</a:t>
            </a:r>
            <a:r>
              <a:rPr lang="cs-CZ" sz="12800" dirty="0"/>
              <a:t>, </a:t>
            </a:r>
            <a:r>
              <a:rPr lang="cs-CZ" sz="12800" dirty="0" smtClean="0">
                <a:solidFill>
                  <a:srgbClr val="FF0000"/>
                </a:solidFill>
              </a:rPr>
              <a:t>nebo</a:t>
            </a:r>
            <a:r>
              <a:rPr lang="cs-CZ" sz="12800" dirty="0" smtClean="0"/>
              <a:t>, </a:t>
            </a:r>
            <a:r>
              <a:rPr lang="cs-CZ" sz="12800" dirty="0" smtClean="0">
                <a:solidFill>
                  <a:srgbClr val="FF0000"/>
                </a:solidFill>
              </a:rPr>
              <a:t>či </a:t>
            </a:r>
            <a:r>
              <a:rPr lang="cs-CZ" sz="12800" dirty="0"/>
              <a:t>ve významu slučovacím):</a:t>
            </a:r>
          </a:p>
          <a:p>
            <a:pPr marL="0" indent="0">
              <a:buNone/>
            </a:pPr>
            <a:r>
              <a:rPr lang="cs-CZ" sz="11200" i="1" dirty="0" smtClean="0"/>
              <a:t>V sobotu ani v neděli nebudu doma.</a:t>
            </a:r>
          </a:p>
          <a:p>
            <a:pPr marL="0" indent="0">
              <a:buNone/>
            </a:pPr>
            <a:r>
              <a:rPr lang="cs-CZ" sz="11200" i="1" dirty="0" smtClean="0"/>
              <a:t>Radka a Tomáš šli do zoologické zahrady.</a:t>
            </a:r>
          </a:p>
          <a:p>
            <a:pPr marL="0" indent="0">
              <a:buNone/>
            </a:pPr>
            <a:endParaRPr lang="cs-CZ" sz="4000" i="1" dirty="0" smtClean="0"/>
          </a:p>
          <a:p>
            <a:pPr marL="0" indent="0">
              <a:buNone/>
            </a:pPr>
            <a:endParaRPr lang="cs-CZ" sz="4000" i="1" dirty="0"/>
          </a:p>
          <a:p>
            <a:pPr marL="0" indent="0">
              <a:buNone/>
            </a:pPr>
            <a:endParaRPr lang="cs-CZ" sz="4000" i="1" dirty="0" smtClean="0"/>
          </a:p>
          <a:p>
            <a:pPr>
              <a:buFont typeface="Wingdings" pitchFamily="2" charset="2"/>
              <a:buChar char="v"/>
            </a:pPr>
            <a:r>
              <a:rPr lang="cs-CZ" sz="12800" i="1" u="sng" dirty="0" smtClean="0"/>
              <a:t>Ustálená spojení</a:t>
            </a:r>
          </a:p>
          <a:p>
            <a:pPr marL="0" indent="0">
              <a:buNone/>
            </a:pPr>
            <a:r>
              <a:rPr lang="cs-CZ" sz="11200" i="1" dirty="0" smtClean="0"/>
              <a:t>Křížem krážem, hlava nehlava, chtěj nechtěj, ve dne v noci, sem tam, cestou necestou, vstávaje lehaje</a:t>
            </a:r>
          </a:p>
          <a:p>
            <a:pPr marL="0" indent="0">
              <a:buNone/>
            </a:pPr>
            <a:endParaRPr lang="cs-CZ" sz="8000" i="1" dirty="0" smtClean="0"/>
          </a:p>
          <a:p>
            <a:pPr marL="0" indent="0">
              <a:buNone/>
            </a:pPr>
            <a:endParaRPr lang="cs-CZ" sz="8000" i="1" dirty="0" smtClean="0"/>
          </a:p>
          <a:p>
            <a:pPr marL="0" indent="0">
              <a:buNone/>
            </a:pPr>
            <a:endParaRPr lang="cs-CZ" sz="8000" i="1" dirty="0"/>
          </a:p>
          <a:p>
            <a:pPr marL="0" indent="0">
              <a:buNone/>
            </a:pPr>
            <a:endParaRPr lang="cs-CZ" sz="8000" i="1" dirty="0" smtClean="0"/>
          </a:p>
          <a:p>
            <a:pPr marL="0" indent="0">
              <a:buNone/>
            </a:pPr>
            <a:endParaRPr lang="cs-CZ" sz="8000" i="1" dirty="0"/>
          </a:p>
        </p:txBody>
      </p:sp>
    </p:spTree>
    <p:extLst>
      <p:ext uri="{BB962C8B-B14F-4D97-AF65-F5344CB8AC3E}">
        <p14:creationId xmlns:p14="http://schemas.microsoft.com/office/powerpoint/2010/main" val="145646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844824"/>
            <a:ext cx="8229600" cy="4525963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u="sng" dirty="0"/>
              <a:t>Údaje místa a času v datech</a:t>
            </a:r>
          </a:p>
          <a:p>
            <a:pPr marL="0" indent="0">
              <a:buNone/>
            </a:pPr>
            <a:r>
              <a:rPr lang="cs-CZ" sz="2800" i="1" dirty="0" smtClean="0"/>
              <a:t>V </a:t>
            </a:r>
            <a:r>
              <a:rPr lang="cs-CZ" sz="2800" i="1" dirty="0"/>
              <a:t>Plané 1. </a:t>
            </a:r>
            <a:r>
              <a:rPr lang="cs-CZ" sz="2800" i="1" dirty="0" smtClean="0"/>
              <a:t>ledna  </a:t>
            </a:r>
            <a:r>
              <a:rPr lang="cs-CZ" sz="2800" i="1" dirty="0"/>
              <a:t>2011</a:t>
            </a:r>
          </a:p>
          <a:p>
            <a:pPr marL="0" indent="0">
              <a:buNone/>
            </a:pPr>
            <a:r>
              <a:rPr lang="cs-CZ" sz="2800" i="1" dirty="0"/>
              <a:t>V Plané dne 1. 1. 2011</a:t>
            </a:r>
          </a:p>
          <a:p>
            <a:pPr marL="0" indent="0">
              <a:buNone/>
            </a:pPr>
            <a:r>
              <a:rPr lang="cs-CZ" sz="2800" i="1" dirty="0"/>
              <a:t>Planá  1. 1. 2011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endParaRPr lang="cs-CZ" sz="1400" i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70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dirty="0" smtClean="0"/>
              <a:t>a) Podnikli jsme výlet na </a:t>
            </a:r>
            <a:r>
              <a:rPr lang="cs-CZ" u="sng" dirty="0" smtClean="0"/>
              <a:t>nepřístupný zchátralý gotický </a:t>
            </a:r>
            <a:r>
              <a:rPr lang="cs-CZ" dirty="0" smtClean="0"/>
              <a:t> hrad. </a:t>
            </a:r>
          </a:p>
          <a:p>
            <a:pPr marL="0" indent="0">
              <a:buNone/>
            </a:pPr>
            <a:r>
              <a:rPr lang="cs-CZ" dirty="0" smtClean="0"/>
              <a:t>b) Nad naše hlavy se vznesly </a:t>
            </a:r>
            <a:r>
              <a:rPr lang="cs-CZ" u="sng" dirty="0" smtClean="0"/>
              <a:t>bílé, červené a modré</a:t>
            </a:r>
            <a:r>
              <a:rPr lang="cs-CZ" dirty="0" smtClean="0"/>
              <a:t> balónky.</a:t>
            </a:r>
          </a:p>
          <a:p>
            <a:r>
              <a:rPr lang="cs-CZ" i="1" dirty="0" smtClean="0"/>
              <a:t>Urči podtržené větné členy.</a:t>
            </a:r>
          </a:p>
          <a:p>
            <a:pPr marL="0" indent="0">
              <a:buNone/>
            </a:pPr>
            <a:r>
              <a:rPr lang="cs-CZ" i="1" dirty="0" smtClean="0"/>
              <a:t>    (Přívlastky)</a:t>
            </a:r>
          </a:p>
          <a:p>
            <a:r>
              <a:rPr lang="cs-CZ" i="1" dirty="0" smtClean="0"/>
              <a:t>Odůvodni interpunkci.</a:t>
            </a:r>
          </a:p>
          <a:p>
            <a:pPr marL="0" indent="0">
              <a:buNone/>
            </a:pPr>
            <a:r>
              <a:rPr lang="cs-CZ" i="1" dirty="0" smtClean="0"/>
              <a:t>    a) PK postupně rozvíjející b) PK několikanásobný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63163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/>
          </a:bodyPr>
          <a:lstStyle/>
          <a:p>
            <a:r>
              <a:rPr lang="cs-CZ" u="sng" dirty="0" smtClean="0"/>
              <a:t>Doplň čárky:</a:t>
            </a:r>
          </a:p>
          <a:p>
            <a:pPr marL="0" indent="0">
              <a:buNone/>
            </a:pPr>
            <a:r>
              <a:rPr lang="cs-CZ" sz="2800" dirty="0" smtClean="0"/>
              <a:t>Jano já mám někdy takový strach! Haló je tam někdo?  </a:t>
            </a:r>
          </a:p>
          <a:p>
            <a:pPr marL="0" indent="0">
              <a:buNone/>
            </a:pPr>
            <a:r>
              <a:rPr lang="cs-CZ" sz="2800" dirty="0" smtClean="0"/>
              <a:t>Tachovský zámek chlouba města slouží jako sídlo městského úřadu. Pojďte dál paní Nováková. Chceš párek v rohlíku s hořčicí nebo s kečupem? Petr Janda zakladatel skupiny </a:t>
            </a:r>
            <a:r>
              <a:rPr lang="cs-CZ" sz="2800" dirty="0" err="1" smtClean="0"/>
              <a:t>Olympic</a:t>
            </a:r>
            <a:r>
              <a:rPr lang="cs-CZ" sz="2800" dirty="0" smtClean="0"/>
              <a:t> oslavil 70. narozeniny. Říkám vám to horem dolem! Prázdniny ty jsou ještě tak daleko! Narodil se v Plzni 25.12. 1929. Neboj se ty bláhová! Paci </a:t>
            </a:r>
            <a:r>
              <a:rPr lang="cs-CZ" sz="2800" dirty="0" err="1" smtClean="0"/>
              <a:t>paci</a:t>
            </a:r>
            <a:r>
              <a:rPr lang="cs-CZ" sz="2800" dirty="0" smtClean="0"/>
              <a:t> pacičky táta koupil botičky.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384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Jano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já mám někdy takový strach! </a:t>
            </a:r>
            <a:r>
              <a:rPr lang="cs-CZ" dirty="0" smtClean="0"/>
              <a:t>Haló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je tam </a:t>
            </a:r>
            <a:r>
              <a:rPr lang="cs-CZ" dirty="0" smtClean="0"/>
              <a:t>někdo? Tachovský zámek</a:t>
            </a:r>
            <a:r>
              <a:rPr lang="cs-CZ" dirty="0" smtClean="0">
                <a:solidFill>
                  <a:srgbClr val="FF0000"/>
                </a:solidFill>
              </a:rPr>
              <a:t>, </a:t>
            </a:r>
            <a:r>
              <a:rPr lang="cs-CZ" dirty="0" smtClean="0"/>
              <a:t>chlouba města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slouží jako sídlo městského úřadu. Pojďte </a:t>
            </a:r>
            <a:r>
              <a:rPr lang="cs-CZ" dirty="0" smtClean="0"/>
              <a:t>dál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paní Nováková. Chceš párek v rohlíku s </a:t>
            </a:r>
            <a:r>
              <a:rPr lang="cs-CZ" dirty="0" smtClean="0"/>
              <a:t>hořčicí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nebo s kečupem? Petr </a:t>
            </a:r>
            <a:r>
              <a:rPr lang="cs-CZ" dirty="0" smtClean="0"/>
              <a:t>Janda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zakladatel skupiny </a:t>
            </a:r>
            <a:r>
              <a:rPr lang="cs-CZ" dirty="0" err="1" smtClean="0"/>
              <a:t>Olympic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oslavil 70. narozeniny. Říkám vám to horem dolem! </a:t>
            </a:r>
            <a:r>
              <a:rPr lang="cs-CZ" dirty="0" smtClean="0"/>
              <a:t>Prázdniny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ty jsou ještě tak daleko! Narodil se v Plzni 25.12. 1929. Neboj </a:t>
            </a:r>
            <a:r>
              <a:rPr lang="cs-CZ" dirty="0" smtClean="0"/>
              <a:t>se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ty bláhová! </a:t>
            </a:r>
            <a:r>
              <a:rPr lang="cs-CZ" dirty="0" smtClean="0"/>
              <a:t>Paci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paci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pacičky</a:t>
            </a:r>
            <a:r>
              <a:rPr lang="cs-CZ" dirty="0" smtClean="0">
                <a:solidFill>
                  <a:srgbClr val="FF0000"/>
                </a:solidFill>
              </a:rPr>
              <a:t>,</a:t>
            </a:r>
            <a:r>
              <a:rPr lang="cs-CZ" dirty="0" smtClean="0"/>
              <a:t> </a:t>
            </a:r>
            <a:r>
              <a:rPr lang="cs-CZ" dirty="0"/>
              <a:t>táta koupil botičky.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7658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HAVRÁNEK</a:t>
            </a:r>
            <a:r>
              <a:rPr lang="cs-CZ" dirty="0"/>
              <a:t>, Bohuslav; JELIČKA, Alois. </a:t>
            </a:r>
            <a:r>
              <a:rPr lang="cs-CZ" i="1" dirty="0"/>
              <a:t>Stručná mluvnice česká</a:t>
            </a:r>
            <a:r>
              <a:rPr lang="cs-CZ" dirty="0"/>
              <a:t>. Praha: SPN, 1983, ISBN </a:t>
            </a:r>
            <a:r>
              <a:rPr lang="cs-CZ" dirty="0" smtClean="0"/>
              <a:t>-. </a:t>
            </a:r>
          </a:p>
          <a:p>
            <a:r>
              <a:rPr lang="cs-CZ" dirty="0"/>
              <a:t>ŠAUER, Vladimír a kol. </a:t>
            </a:r>
            <a:r>
              <a:rPr lang="cs-CZ" i="1" dirty="0"/>
              <a:t>Pravidla českého pravopisu</a:t>
            </a:r>
            <a:r>
              <a:rPr lang="cs-CZ" dirty="0"/>
              <a:t>. Praha: Ottovo nakladatelství, 2005, ISBN 80-7360-288-1.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9018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547</TotalTime>
  <Words>805</Words>
  <Application>Microsoft Office PowerPoint</Application>
  <PresentationFormat>Předvádění na obrazovce (4:3)</PresentationFormat>
  <Paragraphs>112</Paragraphs>
  <Slides>14</Slides>
  <Notes>2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Prezentace aplikace PowerPoint</vt:lpstr>
      <vt:lpstr> </vt:lpstr>
      <vt:lpstr>Prezentace aplikace PowerPoint</vt:lpstr>
      <vt:lpstr>Prezentace aplikace PowerPoint</vt:lpstr>
      <vt:lpstr>Prezentace aplikace PowerPoint</vt:lpstr>
      <vt:lpstr>Prezentace aplikace PowerPoint</vt:lpstr>
      <vt:lpstr>Čárkou neoddělujeme: </vt:lpstr>
      <vt:lpstr>Prezentace aplikace PowerPoint</vt:lpstr>
      <vt:lpstr>Pozor!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Číslo projektu: CZ.1.07/ 1.5.00/34.0673 Číslo materiálu: VY_32_INOVACE_1.A_ON_12(20) Název materiálu: Druhá světová válka, část 1. Název školy: SOU a ZŠ Planá, Kostelní 129, Planá Autor: Mgr. Miroslav Pelán Tematický okruh: Válečné konflikty 20. století Vzdělávací oblast: Člověk a společnost Datum tvorby: 01.09.2012</dc:title>
  <dc:creator>Anežka Chládková</dc:creator>
  <cp:lastModifiedBy>Anežka Chládková</cp:lastModifiedBy>
  <cp:revision>50</cp:revision>
  <dcterms:created xsi:type="dcterms:W3CDTF">2013-01-02T17:31:18Z</dcterms:created>
  <dcterms:modified xsi:type="dcterms:W3CDTF">2013-03-06T23:06:29Z</dcterms:modified>
</cp:coreProperties>
</file>