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9" r:id="rId2"/>
    <p:sldId id="257" r:id="rId3"/>
    <p:sldId id="260" r:id="rId4"/>
    <p:sldId id="261" r:id="rId5"/>
    <p:sldId id="269" r:id="rId6"/>
    <p:sldId id="262" r:id="rId7"/>
    <p:sldId id="263" r:id="rId8"/>
    <p:sldId id="264" r:id="rId9"/>
    <p:sldId id="265" r:id="rId10"/>
    <p:sldId id="277" r:id="rId11"/>
    <p:sldId id="270" r:id="rId12"/>
    <p:sldId id="271" r:id="rId13"/>
    <p:sldId id="278" r:id="rId14"/>
    <p:sldId id="272" r:id="rId15"/>
    <p:sldId id="273" r:id="rId16"/>
    <p:sldId id="274" r:id="rId17"/>
    <p:sldId id="286" r:id="rId18"/>
    <p:sldId id="290" r:id="rId19"/>
    <p:sldId id="292" r:id="rId20"/>
    <p:sldId id="291" r:id="rId21"/>
    <p:sldId id="26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14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13038E-1B32-46B3-8CFC-465100A8898D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871396-359F-4BA8-918F-29BD3AC4CF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189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Anotace: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Určeno pro žáky 1. ročníku nástavbového studia (popř. 1. ročníku SOU).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určená k interaktivní práci žáků při hodině.</a:t>
            </a:r>
          </a:p>
          <a:p>
            <a:pPr eaLnBrk="1" hangingPunct="1">
              <a:spcBef>
                <a:spcPct val="0"/>
              </a:spcBef>
            </a:pPr>
            <a:endParaRPr lang="cs-CZ" smtClean="0"/>
          </a:p>
          <a:p>
            <a:pPr eaLnBrk="1" hangingPunct="1">
              <a:spcBef>
                <a:spcPct val="0"/>
              </a:spcBef>
            </a:pPr>
            <a:endParaRPr lang="cs-CZ" smtClean="0"/>
          </a:p>
          <a:p>
            <a:pPr eaLnBrk="1" hangingPunct="1">
              <a:spcBef>
                <a:spcPct val="0"/>
              </a:spcBef>
            </a:pPr>
            <a:r>
              <a:rPr lang="cs-CZ" smtClean="0"/>
              <a:t>Metodické pokyny: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je určena jako podpůrný materiál k výkladu učitele a interaktivní práci žáků, lze použít i k opakování učiva.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Obsahuje tři vzorové příklady s animací podporující výklad.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Dále čtyři příklady s nabídkou výběru výsledků. Některý z žáků dostane myš a z nabídky řešení příkladů vybírá správnou možnost.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A na závěr čtyři příklady k samostatné práci žáků.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Čas: cca 20 – 25 min.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endParaRPr lang="cs-CZ" smtClean="0"/>
          </a:p>
          <a:p>
            <a:pPr marL="0" lvl="1" eaLnBrk="1" hangingPunct="1">
              <a:spcBef>
                <a:spcPct val="0"/>
              </a:spcBef>
            </a:pPr>
            <a:endParaRPr lang="cs-CZ" sz="2000" smtClean="0"/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3796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VY_32_INOVACE_1/20A-ICT/PE/ON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40B20-A5F7-4824-8128-17DB3A2BE2A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62821-5CFB-46CC-8945-BC38D98E62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617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40B20-A5F7-4824-8128-17DB3A2BE2A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62821-5CFB-46CC-8945-BC38D98E62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704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40B20-A5F7-4824-8128-17DB3A2BE2A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62821-5CFB-46CC-8945-BC38D98E62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549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40B20-A5F7-4824-8128-17DB3A2BE2A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62821-5CFB-46CC-8945-BC38D98E62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08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40B20-A5F7-4824-8128-17DB3A2BE2A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62821-5CFB-46CC-8945-BC38D98E62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177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40B20-A5F7-4824-8128-17DB3A2BE2A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62821-5CFB-46CC-8945-BC38D98E62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708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40B20-A5F7-4824-8128-17DB3A2BE2A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62821-5CFB-46CC-8945-BC38D98E62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209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40B20-A5F7-4824-8128-17DB3A2BE2A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62821-5CFB-46CC-8945-BC38D98E62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087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40B20-A5F7-4824-8128-17DB3A2BE2A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62821-5CFB-46CC-8945-BC38D98E62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3946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40B20-A5F7-4824-8128-17DB3A2BE2A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62821-5CFB-46CC-8945-BC38D98E62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4954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40B20-A5F7-4824-8128-17DB3A2BE2A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62821-5CFB-46CC-8945-BC38D98E62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5349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F40B20-A5F7-4824-8128-17DB3A2BE2A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162821-5CFB-46CC-8945-BC38D98E62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266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s.wikiquote.org/wiki/&#268;esk&#225;_p&#345;&#237;slov&#237;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433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3659090"/>
              </p:ext>
            </p:extLst>
          </p:nvPr>
        </p:nvGraphicFramePr>
        <p:xfrm>
          <a:off x="468313" y="2060575"/>
          <a:ext cx="8280400" cy="4430306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843"/>
                <a:gridCol w="6379557"/>
              </a:tblGrid>
              <a:tr h="4395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</a:p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Jazykové vzdělávání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 literatura 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Obecné poznatky o jazyce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08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Přísloví, pranostiky</a:t>
                      </a:r>
                    </a:p>
                  </a:txBody>
                  <a:tcPr marL="68576" marR="68576" marT="0" marB="0" anchor="ctr"/>
                </a:tc>
              </a:tr>
              <a:tr h="43950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VY_12_INOVACE_1B_CJ_28(32)</a:t>
                      </a:r>
                    </a:p>
                  </a:txBody>
                  <a:tcPr marL="68576" marR="68576" marT="0" marB="0" anchor="ctr"/>
                </a:tc>
              </a:tr>
              <a:tr h="43950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03</a:t>
                      </a:r>
                      <a:r>
                        <a:rPr lang="cs-CZ" sz="2000" smtClean="0">
                          <a:effectLst/>
                        </a:rPr>
                        <a:t>. 11. </a:t>
                      </a:r>
                      <a:r>
                        <a:rPr lang="cs-CZ" sz="2000" dirty="0" smtClean="0">
                          <a:effectLst/>
                        </a:rPr>
                        <a:t>2012 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65271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5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722935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Anotace:</a:t>
            </a:r>
          </a:p>
          <a:p>
            <a:pPr marL="0" indent="0">
              <a:buNone/>
            </a:pPr>
            <a:r>
              <a:rPr lang="cs-CZ" sz="2000" dirty="0" smtClean="0"/>
              <a:t>Prezentace je určena pro 1. ročníky SOU – obory E – zednické, malířské a kuchařské práce.</a:t>
            </a:r>
          </a:p>
          <a:p>
            <a:pPr marL="0" indent="0">
              <a:buNone/>
            </a:pPr>
            <a:r>
              <a:rPr lang="cs-CZ" sz="2000" dirty="0" smtClean="0"/>
              <a:t>Cílem je zopakovat poznatky o příslovích a pranostikách nabyté na ZŠ a tyto znalosti rozšířit. Zdůraznit jejich význam pro slohové dovednosti. </a:t>
            </a:r>
          </a:p>
          <a:p>
            <a:pPr marL="0" indent="0">
              <a:buNone/>
            </a:pPr>
            <a:r>
              <a:rPr lang="cs-CZ" sz="2000" dirty="0" smtClean="0"/>
              <a:t>Materiál je určen pro interaktivní práci ve výuce.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Metodika:</a:t>
            </a:r>
          </a:p>
          <a:p>
            <a:pPr marL="0" indent="0">
              <a:buNone/>
            </a:pPr>
            <a:r>
              <a:rPr lang="cs-CZ" sz="2000" dirty="0" smtClean="0"/>
              <a:t>Po definicích následuje frontální procvičování a samostatná práce. V závěru opět společné procvičování pranostik.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47133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2187624"/>
            <a:ext cx="8229600" cy="158903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PŘÍSLOVÍ</a:t>
            </a:r>
            <a:r>
              <a:rPr lang="cs-CZ" sz="4400" smtClean="0">
                <a:solidFill>
                  <a:srgbClr val="FF0000"/>
                </a:solidFill>
              </a:rPr>
              <a:t>, PRANOSTIKY 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8136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Přísloví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600" dirty="0" smtClean="0"/>
              <a:t>Ustálené výroky, které vyjadřují určité životní zkušenosti. Obsahují moudrost, ponaučení.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Často veršované (pro snadnější zapamatování).</a:t>
            </a:r>
          </a:p>
          <a:p>
            <a:endParaRPr lang="cs-CZ" sz="36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9854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Doplň a vysvětli!</a:t>
            </a:r>
          </a:p>
          <a:p>
            <a:pPr marL="0" indent="0" algn="ctr"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731442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Jak se do lesa volá, tak…..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70C0"/>
                </a:solidFill>
              </a:rPr>
              <a:t>                                         </a:t>
            </a:r>
            <a:r>
              <a:rPr lang="cs-CZ" sz="3600" dirty="0" smtClean="0">
                <a:solidFill>
                  <a:srgbClr val="00B050"/>
                </a:solidFill>
              </a:rPr>
              <a:t>se z lesa ozývá.</a:t>
            </a:r>
            <a:endParaRPr lang="cs-CZ" sz="3600" dirty="0">
              <a:solidFill>
                <a:srgbClr val="00B050"/>
              </a:solidFill>
            </a:endParaRPr>
          </a:p>
        </p:txBody>
      </p:sp>
      <p:pic>
        <p:nvPicPr>
          <p:cNvPr id="1029" name="Picture 5" descr="C:\Users\Anežka Chládková\AppData\Local\Microsoft\Windows\Temporary Internet Files\Content.IE5\ZLJWSI8A\MP9004013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924944"/>
            <a:ext cx="2628000" cy="26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082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r>
              <a:rPr lang="cs-CZ" sz="3600" dirty="0" smtClean="0"/>
              <a:t>Tichá voda …….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</a:t>
            </a:r>
            <a:r>
              <a:rPr lang="cs-CZ" sz="3600" dirty="0" smtClean="0">
                <a:solidFill>
                  <a:srgbClr val="00B050"/>
                </a:solidFill>
              </a:rPr>
              <a:t>břehy mele.</a:t>
            </a:r>
            <a:r>
              <a:rPr lang="cs-CZ" sz="3600" dirty="0" smtClean="0"/>
              <a:t>  </a:t>
            </a:r>
            <a:endParaRPr lang="cs-CZ" sz="3600" dirty="0"/>
          </a:p>
        </p:txBody>
      </p:sp>
      <p:pic>
        <p:nvPicPr>
          <p:cNvPr id="2059" name="Picture 11" descr="C:\Users\Anežka Chládková\AppData\Local\Microsoft\Windows\Temporary Internet Files\Content.IE5\Y4NU4XO8\MP9004242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72816"/>
            <a:ext cx="2808000" cy="183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1553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                          </a:t>
            </a:r>
          </a:p>
          <a:p>
            <a:pPr marL="0" indent="0">
              <a:buNone/>
            </a:pPr>
            <a:r>
              <a:rPr lang="cs-CZ" sz="3600" dirty="0" smtClean="0"/>
              <a:t>                                   Vrána k vráně sedá, ...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 </a:t>
            </a:r>
            <a:r>
              <a:rPr lang="cs-CZ" sz="3600" dirty="0" smtClean="0">
                <a:solidFill>
                  <a:srgbClr val="00B050"/>
                </a:solidFill>
              </a:rPr>
              <a:t>rovný rovného si hledá.                       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08605" y="3244334"/>
            <a:ext cx="2471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3075" name="Picture 3" descr="C:\Users\Anežka Chládková\AppData\Local\Microsoft\Windows\Temporary Internet Files\Content.IE5\ZLJWSI8A\MC9003538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44824"/>
            <a:ext cx="2349374" cy="3020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601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Lepší vrabec v hrsti, …..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nežli holub na střeše.</a:t>
            </a:r>
            <a:endParaRPr lang="cs-CZ" sz="3600" dirty="0">
              <a:solidFill>
                <a:srgbClr val="00B05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564904"/>
            <a:ext cx="3562449" cy="23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3299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Doplň!</a:t>
            </a:r>
            <a:r>
              <a:rPr lang="cs-CZ" sz="4400" dirty="0" smtClean="0"/>
              <a:t> </a:t>
            </a: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4400" dirty="0" smtClean="0">
                <a:solidFill>
                  <a:srgbClr val="002060"/>
                </a:solidFill>
              </a:rPr>
              <a:t>(Využij http://cs.wikiquote.org/wiki/</a:t>
            </a:r>
            <a:r>
              <a:rPr lang="cs-CZ" sz="4400" dirty="0" err="1" smtClean="0">
                <a:solidFill>
                  <a:srgbClr val="002060"/>
                </a:solidFill>
              </a:rPr>
              <a:t>Česká_přísloví</a:t>
            </a:r>
            <a:r>
              <a:rPr lang="cs-CZ" sz="4400" dirty="0" smtClean="0">
                <a:solidFill>
                  <a:srgbClr val="002060"/>
                </a:solidFill>
              </a:rPr>
              <a:t>)</a:t>
            </a:r>
            <a:endParaRPr lang="cs-CZ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318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83568" y="404664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Čiň čertu dobře, …….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dirty="0" smtClean="0">
                <a:solidFill>
                  <a:srgbClr val="00B050"/>
                </a:solidFill>
              </a:rPr>
              <a:t>peklem se ti odmění.</a:t>
            </a:r>
          </a:p>
          <a:p>
            <a:pPr marL="0" indent="0">
              <a:buNone/>
            </a:pPr>
            <a:r>
              <a:rPr lang="cs-CZ" dirty="0" smtClean="0"/>
              <a:t>Hloupý, kdo dává, …….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dirty="0" smtClean="0">
                <a:solidFill>
                  <a:srgbClr val="00B050"/>
                </a:solidFill>
              </a:rPr>
              <a:t>hloupější, kdo nebere.</a:t>
            </a:r>
          </a:p>
          <a:p>
            <a:pPr marL="0" indent="0">
              <a:buNone/>
            </a:pPr>
            <a:r>
              <a:rPr lang="cs-CZ" dirty="0" smtClean="0"/>
              <a:t>Komu není shůry dáno, ……..</a:t>
            </a:r>
          </a:p>
          <a:p>
            <a:pPr marL="0" indent="0">
              <a:buNone/>
            </a:pPr>
            <a:r>
              <a:rPr lang="cs-CZ" dirty="0" smtClean="0"/>
              <a:t>                              </a:t>
            </a:r>
            <a:r>
              <a:rPr lang="cs-CZ" dirty="0" smtClean="0">
                <a:solidFill>
                  <a:srgbClr val="00B050"/>
                </a:solidFill>
              </a:rPr>
              <a:t>v apatyce nekoupí. </a:t>
            </a:r>
          </a:p>
          <a:p>
            <a:pPr marL="0" indent="0">
              <a:buNone/>
            </a:pPr>
            <a:r>
              <a:rPr lang="cs-CZ" dirty="0" smtClean="0"/>
              <a:t>Mladí ležáci - ……..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dirty="0" smtClean="0">
                <a:solidFill>
                  <a:srgbClr val="00B050"/>
                </a:solidFill>
              </a:rPr>
              <a:t>staří žebráci.</a:t>
            </a:r>
          </a:p>
          <a:p>
            <a:pPr marL="0" indent="0">
              <a:buNone/>
            </a:pPr>
            <a:r>
              <a:rPr lang="cs-CZ" dirty="0" smtClean="0"/>
              <a:t>Komu není rady, ……..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dirty="0" smtClean="0">
                <a:solidFill>
                  <a:srgbClr val="00B050"/>
                </a:solidFill>
              </a:rPr>
              <a:t>tomu není pomoci.</a:t>
            </a:r>
            <a:endParaRPr lang="cs-CZ" dirty="0" smtClean="0"/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739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Pranostika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Ustálené věty lidového původu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Vychází z lidové zkušenosti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Týkají se počasí – spojují meteorologické jevy a roční dobu.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8897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>
                <a:solidFill>
                  <a:srgbClr val="FF0000"/>
                </a:solidFill>
              </a:rPr>
              <a:t>Dokážeš kliknutím </a:t>
            </a:r>
            <a:r>
              <a:rPr lang="cs-CZ" sz="4400" dirty="0" smtClean="0">
                <a:solidFill>
                  <a:srgbClr val="FF0000"/>
                </a:solidFill>
              </a:rPr>
              <a:t>spojit pranostiku</a:t>
            </a:r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s odpovídajícím měsícem?</a:t>
            </a:r>
          </a:p>
          <a:p>
            <a:pPr marL="0" indent="0"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Správná odpověď bude oceněna potleskem!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1387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6110050"/>
          </a:xfrm>
        </p:spPr>
        <p:txBody>
          <a:bodyPr/>
          <a:lstStyle/>
          <a:p>
            <a:pPr marL="0" indent="0">
              <a:buNone/>
            </a:pPr>
            <a:r>
              <a:rPr lang="cs-CZ" sz="4400" dirty="0" smtClean="0"/>
              <a:t>….. bílý, pole sílí.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4" name="Ovál 13">
            <a:hlinkClick r:id="" action="ppaction://noaction" highlightClick="1">
              <a:snd r:embed="rId2" name="push.wav"/>
            </a:hlinkClick>
          </p:cNvPr>
          <p:cNvSpPr/>
          <p:nvPr/>
        </p:nvSpPr>
        <p:spPr>
          <a:xfrm>
            <a:off x="683568" y="2763281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listopad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vál 14">
            <a:hlinkClick r:id="" action="ppaction://noaction" highlightClick="1">
              <a:snd r:embed="rId2" name="push.wav"/>
            </a:hlinkClick>
          </p:cNvPr>
          <p:cNvSpPr/>
          <p:nvPr/>
        </p:nvSpPr>
        <p:spPr>
          <a:xfrm>
            <a:off x="3419872" y="3753281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leden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Ovál 15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6300192" y="2943681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únor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103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Svatá Anna, chladna zrána.</a:t>
            </a:r>
            <a:endParaRPr lang="cs-CZ" dirty="0"/>
          </a:p>
        </p:txBody>
      </p:sp>
      <p:sp>
        <p:nvSpPr>
          <p:cNvPr id="7" name="Ovál 6">
            <a:hlinkClick r:id="" action="ppaction://noaction" highlightClick="1">
              <a:snd r:embed="rId2" name="push.wav"/>
            </a:hlinkClick>
          </p:cNvPr>
          <p:cNvSpPr/>
          <p:nvPr/>
        </p:nvSpPr>
        <p:spPr>
          <a:xfrm>
            <a:off x="6156176" y="3501008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březen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vál 7">
            <a:hlinkClick r:id="" action="ppaction://noaction" highlightClick="1">
              <a:snd r:embed="rId2" name="push.wav"/>
            </a:hlinkClick>
          </p:cNvPr>
          <p:cNvSpPr/>
          <p:nvPr/>
        </p:nvSpPr>
        <p:spPr>
          <a:xfrm>
            <a:off x="3563888" y="2276872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90" dirty="0" smtClean="0">
                <a:solidFill>
                  <a:schemeClr val="tx1"/>
                </a:solidFill>
              </a:rPr>
              <a:t>prosinec</a:t>
            </a:r>
            <a:endParaRPr lang="cs-CZ" sz="2690" dirty="0">
              <a:solidFill>
                <a:schemeClr val="tx1"/>
              </a:solidFill>
            </a:endParaRPr>
          </a:p>
        </p:txBody>
      </p:sp>
      <p:sp>
        <p:nvSpPr>
          <p:cNvPr id="12" name="Ovál 11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683568" y="2763281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červenec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13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Studený …, v stodole ráj.</a:t>
            </a:r>
            <a:endParaRPr lang="cs-CZ" dirty="0"/>
          </a:p>
        </p:txBody>
      </p:sp>
      <p:sp>
        <p:nvSpPr>
          <p:cNvPr id="5" name="Ovál 4">
            <a:hlinkClick r:id="" action="ppaction://noaction" highlightClick="1">
              <a:snd r:embed="rId2" name="push.wav"/>
            </a:hlinkClick>
          </p:cNvPr>
          <p:cNvSpPr/>
          <p:nvPr/>
        </p:nvSpPr>
        <p:spPr>
          <a:xfrm>
            <a:off x="683568" y="2763281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červen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7" name="Ovál 6">
            <a:hlinkClick r:id="" action="ppaction://noaction" highlightClick="1">
              <a:snd r:embed="rId2" name="push.wav"/>
            </a:hlinkClick>
          </p:cNvPr>
          <p:cNvSpPr/>
          <p:nvPr/>
        </p:nvSpPr>
        <p:spPr>
          <a:xfrm>
            <a:off x="5148064" y="3815705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listopad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vál 7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3805968" y="1769968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máj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1214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svatého Jiří vylézají hadi a štíři.</a:t>
            </a:r>
            <a:endParaRPr lang="cs-CZ" dirty="0"/>
          </a:p>
        </p:txBody>
      </p:sp>
      <p:sp>
        <p:nvSpPr>
          <p:cNvPr id="7" name="Ovál 6">
            <a:hlinkClick r:id="" action="ppaction://noaction" highlightClick="1">
              <a:snd r:embed="rId2" name="push.wav"/>
            </a:hlinkClick>
          </p:cNvPr>
          <p:cNvSpPr/>
          <p:nvPr/>
        </p:nvSpPr>
        <p:spPr>
          <a:xfrm>
            <a:off x="6156176" y="3501008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březen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vál 7">
            <a:hlinkClick r:id="" action="ppaction://noaction" highlightClick="1">
              <a:snd r:embed="rId2" name="push.wav"/>
            </a:hlinkClick>
          </p:cNvPr>
          <p:cNvSpPr/>
          <p:nvPr/>
        </p:nvSpPr>
        <p:spPr>
          <a:xfrm>
            <a:off x="3563888" y="2276872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90" dirty="0" smtClean="0">
                <a:solidFill>
                  <a:schemeClr val="tx1"/>
                </a:solidFill>
              </a:rPr>
              <a:t>prosinec</a:t>
            </a:r>
            <a:endParaRPr lang="cs-CZ" sz="2690" dirty="0">
              <a:solidFill>
                <a:schemeClr val="tx1"/>
              </a:solidFill>
            </a:endParaRPr>
          </a:p>
        </p:txBody>
      </p:sp>
      <p:sp>
        <p:nvSpPr>
          <p:cNvPr id="12" name="Ovál 11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683568" y="2763281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duben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0988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Teplé… - dobře se ovoci i vínu daří.</a:t>
            </a:r>
            <a:endParaRPr lang="cs-CZ" dirty="0"/>
          </a:p>
        </p:txBody>
      </p:sp>
      <p:sp>
        <p:nvSpPr>
          <p:cNvPr id="5" name="Ovál 4">
            <a:hlinkClick r:id="" action="ppaction://noaction" highlightClick="1">
              <a:snd r:embed="rId2" name="push.wav"/>
            </a:hlinkClick>
          </p:cNvPr>
          <p:cNvSpPr/>
          <p:nvPr/>
        </p:nvSpPr>
        <p:spPr>
          <a:xfrm>
            <a:off x="1115616" y="1988840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listopad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7" name="Ovál 6">
            <a:hlinkClick r:id="" action="ppaction://noaction" highlightClick="1">
              <a:snd r:embed="rId2" name="push.wav"/>
            </a:hlinkClick>
          </p:cNvPr>
          <p:cNvSpPr/>
          <p:nvPr/>
        </p:nvSpPr>
        <p:spPr>
          <a:xfrm>
            <a:off x="5508104" y="1808440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únor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vál 7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3167253" y="3788440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září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9212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Když na Dušičky jasné počasí panuje, příchod zimy to oznamuje.</a:t>
            </a:r>
            <a:endParaRPr lang="cs-CZ" dirty="0"/>
          </a:p>
        </p:txBody>
      </p:sp>
      <p:sp>
        <p:nvSpPr>
          <p:cNvPr id="5" name="Ovál 4">
            <a:hlinkClick r:id="" action="ppaction://noaction" highlightClick="1">
              <a:snd r:embed="rId2" name="push.wav"/>
            </a:hlinkClick>
          </p:cNvPr>
          <p:cNvSpPr/>
          <p:nvPr/>
        </p:nvSpPr>
        <p:spPr>
          <a:xfrm>
            <a:off x="683568" y="2763281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červen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7" name="Ovál 6">
            <a:hlinkClick r:id="" action="ppaction://noaction" highlightClick="1">
              <a:snd r:embed="rId2" name="push.wav"/>
            </a:hlinkClick>
          </p:cNvPr>
          <p:cNvSpPr/>
          <p:nvPr/>
        </p:nvSpPr>
        <p:spPr>
          <a:xfrm>
            <a:off x="5148064" y="3815705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50" dirty="0" smtClean="0">
                <a:solidFill>
                  <a:schemeClr val="tx1"/>
                </a:solidFill>
              </a:rPr>
              <a:t>prosinec</a:t>
            </a:r>
            <a:endParaRPr lang="cs-CZ" sz="2750" dirty="0">
              <a:solidFill>
                <a:schemeClr val="tx1"/>
              </a:solidFill>
            </a:endParaRPr>
          </a:p>
        </p:txBody>
      </p:sp>
      <p:sp>
        <p:nvSpPr>
          <p:cNvPr id="8" name="Ovál 7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3805968" y="1769968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listopad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9212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Medardova kápě, čtyřicet dní kape.</a:t>
            </a:r>
            <a:endParaRPr lang="cs-CZ" dirty="0"/>
          </a:p>
        </p:txBody>
      </p:sp>
      <p:sp>
        <p:nvSpPr>
          <p:cNvPr id="5" name="Ovál 4">
            <a:hlinkClick r:id="" action="ppaction://noaction" highlightClick="1">
              <a:snd r:embed="rId2" name="push.wav"/>
            </a:hlinkClick>
          </p:cNvPr>
          <p:cNvSpPr/>
          <p:nvPr/>
        </p:nvSpPr>
        <p:spPr>
          <a:xfrm>
            <a:off x="827584" y="1556792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leden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7" name="Ovál 6">
            <a:hlinkClick r:id="" action="ppaction://noaction" highlightClick="1">
              <a:snd r:embed="rId2" name="push.wav"/>
            </a:hlinkClick>
          </p:cNvPr>
          <p:cNvSpPr/>
          <p:nvPr/>
        </p:nvSpPr>
        <p:spPr>
          <a:xfrm>
            <a:off x="2123728" y="3815705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srpen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vál 7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5292080" y="1772816"/>
            <a:ext cx="1980000" cy="19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červen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9212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cs.wikiquote.org/wiki/</a:t>
            </a:r>
            <a:r>
              <a:rPr lang="cs-CZ" dirty="0" err="1" smtClean="0">
                <a:hlinkClick r:id="rId2"/>
              </a:rPr>
              <a:t>Česká_přísloví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www.office.microsoft.com</a:t>
            </a:r>
            <a:endParaRPr lang="cs-CZ" dirty="0" smtClean="0"/>
          </a:p>
          <a:p>
            <a:r>
              <a:rPr lang="cs-CZ" dirty="0"/>
              <a:t>http://pranostiky.wz.cz/php/prans.php?mid=11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52822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420</Words>
  <Application>Microsoft Office PowerPoint</Application>
  <PresentationFormat>Předvádění na obrazovce (4:3)</PresentationFormat>
  <Paragraphs>121</Paragraphs>
  <Slides>21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Prezentace aplikace PowerPoint</vt:lpstr>
      <vt:lpstr>Prezentace aplikace PowerPoint</vt:lpstr>
      <vt:lpstr>Přísloví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Pranostika</vt:lpstr>
      <vt:lpstr>Prezentace aplikace PowerPoint</vt:lpstr>
      <vt:lpstr>Prezentace aplikace PowerPoint</vt:lpstr>
      <vt:lpstr>Svatá Anna, chladna zrána.</vt:lpstr>
      <vt:lpstr>Studený …, v stodole ráj.</vt:lpstr>
      <vt:lpstr>Na svatého Jiří vylézají hadi a štíři.</vt:lpstr>
      <vt:lpstr>Teplé… - dobře se ovoci i vínu daří.</vt:lpstr>
      <vt:lpstr>Když na Dušičky jasné počasí panuje, příchod zimy to oznamuje.</vt:lpstr>
      <vt:lpstr>Medardova kápě, čtyřicet dní kape.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Anežka Chládková</dc:creator>
  <cp:lastModifiedBy>Anežka Chládková</cp:lastModifiedBy>
  <cp:revision>27</cp:revision>
  <dcterms:created xsi:type="dcterms:W3CDTF">2013-02-23T19:44:01Z</dcterms:created>
  <dcterms:modified xsi:type="dcterms:W3CDTF">2013-03-06T23:06:50Z</dcterms:modified>
</cp:coreProperties>
</file>