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79" r:id="rId2"/>
    <p:sldId id="257" r:id="rId3"/>
    <p:sldId id="280" r:id="rId4"/>
    <p:sldId id="259" r:id="rId5"/>
    <p:sldId id="263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9" r:id="rId14"/>
    <p:sldId id="270" r:id="rId15"/>
    <p:sldId id="271" r:id="rId16"/>
    <p:sldId id="272" r:id="rId17"/>
    <p:sldId id="273" r:id="rId18"/>
    <p:sldId id="275" r:id="rId19"/>
    <p:sldId id="274" r:id="rId20"/>
    <p:sldId id="26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62705B-0C03-4472-8B10-34889B47EDE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DA243D-9511-42F7-AD82-AD407F5484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10961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</a:rPr>
              <a:t>Anotace: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</a:rPr>
              <a:t>Určená pro žáky 1. ročníku nástavbového studia</a:t>
            </a:r>
            <a:r>
              <a:rPr lang="cs-CZ" sz="1200" baseline="0" dirty="0" smtClean="0">
                <a:effectLst/>
              </a:rPr>
              <a:t>.</a:t>
            </a:r>
            <a:endParaRPr lang="cs-CZ" sz="1200" dirty="0" smtClean="0">
              <a:effectLst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</a:rPr>
              <a:t>Prezentace určená k interaktivní práci žáků při hodině.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Metodické</a:t>
            </a:r>
            <a:r>
              <a:rPr lang="cs-CZ" baseline="0" dirty="0" smtClean="0"/>
              <a:t> pokyny: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</a:rPr>
              <a:t>Prezentace je určena jako podpůrný materiál k výkladu učitele</a:t>
            </a:r>
            <a:r>
              <a:rPr lang="cs-CZ" sz="1200" baseline="0" dirty="0" smtClean="0">
                <a:effectLst/>
              </a:rPr>
              <a:t> a interaktivní práci žáků, </a:t>
            </a:r>
            <a:r>
              <a:rPr lang="cs-CZ" sz="1200" dirty="0" smtClean="0">
                <a:effectLst/>
              </a:rPr>
              <a:t>lze použít i k opakování učiva.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1200" dirty="0" smtClean="0">
              <a:effectLst/>
              <a:latin typeface="+mn-lt"/>
              <a:ea typeface="Calibri"/>
              <a:cs typeface="Times New Roman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  <a:latin typeface="+mn-lt"/>
                <a:ea typeface="Calibri"/>
                <a:cs typeface="Times New Roman"/>
              </a:rPr>
              <a:t>Obsahuje tři vzorové příklady s animací podporující výklad.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  <a:latin typeface="+mn-lt"/>
                <a:ea typeface="Calibri"/>
                <a:cs typeface="Times New Roman"/>
              </a:rPr>
              <a:t>Dále čtyři</a:t>
            </a:r>
            <a:r>
              <a:rPr lang="cs-CZ" sz="1200" baseline="0" dirty="0" smtClean="0">
                <a:effectLst/>
                <a:latin typeface="+mn-lt"/>
                <a:ea typeface="Calibri"/>
                <a:cs typeface="Times New Roman"/>
              </a:rPr>
              <a:t> příklady s nabídkou výběru výsledků. Některý z žáků dostane myš a z nabídky řešení příkladů vybírá správnou možnost.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aseline="0" dirty="0" smtClean="0">
                <a:effectLst/>
                <a:latin typeface="+mn-lt"/>
                <a:ea typeface="Calibri"/>
                <a:cs typeface="Times New Roman"/>
              </a:rPr>
              <a:t>A na závěr čtyři příklady k samostatné práci žáků.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1200" baseline="0" dirty="0" smtClean="0">
              <a:effectLst/>
              <a:latin typeface="+mn-lt"/>
              <a:ea typeface="Calibri"/>
              <a:cs typeface="Times New Roman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aseline="0" dirty="0" smtClean="0">
                <a:effectLst/>
                <a:latin typeface="+mn-lt"/>
                <a:ea typeface="Calibri"/>
                <a:cs typeface="Times New Roman"/>
              </a:rPr>
              <a:t>Čas: cca. </a:t>
            </a:r>
            <a:r>
              <a:rPr lang="cs-CZ" sz="1200" baseline="0" smtClean="0">
                <a:effectLst/>
                <a:latin typeface="+mn-lt"/>
                <a:ea typeface="Calibri"/>
                <a:cs typeface="Times New Roman"/>
              </a:rPr>
              <a:t>25 – 30 min.</a:t>
            </a:r>
            <a:endParaRPr lang="cs-CZ" sz="1200" dirty="0" smtClean="0">
              <a:effectLst/>
              <a:latin typeface="+mn-lt"/>
              <a:ea typeface="Calibri"/>
              <a:cs typeface="Times New Roman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1200" dirty="0" smtClean="0">
              <a:effectLst/>
              <a:latin typeface="+mn-lt"/>
              <a:ea typeface="Calibri"/>
              <a:cs typeface="Times New Roman"/>
            </a:endParaRPr>
          </a:p>
          <a:p>
            <a:endParaRPr lang="cs-CZ" baseline="0" dirty="0" smtClean="0"/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000" dirty="0" smtClean="0">
              <a:effectLst/>
            </a:endParaRPr>
          </a:p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VY_32_INOVACE_1/20A-ICT/PE/ON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14BFC-267F-4EF2-ADBD-9716BC3CA3B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455DD-1420-4D18-8427-16E47E00A9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7000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14BFC-267F-4EF2-ADBD-9716BC3CA3B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455DD-1420-4D18-8427-16E47E00A9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7360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14BFC-267F-4EF2-ADBD-9716BC3CA3B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455DD-1420-4D18-8427-16E47E00A9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03280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14BFC-267F-4EF2-ADBD-9716BC3CA3B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455DD-1420-4D18-8427-16E47E00A9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01102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14BFC-267F-4EF2-ADBD-9716BC3CA3B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455DD-1420-4D18-8427-16E47E00A9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20523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14BFC-267F-4EF2-ADBD-9716BC3CA3B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455DD-1420-4D18-8427-16E47E00A9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3298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14BFC-267F-4EF2-ADBD-9716BC3CA3B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455DD-1420-4D18-8427-16E47E00A9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2802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14BFC-267F-4EF2-ADBD-9716BC3CA3B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455DD-1420-4D18-8427-16E47E00A9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4082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14BFC-267F-4EF2-ADBD-9716BC3CA3B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455DD-1420-4D18-8427-16E47E00A9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80576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14BFC-267F-4EF2-ADBD-9716BC3CA3B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455DD-1420-4D18-8427-16E47E00A9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82754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14BFC-267F-4EF2-ADBD-9716BC3CA3B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455DD-1420-4D18-8427-16E47E00A9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03922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814BFC-267F-4EF2-ADBD-9716BC3CA3B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455DD-1420-4D18-8427-16E47E00A9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7274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13440517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Jazykové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Výklad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Ploskolebec americký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VY_12_INOVACE_1B_CJ_30(32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Anežka Chládková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09. 12. </a:t>
                      </a:r>
                      <a:r>
                        <a:rPr lang="cs-CZ" sz="2000" smtClean="0">
                          <a:effectLst/>
                        </a:rPr>
                        <a:t>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793386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2187624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Anotace:</a:t>
            </a:r>
          </a:p>
          <a:p>
            <a:pPr marL="0" indent="0">
              <a:buNone/>
            </a:pPr>
            <a:r>
              <a:rPr lang="cs-CZ" sz="2000" dirty="0" smtClean="0"/>
              <a:t>Prezentace je určena pro žáky 3. ročníku SOU. Slouží jako podpůrný materiál při výkladu učitele (akcentace přesnosti a faktické správnosti slohového útvaru výkladu, rozvoj čtenářské gramotnosti).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Metodika:</a:t>
            </a:r>
          </a:p>
          <a:p>
            <a:pPr marL="0" indent="0">
              <a:buNone/>
            </a:pPr>
            <a:r>
              <a:rPr lang="cs-CZ" sz="2000" dirty="0" smtClean="0"/>
              <a:t>Žáci mají text v tištěné podobě; po samostatné individuální či skupinové práci následuje za pomoci prezentace kontrola správných odpovědí.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0242185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 smtClean="0"/>
          </a:p>
          <a:p>
            <a:pPr marL="0" indent="0" algn="ctr">
              <a:buNone/>
            </a:pPr>
            <a:r>
              <a:rPr lang="cs-CZ" sz="5400" dirty="0" smtClean="0">
                <a:solidFill>
                  <a:srgbClr val="002060"/>
                </a:solidFill>
              </a:rPr>
              <a:t>Výklad</a:t>
            </a:r>
            <a:endParaRPr lang="cs-CZ" sz="54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002060"/>
                </a:solidFill>
              </a:rPr>
              <a:t>(cvičení)</a:t>
            </a:r>
            <a:endParaRPr lang="cs-CZ" sz="4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07857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9939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chemeClr val="tx2"/>
                </a:solidFill>
              </a:rPr>
              <a:t>Ploskolebec</a:t>
            </a:r>
            <a:r>
              <a:rPr lang="cs-CZ" sz="3200" dirty="0" smtClean="0">
                <a:solidFill>
                  <a:srgbClr val="002060"/>
                </a:solidFill>
              </a:rPr>
              <a:t> americký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19256" cy="6048672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sz="5100" dirty="0" smtClean="0">
                <a:solidFill>
                  <a:srgbClr val="FF0000"/>
                </a:solidFill>
              </a:rPr>
              <a:t>Délka: 0,6-1,3 m</a:t>
            </a:r>
          </a:p>
          <a:p>
            <a:pPr marL="0" indent="0">
              <a:buNone/>
            </a:pPr>
            <a:r>
              <a:rPr lang="cs-CZ" sz="5100" dirty="0" smtClean="0">
                <a:solidFill>
                  <a:srgbClr val="FF0000"/>
                </a:solidFill>
              </a:rPr>
              <a:t>Rozmnožování: živorodý</a:t>
            </a:r>
          </a:p>
          <a:p>
            <a:pPr marL="0" indent="0">
              <a:buNone/>
            </a:pPr>
            <a:r>
              <a:rPr lang="cs-CZ" sz="5100" dirty="0" smtClean="0">
                <a:solidFill>
                  <a:srgbClr val="FF0000"/>
                </a:solidFill>
              </a:rPr>
              <a:t>Způsob života: pozemní</a:t>
            </a:r>
          </a:p>
          <a:p>
            <a:pPr marL="0" indent="0">
              <a:buNone/>
            </a:pPr>
            <a:r>
              <a:rPr lang="cs-CZ" sz="5100" dirty="0" smtClean="0">
                <a:solidFill>
                  <a:srgbClr val="FF0000"/>
                </a:solidFill>
              </a:rPr>
              <a:t>Rozšíření: střed a jihovýchod USA </a:t>
            </a:r>
          </a:p>
          <a:p>
            <a:pPr marL="0" indent="0">
              <a:buNone/>
            </a:pPr>
            <a:r>
              <a:rPr lang="cs-CZ" sz="5900" dirty="0" smtClean="0"/>
              <a:t>Ploskolebec americký má výrazné kaštanově hnědé nebo oranžové pásy na šedém, tříslově žlutohnědém nebo narůžovělém podkladu. Na jaře a na podzim se během dne sluní, ale v létě je aktivní jen v noci. Leží ukrytý ve spadaném listí nebo mezi kameny a číhá na kořist, hlodavce, žáby, ještěry i bezobratlé živočichy. </a:t>
            </a:r>
            <a:r>
              <a:rPr lang="cs-CZ" sz="5900" dirty="0" err="1" smtClean="0"/>
              <a:t>Tepločivné</a:t>
            </a:r>
            <a:r>
              <a:rPr lang="cs-CZ" sz="5900" dirty="0" smtClean="0"/>
              <a:t> jamky mezi okem a nozdrou na obou stranách používá, aby zjistil polohu kořisti i v naprosté tmě. Jeho uštknutí je jedovaté, ale málokdy má pro lidi vážné následky. Samice rodí každý druhý rok 1-15 mláďat</a:t>
            </a:r>
            <a:r>
              <a:rPr lang="cs-CZ" sz="5900" dirty="0" smtClean="0">
                <a:solidFill>
                  <a:srgbClr val="FF0000"/>
                </a:solidFill>
              </a:rPr>
              <a:t>. </a:t>
            </a:r>
          </a:p>
          <a:p>
            <a:pPr marL="0" indent="0">
              <a:buNone/>
            </a:pPr>
            <a:r>
              <a:rPr lang="cs-CZ" sz="5900" dirty="0" smtClean="0">
                <a:solidFill>
                  <a:srgbClr val="FF0000"/>
                </a:solidFill>
              </a:rPr>
              <a:t>   </a:t>
            </a:r>
            <a:endParaRPr lang="cs-CZ" sz="5900" dirty="0" smtClean="0"/>
          </a:p>
          <a:p>
            <a:pPr marL="0" indent="0">
              <a:buNone/>
            </a:pPr>
            <a:r>
              <a:rPr lang="cs-CZ" sz="2800" dirty="0" smtClean="0"/>
              <a:t> </a:t>
            </a:r>
            <a:endParaRPr lang="cs-CZ" sz="2800" dirty="0"/>
          </a:p>
        </p:txBody>
      </p:sp>
      <p:pic>
        <p:nvPicPr>
          <p:cNvPr id="17410" name="Picture 2" descr="http://www.ekoza.org/wp-content/uploads/7168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32656"/>
            <a:ext cx="3327326" cy="189879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3757205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Vyber správná tvrzení: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44244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Většina dospělých jedinců je kratší než 0,6 m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Většina dospělých jedinců je delší než 1,3 m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Většina dospělých jedinců je delší než 0,6 m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Většina dospělých jedinců není delší než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0,6 m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5765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2.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70074"/>
            <a:ext cx="8229600" cy="4525963"/>
          </a:xfrm>
        </p:spPr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Tito hadi patří mezi živorodé. 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Tito hadi nepatří mezi živorodé.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Tito hadi patří mezi </a:t>
            </a:r>
            <a:r>
              <a:rPr lang="cs-CZ" dirty="0" err="1" smtClean="0"/>
              <a:t>vejcoživorodé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Tito hadi patří mezi vejcorodé.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</a:t>
            </a:r>
            <a:r>
              <a:rPr lang="cs-CZ" sz="8000" dirty="0" smtClean="0">
                <a:solidFill>
                  <a:srgbClr val="00B050"/>
                </a:solidFill>
              </a:rPr>
              <a:t>?</a:t>
            </a:r>
            <a:endParaRPr lang="cs-CZ" sz="8000" dirty="0">
              <a:solidFill>
                <a:srgbClr val="00B050"/>
              </a:solidFill>
            </a:endParaRPr>
          </a:p>
        </p:txBody>
      </p:sp>
      <p:pic>
        <p:nvPicPr>
          <p:cNvPr id="3076" name="Picture 4" descr="http://test.mazlicci.cz/img/4216_max350x35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221088"/>
            <a:ext cx="2789307" cy="20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039381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3.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Uštknutí těchto hadů je jedovaté.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Uštknutí těchto hadů není jedovaté. 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Uštknutí těchto hadů je nejedovaté.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Uštknutí těchto hadů je prudce jedovaté.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29482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4.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Ploskolebci američtí žijí ve vodě.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Ploskolebci američtí žijí ve větvích stromů.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Ploskolebci američtí žijí na zemi.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Ploskolebci američtí žijí ve skalních úkrytech.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004228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5.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Jejich podkladová barva nikdy není šedá.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Jejich podkladová barva může být žlutohnědá.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Jejich podkladová barva nemůže být narůžovělá.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Jejich podkladová barva nikdy není žlutohnědá.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55415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6.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err="1" smtClean="0"/>
              <a:t>Tepločivné</a:t>
            </a:r>
            <a:r>
              <a:rPr lang="cs-CZ" dirty="0" smtClean="0"/>
              <a:t> jamky umožňují zjistit polohu kořisti ve vodě. 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err="1" smtClean="0"/>
              <a:t>Tepločivné</a:t>
            </a:r>
            <a:r>
              <a:rPr lang="cs-CZ" dirty="0" smtClean="0"/>
              <a:t> jamky umožňují zjistit polohu kořisti pouze ve tmě.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err="1" smtClean="0"/>
              <a:t>Tepločivné</a:t>
            </a:r>
            <a:r>
              <a:rPr lang="cs-CZ" dirty="0" smtClean="0"/>
              <a:t> jamky umožňují zjistit polohu</a:t>
            </a:r>
          </a:p>
          <a:p>
            <a:pPr marL="0" indent="0">
              <a:buNone/>
            </a:pPr>
            <a:r>
              <a:rPr lang="cs-CZ" dirty="0" smtClean="0"/>
              <a:t>      i ve tmě.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err="1" smtClean="0"/>
              <a:t>Tepločivné</a:t>
            </a:r>
            <a:r>
              <a:rPr lang="cs-CZ" dirty="0" smtClean="0"/>
              <a:t> jamky neumožňují zjistit polohu kořisti ve tmě.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77395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7.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Na jaře a na podzim jsou ve dne v chladném úkrytu.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Na jaře a na podzim se ve dne nesluní.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Na jaře a na podzim jsou během dne aktivní.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Na jaře a na podzim se ve dne sluní.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27158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8.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Živí se pouze hlodavci a žábami.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Živí se pouze ještěry a bezobratlými.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Mezi jeho kořist nepatří hlodavci, žáby, ještěři a bezobratlí.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Mezi jeho kořist </a:t>
            </a:r>
            <a:r>
              <a:rPr lang="cs-CZ" dirty="0" smtClean="0"/>
              <a:t>patří </a:t>
            </a:r>
            <a:r>
              <a:rPr lang="cs-CZ" dirty="0"/>
              <a:t>hlodavci, žáby, ještěři a bezobratlí.</a:t>
            </a:r>
          </a:p>
          <a:p>
            <a:pPr marL="514350" indent="-514350">
              <a:buFont typeface="+mj-lt"/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6493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149080"/>
            <a:ext cx="2500758" cy="18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9.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95117"/>
            <a:ext cx="8229600" cy="4525963"/>
          </a:xfrm>
          <a:solidFill>
            <a:schemeClr val="bg1"/>
          </a:solidFill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3800" dirty="0" smtClean="0"/>
              <a:t>Samice rodí každý rok více než 15 mláďat.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3800" dirty="0" smtClean="0"/>
              <a:t>Samice rodí každý druhý rok 1 – 15 mláďat.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3800" dirty="0" smtClean="0"/>
              <a:t>Samice rodí každý druhý rok více než 15 </a:t>
            </a:r>
          </a:p>
          <a:p>
            <a:pPr marL="0" indent="0">
              <a:buNone/>
            </a:pPr>
            <a:r>
              <a:rPr lang="cs-CZ" sz="3800" dirty="0"/>
              <a:t> </a:t>
            </a:r>
            <a:r>
              <a:rPr lang="cs-CZ" sz="3800" dirty="0" smtClean="0"/>
              <a:t>     mláďat.</a:t>
            </a:r>
          </a:p>
          <a:p>
            <a:pPr marL="514350" indent="-514350">
              <a:buAutoNum type="alphaLcParenR" startAt="4"/>
            </a:pPr>
            <a:r>
              <a:rPr lang="cs-CZ" sz="3800" dirty="0" smtClean="0"/>
              <a:t>Samice rodí každý rok </a:t>
            </a:r>
            <a:r>
              <a:rPr lang="cs-CZ" sz="3800" dirty="0"/>
              <a:t>1 – 15 </a:t>
            </a:r>
            <a:r>
              <a:rPr lang="cs-CZ" sz="3800" dirty="0" smtClean="0"/>
              <a:t>mláďat.</a:t>
            </a:r>
          </a:p>
          <a:p>
            <a:pPr marL="0" indent="0">
              <a:buNone/>
            </a:pPr>
            <a:endParaRPr lang="cs-CZ" sz="3500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8800" dirty="0" smtClean="0">
                <a:solidFill>
                  <a:srgbClr val="FF0000"/>
                </a:solidFill>
              </a:rPr>
              <a:t>                             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884751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10.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Tito ploskolebci mívají oranžové pásy.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Tito ploskolebci </a:t>
            </a:r>
            <a:r>
              <a:rPr lang="cs-CZ" dirty="0" smtClean="0"/>
              <a:t>nemívají kaštanově hnědé pásy</a:t>
            </a:r>
            <a:r>
              <a:rPr lang="cs-CZ" dirty="0"/>
              <a:t>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Tito ploskolebci mívají </a:t>
            </a:r>
            <a:r>
              <a:rPr lang="cs-CZ" dirty="0" smtClean="0"/>
              <a:t>žlutohnědé pásy</a:t>
            </a:r>
            <a:r>
              <a:rPr lang="cs-CZ" dirty="0"/>
              <a:t>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Tito ploskolebci mívají </a:t>
            </a:r>
            <a:r>
              <a:rPr lang="cs-CZ" dirty="0" smtClean="0"/>
              <a:t>narůžovělé </a:t>
            </a:r>
            <a:r>
              <a:rPr lang="cs-CZ" dirty="0"/>
              <a:t>pásy.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5099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11.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Při lovu se schovávají pouze mezi kameny.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Při lovu se schovávají do spadaného listí nebo mezi kameny.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Při lovu se neschovávají mezi kameny ani do spadaného listí.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Při lovu se schovávají  pouze do spadaného listí.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51325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12.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Nežijí ve středu a jihovýchodě USA.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Žijí pouze na jihovýchodě USA.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Žijí USA ve </a:t>
            </a:r>
            <a:r>
              <a:rPr lang="cs-CZ" dirty="0"/>
              <a:t>středu a jihovýchodě USA.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Žijí ve středu a jihozápadě USA. </a:t>
            </a:r>
          </a:p>
          <a:p>
            <a:pPr marL="514350" indent="-514350">
              <a:buFont typeface="+mj-lt"/>
              <a:buAutoNum type="alphaLcParenR"/>
            </a:pPr>
            <a:endParaRPr lang="cs-CZ" dirty="0"/>
          </a:p>
        </p:txBody>
      </p:sp>
      <p:pic>
        <p:nvPicPr>
          <p:cNvPr id="4" name="Picture 2" descr="File:Mapa ciudades USA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933056"/>
            <a:ext cx="3972418" cy="25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83647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Úkol: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Najdi na internetu, jaké další druhy ploskolebců existují! 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3737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Správné odpovědi: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1c, 2a, 3a, 4c, 5b, 6c, 7d, 8d, 9b, 10a, 11b, 12c.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Existuje např.: ploskolebec vodní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ploskolebec dvoupruhý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ploskolebec mexický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ploskolebec stepní…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949139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Šolc, Marcel. </a:t>
            </a:r>
            <a:r>
              <a:rPr lang="cs-CZ" i="1" dirty="0" smtClean="0"/>
              <a:t>Ploskolebec americký</a:t>
            </a:r>
            <a:r>
              <a:rPr lang="cs-CZ" dirty="0" smtClean="0"/>
              <a:t> [online]. [cit. 13.2.2013]. Dostupný na </a:t>
            </a:r>
            <a:r>
              <a:rPr lang="cs-CZ" dirty="0" smtClean="0"/>
              <a:t>http://www.</a:t>
            </a:r>
            <a:r>
              <a:rPr lang="cs-CZ" dirty="0" err="1" smtClean="0"/>
              <a:t>ekoza.org</a:t>
            </a:r>
            <a:r>
              <a:rPr lang="cs-CZ" dirty="0" smtClean="0"/>
              <a:t>/</a:t>
            </a:r>
            <a:r>
              <a:rPr lang="cs-CZ" dirty="0" err="1" smtClean="0"/>
              <a:t>wp</a:t>
            </a:r>
            <a:r>
              <a:rPr lang="cs-CZ" dirty="0" smtClean="0"/>
              <a:t>-</a:t>
            </a:r>
            <a:r>
              <a:rPr lang="cs-CZ" dirty="0" err="1" smtClean="0"/>
              <a:t>content</a:t>
            </a:r>
            <a:r>
              <a:rPr lang="cs-CZ" dirty="0" smtClean="0"/>
              <a:t>/</a:t>
            </a:r>
            <a:r>
              <a:rPr lang="cs-CZ" dirty="0" err="1" smtClean="0"/>
              <a:t>uploads</a:t>
            </a:r>
            <a:r>
              <a:rPr lang="cs-CZ" dirty="0" smtClean="0"/>
              <a:t>/71688.jpg</a:t>
            </a:r>
            <a:endParaRPr lang="cs-CZ" dirty="0" smtClean="0"/>
          </a:p>
          <a:p>
            <a:r>
              <a:rPr lang="cs-CZ" dirty="0"/>
              <a:t>MORTADELO2005. </a:t>
            </a:r>
            <a:r>
              <a:rPr lang="cs-CZ" i="1" dirty="0"/>
              <a:t>Mapa </a:t>
            </a:r>
            <a:r>
              <a:rPr lang="cs-CZ" i="1" dirty="0" err="1"/>
              <a:t>ciudades</a:t>
            </a:r>
            <a:r>
              <a:rPr lang="cs-CZ" i="1" dirty="0"/>
              <a:t> </a:t>
            </a:r>
            <a:r>
              <a:rPr lang="cs-CZ" i="1" dirty="0" err="1"/>
              <a:t>USA.svg</a:t>
            </a:r>
            <a:r>
              <a:rPr lang="cs-CZ" dirty="0"/>
              <a:t> [online]. [cit. </a:t>
            </a:r>
            <a:r>
              <a:rPr lang="cs-CZ" dirty="0" smtClean="0"/>
              <a:t>13.2.2013</a:t>
            </a:r>
            <a:r>
              <a:rPr lang="cs-CZ" dirty="0"/>
              <a:t>]. Dostupný na WWW: http://</a:t>
            </a:r>
            <a:r>
              <a:rPr lang="cs-CZ" dirty="0" smtClean="0"/>
              <a:t>commons.wikimedia.org/wiki/File:Mapa_ciudades_USA.svg?uselang=cs</a:t>
            </a:r>
            <a:endParaRPr lang="cs-CZ" dirty="0" smtClean="0"/>
          </a:p>
          <a:p>
            <a:r>
              <a:rPr lang="cs-CZ" dirty="0" smtClean="0"/>
              <a:t>RITCHI </a:t>
            </a:r>
            <a:r>
              <a:rPr lang="cs-CZ" i="1" dirty="0"/>
              <a:t>Psi, kočky a ostatní mazlíčci</a:t>
            </a:r>
            <a:r>
              <a:rPr lang="cs-CZ" dirty="0"/>
              <a:t> [online]. [cit. 13.2.2013]. Dostupný na WWW: http://www.mazlicci.cz/terarijni_zvirata/terarijni_zvirata_hadi.html </a:t>
            </a:r>
            <a:endParaRPr lang="cs-CZ" dirty="0" smtClean="0"/>
          </a:p>
          <a:p>
            <a:r>
              <a:rPr lang="cs-CZ" dirty="0"/>
              <a:t>BURNIE, David. </a:t>
            </a:r>
            <a:r>
              <a:rPr lang="cs-CZ" i="1" dirty="0"/>
              <a:t>Zvíře</a:t>
            </a:r>
            <a:r>
              <a:rPr lang="cs-CZ" dirty="0"/>
              <a:t>. Praha: </a:t>
            </a:r>
            <a:r>
              <a:rPr lang="cs-CZ" dirty="0" err="1"/>
              <a:t>Euromedia</a:t>
            </a:r>
            <a:r>
              <a:rPr lang="cs-CZ" dirty="0"/>
              <a:t> Group k. s., 2002, ISBN 80-242-0862-8. </a:t>
            </a:r>
            <a:endParaRPr lang="cs-CZ" dirty="0" smtClean="0"/>
          </a:p>
          <a:p>
            <a:r>
              <a:rPr lang="cs-CZ" dirty="0"/>
              <a:t>JANOUŠEK, Karel. </a:t>
            </a:r>
            <a:r>
              <a:rPr lang="cs-CZ" i="1" dirty="0"/>
              <a:t>Ploskolebec stepní v teráriu a jeho rozmnožování</a:t>
            </a:r>
            <a:r>
              <a:rPr lang="cs-CZ" dirty="0"/>
              <a:t> [online]. [cit. 13.2.2013]. Dostupný na WWW: http://ziva.avcr.cz/1984-2/ploskolebec-stepni-v-terariu-a-jeho-rozmnozovani.html </a:t>
            </a:r>
          </a:p>
        </p:txBody>
      </p:sp>
    </p:spTree>
    <p:extLst>
      <p:ext uri="{BB962C8B-B14F-4D97-AF65-F5344CB8AC3E}">
        <p14:creationId xmlns:p14="http://schemas.microsoft.com/office/powerpoint/2010/main" xmlns="" val="27034833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337</TotalTime>
  <Words>849</Words>
  <Application>Microsoft Office PowerPoint</Application>
  <PresentationFormat>Předvádění na obrazovce (4:3)</PresentationFormat>
  <Paragraphs>139</Paragraphs>
  <Slides>20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Snímek 1</vt:lpstr>
      <vt:lpstr>Snímek 2</vt:lpstr>
      <vt:lpstr>Snímek 3</vt:lpstr>
      <vt:lpstr>Ploskolebec americký</vt:lpstr>
      <vt:lpstr>Snímek 5</vt:lpstr>
      <vt:lpstr>1.</vt:lpstr>
      <vt:lpstr>2.</vt:lpstr>
      <vt:lpstr>3.</vt:lpstr>
      <vt:lpstr>4.</vt:lpstr>
      <vt:lpstr>5.</vt:lpstr>
      <vt:lpstr>6.</vt:lpstr>
      <vt:lpstr>7.</vt:lpstr>
      <vt:lpstr>8.</vt:lpstr>
      <vt:lpstr>9.</vt:lpstr>
      <vt:lpstr>10.</vt:lpstr>
      <vt:lpstr>11.</vt:lpstr>
      <vt:lpstr>12.</vt:lpstr>
      <vt:lpstr>Úkol:</vt:lpstr>
      <vt:lpstr>Správné odpovědi: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Anežka Chládková</dc:creator>
  <cp:lastModifiedBy>Dum</cp:lastModifiedBy>
  <cp:revision>41</cp:revision>
  <dcterms:created xsi:type="dcterms:W3CDTF">2013-02-12T21:53:03Z</dcterms:created>
  <dcterms:modified xsi:type="dcterms:W3CDTF">2014-03-09T11:40:34Z</dcterms:modified>
</cp:coreProperties>
</file>