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4"/>
  </p:notesMasterIdLst>
  <p:sldIdLst>
    <p:sldId id="271" r:id="rId3"/>
    <p:sldId id="268" r:id="rId4"/>
    <p:sldId id="265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D716AA-BBF7-48F4-9F51-BA48498C8378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2632D0-6FB6-4CD7-86B4-9DBB062379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50037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Anotace: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Určená pro žáky 1. ročníku nástavbového studia (popř. 1. ročníku SOU).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Prezentace určená k interaktivní práci žáků při hodině.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Metodické pokyny: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Prezentace je určena jako podpůrný materiál k výkladu učitele a interaktivní práci žáků, lze použít i k opakování učiva.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Prvních pět úloh společně s žáky ( první úloha s animací podporující výklad).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Dále čtyři příklady s nabídkou výběru výsledků. Některý z žáků dostane myš a z nabídky řešení příkladů vybírá správnou možnost.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A na závěr čtyři příklady k samostatné práci žáků.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Čas: cca. 20 - 25 min.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charset="0"/>
            </a:endParaRPr>
          </a:p>
          <a:p>
            <a:endParaRPr lang="cs-CZ" smtClean="0"/>
          </a:p>
          <a:p>
            <a:pPr marL="0" lvl="1" eaLnBrk="1" hangingPunct="1">
              <a:spcBef>
                <a:spcPct val="0"/>
              </a:spcBef>
            </a:pPr>
            <a:endParaRPr lang="cs-CZ" sz="2000" smtClean="0"/>
          </a:p>
          <a:p>
            <a:endParaRPr lang="cs-CZ" smtClean="0"/>
          </a:p>
        </p:txBody>
      </p:sp>
      <p:sp>
        <p:nvSpPr>
          <p:cNvPr id="32772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r>
              <a:rPr lang="cs-CZ" sz="1200" smtClean="0">
                <a:solidFill>
                  <a:srgbClr val="000000"/>
                </a:solidFill>
              </a:rPr>
              <a:t>VY_32_INOVACE_1/20A-ICT/PE/ON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3BB28-36E9-4D9F-AE0F-F973D5F6EE27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6F85E-66E9-4916-BEB3-E5196D20A8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1619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3BB28-36E9-4D9F-AE0F-F973D5F6EE27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6F85E-66E9-4916-BEB3-E5196D20A8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40267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3BB28-36E9-4D9F-AE0F-F973D5F6EE27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6F85E-66E9-4916-BEB3-E5196D20A8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6951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3BB28-36E9-4D9F-AE0F-F973D5F6EE27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6F85E-66E9-4916-BEB3-E5196D20A8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3581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3BB28-36E9-4D9F-AE0F-F973D5F6EE27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6F85E-66E9-4916-BEB3-E5196D20A8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4325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3BB28-36E9-4D9F-AE0F-F973D5F6EE27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6F85E-66E9-4916-BEB3-E5196D20A8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8801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3BB28-36E9-4D9F-AE0F-F973D5F6EE27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6F85E-66E9-4916-BEB3-E5196D20A8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84535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3BB28-36E9-4D9F-AE0F-F973D5F6EE27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6F85E-66E9-4916-BEB3-E5196D20A8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5126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3BB28-36E9-4D9F-AE0F-F973D5F6EE27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6F85E-66E9-4916-BEB3-E5196D20A8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98588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3BB28-36E9-4D9F-AE0F-F973D5F6EE27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6F85E-66E9-4916-BEB3-E5196D20A8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73543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3BB28-36E9-4D9F-AE0F-F973D5F6EE27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6F85E-66E9-4916-BEB3-E5196D20A8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89601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34951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584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424688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869650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028137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424829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36268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386585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450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850993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740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D3BB28-36E9-4D9F-AE0F-F973D5F6EE27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76F85E-66E9-4916-BEB3-E5196D20A8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08021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11C8D7-A4B7-41E6-B47E-D0F74018BEF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39D1CC-7A98-4936-96F7-1F490CBDA23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090196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Dokumenty/ZPR&#193;VA%20PRO%20PEDAGOGICKOU%20RADU%2020112012.doc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Obdélník 5"/>
          <p:cNvSpPr>
            <a:spLocks noChangeArrowheads="1"/>
          </p:cNvSpPr>
          <p:nvPr/>
        </p:nvSpPr>
        <p:spPr bwMode="auto">
          <a:xfrm>
            <a:off x="4859338" y="404813"/>
            <a:ext cx="2381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15363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02575864"/>
              </p:ext>
            </p:extLst>
          </p:nvPr>
        </p:nvGraphicFramePr>
        <p:xfrm>
          <a:off x="468313" y="2060575"/>
          <a:ext cx="8280400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843"/>
                <a:gridCol w="63795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Estetické </a:t>
                      </a:r>
                      <a:r>
                        <a:rPr lang="cs-CZ" sz="2000" dirty="0" smtClean="0">
                          <a:effectLst/>
                        </a:rPr>
                        <a:t>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Česká literatura 2. poloviny 19. století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Představitelé české literatury 60. - 80. let  19. století </a:t>
                      </a: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VY_12_INOVACE_1B_CJ_31(32)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Anežka Chládková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09. 12. 2012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538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6988"/>
            <a:ext cx="9144000" cy="1997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7019397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252520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000" dirty="0">
                <a:solidFill>
                  <a:prstClr val="black"/>
                </a:solidFill>
              </a:rPr>
              <a:t>Anotace:</a:t>
            </a:r>
          </a:p>
          <a:p>
            <a:pPr lvl="0">
              <a:spcBef>
                <a:spcPct val="20000"/>
              </a:spcBef>
            </a:pPr>
            <a:r>
              <a:rPr lang="cs-CZ" sz="2000" dirty="0">
                <a:solidFill>
                  <a:prstClr val="black"/>
                </a:solidFill>
              </a:rPr>
              <a:t>Prezentace je určena </a:t>
            </a:r>
            <a:r>
              <a:rPr lang="cs-CZ" sz="2000">
                <a:solidFill>
                  <a:prstClr val="black"/>
                </a:solidFill>
              </a:rPr>
              <a:t>pro </a:t>
            </a:r>
            <a:r>
              <a:rPr lang="cs-CZ" sz="2000" smtClean="0">
                <a:solidFill>
                  <a:prstClr val="black"/>
                </a:solidFill>
              </a:rPr>
              <a:t>přehledné opakování </a:t>
            </a:r>
            <a:r>
              <a:rPr lang="cs-CZ" sz="2000" dirty="0" smtClean="0">
                <a:solidFill>
                  <a:prstClr val="black"/>
                </a:solidFill>
              </a:rPr>
              <a:t>TC ve 2. </a:t>
            </a:r>
            <a:r>
              <a:rPr lang="cs-CZ" sz="2000" dirty="0">
                <a:solidFill>
                  <a:prstClr val="black"/>
                </a:solidFill>
              </a:rPr>
              <a:t>ročníku SOU. Stěžejní část tvoří </a:t>
            </a:r>
            <a:r>
              <a:rPr lang="cs-CZ" sz="2000" dirty="0" smtClean="0">
                <a:solidFill>
                  <a:prstClr val="black"/>
                </a:solidFill>
              </a:rPr>
              <a:t>frontální opakování.</a:t>
            </a:r>
            <a:endParaRPr lang="cs-CZ" sz="2000" dirty="0">
              <a:solidFill>
                <a:prstClr val="black"/>
              </a:solidFill>
            </a:endParaRPr>
          </a:p>
          <a:p>
            <a:pPr lvl="0">
              <a:spcBef>
                <a:spcPct val="20000"/>
              </a:spcBef>
            </a:pPr>
            <a:endParaRPr lang="cs-CZ" sz="2000" dirty="0">
              <a:solidFill>
                <a:prstClr val="black"/>
              </a:solidFill>
            </a:endParaRPr>
          </a:p>
          <a:p>
            <a:pPr lvl="0">
              <a:spcBef>
                <a:spcPct val="20000"/>
              </a:spcBef>
            </a:pPr>
            <a:r>
              <a:rPr lang="cs-CZ" sz="2000" dirty="0">
                <a:solidFill>
                  <a:prstClr val="black"/>
                </a:solidFill>
              </a:rPr>
              <a:t>Metodika:</a:t>
            </a:r>
          </a:p>
          <a:p>
            <a:pPr lvl="0">
              <a:spcBef>
                <a:spcPct val="20000"/>
              </a:spcBef>
            </a:pPr>
            <a:r>
              <a:rPr lang="cs-CZ" sz="2000" dirty="0">
                <a:solidFill>
                  <a:prstClr val="black"/>
                </a:solidFill>
              </a:rPr>
              <a:t>Je nutno připravit pro žáky text </a:t>
            </a:r>
            <a:r>
              <a:rPr lang="cs-CZ" sz="2000" dirty="0" smtClean="0">
                <a:solidFill>
                  <a:prstClr val="black"/>
                </a:solidFill>
              </a:rPr>
              <a:t>(nebo část) fejetonu Kam s ním. Může </a:t>
            </a:r>
            <a:r>
              <a:rPr lang="cs-CZ" sz="2000" dirty="0">
                <a:solidFill>
                  <a:prstClr val="black"/>
                </a:solidFill>
              </a:rPr>
              <a:t>následovat individuální nebo hlasité čtení </a:t>
            </a:r>
            <a:r>
              <a:rPr lang="cs-CZ" sz="2000" dirty="0" smtClean="0">
                <a:solidFill>
                  <a:prstClr val="black"/>
                </a:solidFill>
              </a:rPr>
              <a:t>jeho části; individuální nebo skupinová příprava.   </a:t>
            </a: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48603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Literatura 60. - 80. let 19. století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63639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21577"/>
            <a:ext cx="5400600" cy="426241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Roku 1868 byl položen základní</a:t>
            </a:r>
          </a:p>
          <a:p>
            <a:pPr marL="0" indent="0">
              <a:buNone/>
            </a:pPr>
            <a:r>
              <a:rPr lang="cs-CZ" dirty="0" smtClean="0"/>
              <a:t>    kámen ke stavbě </a:t>
            </a:r>
            <a:r>
              <a:rPr lang="cs-CZ" dirty="0" smtClean="0">
                <a:solidFill>
                  <a:srgbClr val="C00000"/>
                </a:solidFill>
              </a:rPr>
              <a:t>? 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Při jeho otevření a znovuotevření byla hrána opera </a:t>
            </a:r>
            <a:r>
              <a:rPr lang="cs-CZ" dirty="0" smtClean="0">
                <a:solidFill>
                  <a:srgbClr val="C00000"/>
                </a:solidFill>
              </a:rPr>
              <a:t>? </a:t>
            </a:r>
            <a:r>
              <a:rPr lang="cs-CZ" dirty="0" smtClean="0"/>
              <a:t>autora</a:t>
            </a:r>
            <a:r>
              <a:rPr lang="cs-CZ" dirty="0" smtClean="0">
                <a:solidFill>
                  <a:srgbClr val="C00000"/>
                </a:solidFill>
              </a:rPr>
              <a:t> ?</a:t>
            </a:r>
          </a:p>
          <a:p>
            <a:r>
              <a:rPr lang="cs-CZ" dirty="0" smtClean="0"/>
              <a:t>Proč muselo dojít ke znovuotevření?</a:t>
            </a:r>
          </a:p>
          <a:p>
            <a:r>
              <a:rPr lang="cs-CZ" dirty="0" smtClean="0"/>
              <a:t>Na výzdobě budovy se podíleli malíři </a:t>
            </a:r>
            <a:r>
              <a:rPr lang="cs-CZ" dirty="0" smtClean="0">
                <a:solidFill>
                  <a:srgbClr val="C00000"/>
                </a:solidFill>
              </a:rPr>
              <a:t>?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sochař 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1" y="1052736"/>
            <a:ext cx="2208245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094044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těchto letech se zformovaly tři literární skupiny: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m……………….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r…………………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l…………………</a:t>
            </a:r>
          </a:p>
        </p:txBody>
      </p:sp>
    </p:spTree>
    <p:extLst>
      <p:ext uri="{BB962C8B-B14F-4D97-AF65-F5344CB8AC3E}">
        <p14:creationId xmlns:p14="http://schemas.microsoft.com/office/powerpoint/2010/main" xmlns="" val="339386572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Jan Neruda</a:t>
            </a:r>
            <a:br>
              <a:rPr lang="cs-CZ" dirty="0" smtClean="0"/>
            </a:br>
            <a:r>
              <a:rPr lang="cs-CZ" dirty="0" smtClean="0"/>
              <a:t>1834 - 1891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Novinář, kritik, básník, prozaik</a:t>
            </a:r>
          </a:p>
          <a:p>
            <a:r>
              <a:rPr lang="cs-CZ" dirty="0" smtClean="0"/>
              <a:t>Představitel skupiny 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Která sbírka byla ovlivněna vědeckým poznáním a technickým pokrokem?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Který novinářský útvar autor proslavil?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Proč se ukázka jmenuje </a:t>
            </a:r>
            <a:r>
              <a:rPr lang="cs-CZ" i="1" dirty="0" smtClean="0">
                <a:solidFill>
                  <a:srgbClr val="00B050"/>
                </a:solidFill>
              </a:rPr>
              <a:t>Kam s ním </a:t>
            </a:r>
            <a:r>
              <a:rPr lang="cs-CZ" dirty="0" smtClean="0">
                <a:solidFill>
                  <a:srgbClr val="00B050"/>
                </a:solidFill>
              </a:rPr>
              <a:t>?</a:t>
            </a:r>
            <a:endParaRPr lang="cs-CZ" i="1" dirty="0" smtClean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Jmenuj některé povídky z jeho Povídek malostranských.                        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32656"/>
            <a:ext cx="1524000" cy="21717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Ovál 3">
            <a:hlinkClick r:id="rId3" action="ppaction://hlinkfile"/>
          </p:cNvPr>
          <p:cNvSpPr/>
          <p:nvPr/>
        </p:nvSpPr>
        <p:spPr>
          <a:xfrm>
            <a:off x="7308304" y="3645024"/>
            <a:ext cx="158417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UKÁZKA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360522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Svatopluk Čech</a:t>
            </a:r>
            <a:br>
              <a:rPr lang="cs-CZ" dirty="0" smtClean="0"/>
            </a:br>
            <a:r>
              <a:rPr lang="cs-CZ" dirty="0" smtClean="0"/>
              <a:t>1846 - 1908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Básník, prozaik, novinář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Vysvětli pojem „broučkiády“.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Charakterizuj hlavní postavu.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988840"/>
            <a:ext cx="2381250" cy="3371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629799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C00000"/>
                </a:solidFill>
              </a:rPr>
              <a:t>Autor ?</a:t>
            </a:r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/>
              <a:t>1845 - 1912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</a:t>
            </a:r>
            <a:r>
              <a:rPr lang="cs-CZ" dirty="0" smtClean="0"/>
              <a:t>řekladatel ( 33 Shakespearových dramat)</a:t>
            </a:r>
          </a:p>
          <a:p>
            <a:r>
              <a:rPr lang="cs-CZ" dirty="0" smtClean="0"/>
              <a:t>Básník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Pyšný </a:t>
            </a:r>
            <a:r>
              <a:rPr lang="cs-CZ" b="1" i="1" dirty="0" err="1" smtClean="0">
                <a:solidFill>
                  <a:schemeClr val="accent3">
                    <a:lumMod val="50000"/>
                  </a:schemeClr>
                </a:solidFill>
              </a:rPr>
              <a:t>macek</a:t>
            </a:r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   </a:t>
            </a:r>
            <a:r>
              <a:rPr lang="cs-CZ" i="1" dirty="0" smtClean="0">
                <a:solidFill>
                  <a:schemeClr val="accent3">
                    <a:lumMod val="50000"/>
                  </a:schemeClr>
                </a:solidFill>
              </a:rPr>
              <a:t>Macek lezl ze vrátek,</a:t>
            </a:r>
          </a:p>
          <a:p>
            <a:pPr marL="0" indent="0">
              <a:buNone/>
            </a:pPr>
            <a:r>
              <a:rPr lang="cs-CZ" i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3">
                    <a:lumMod val="50000"/>
                  </a:schemeClr>
                </a:solidFill>
              </a:rPr>
              <a:t>   roztrhal si kabátek,</a:t>
            </a:r>
          </a:p>
          <a:p>
            <a:pPr marL="0" indent="0">
              <a:buNone/>
            </a:pPr>
            <a:r>
              <a:rPr lang="cs-CZ" i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3">
                    <a:lumMod val="50000"/>
                  </a:schemeClr>
                </a:solidFill>
              </a:rPr>
              <a:t>   máma mu ho vyspravila,</a:t>
            </a:r>
          </a:p>
          <a:p>
            <a:pPr marL="0" indent="0">
              <a:buNone/>
            </a:pPr>
            <a:r>
              <a:rPr lang="cs-CZ" i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3">
                    <a:lumMod val="50000"/>
                  </a:schemeClr>
                </a:solidFill>
              </a:rPr>
              <a:t>   chodil zas jak ve svátek…</a:t>
            </a: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0000"/>
          <a:stretch/>
        </p:blipFill>
        <p:spPr bwMode="auto">
          <a:xfrm>
            <a:off x="5796136" y="2708920"/>
            <a:ext cx="2059009" cy="2372337"/>
          </a:xfrm>
          <a:prstGeom prst="rect">
            <a:avLst/>
          </a:prstGeom>
          <a:noFill/>
          <a:ln>
            <a:noFill/>
          </a:ln>
          <a:effectLst/>
          <a:scene3d>
            <a:camera prst="perspectiveLeft"/>
            <a:lightRig rig="threePt" dir="t"/>
          </a:scene3d>
          <a:sp3d>
            <a:bevelT w="101600" prst="riblet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146921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87208" cy="4180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i="1" dirty="0" smtClean="0">
                <a:solidFill>
                  <a:schemeClr val="accent3"/>
                </a:solidFill>
              </a:rPr>
              <a:t>	</a:t>
            </a: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         Sova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chemeClr val="accent3">
                    <a:lumMod val="50000"/>
                  </a:schemeClr>
                </a:solidFill>
              </a:rPr>
              <a:t>	Sovička mrzutá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chemeClr val="accent3">
                    <a:lumMod val="50000"/>
                  </a:schemeClr>
                </a:solidFill>
              </a:rPr>
              <a:t>	Sedí a </a:t>
            </a:r>
            <a:r>
              <a:rPr lang="cs-CZ" i="1" dirty="0" smtClean="0">
                <a:solidFill>
                  <a:srgbClr val="0070C0"/>
                </a:solidFill>
              </a:rPr>
              <a:t>…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chemeClr val="accent3">
                    <a:lumMod val="50000"/>
                  </a:schemeClr>
                </a:solidFill>
              </a:rPr>
              <a:t>	jen se mračí;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chemeClr val="accent3">
                    <a:lumMod val="50000"/>
                  </a:schemeClr>
                </a:solidFill>
              </a:rPr>
              <a:t>	Květy jí neblaží,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chemeClr val="accent3">
                    <a:lumMod val="50000"/>
                  </a:schemeClr>
                </a:solidFill>
              </a:rPr>
              <a:t>	Slunce jí překáží,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chemeClr val="accent3">
                    <a:lumMod val="50000"/>
                  </a:schemeClr>
                </a:solidFill>
              </a:rPr>
              <a:t>	I zpěv ptačí…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Pokus se doplnit vynechané slovo v druhém verši (nemrká, nevrká, nedutá). Odůvodni.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Komu byly tyto verše určeny?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Proč </a:t>
            </a:r>
            <a:r>
              <a:rPr lang="cs-CZ" i="1" dirty="0" smtClean="0">
                <a:solidFill>
                  <a:schemeClr val="accent3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byly a jsou autorovy básně tak oblíbené?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Dokážeš také vytvořit jednoduché čtyřverší?</a:t>
            </a: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585" r="1036" b="38402"/>
          <a:stretch/>
        </p:blipFill>
        <p:spPr bwMode="auto">
          <a:xfrm>
            <a:off x="5534320" y="188640"/>
            <a:ext cx="2443768" cy="3645918"/>
          </a:xfrm>
          <a:prstGeom prst="rect">
            <a:avLst/>
          </a:prstGeom>
          <a:noFill/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080690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Jaroslav Vrchlický</a:t>
            </a:r>
            <a:br>
              <a:rPr lang="cs-CZ" smtClean="0"/>
            </a:br>
            <a:r>
              <a:rPr lang="cs-CZ" smtClean="0"/>
              <a:t>1853 - 1912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 numCol="2"/>
          <a:lstStyle/>
          <a:p>
            <a:r>
              <a:rPr lang="cs-CZ" dirty="0" smtClean="0"/>
              <a:t>Vykonal práci celé generace</a:t>
            </a:r>
          </a:p>
          <a:p>
            <a:r>
              <a:rPr lang="cs-CZ" dirty="0" smtClean="0"/>
              <a:t>80 básnických sbírek, celkem 270 knih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Název veselohry ? </a:t>
            </a:r>
            <a:r>
              <a:rPr lang="cs-CZ" dirty="0" smtClean="0"/>
              <a:t>(zfilmována; námět – zákaz vstupu žen na hrad)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Dokážeš vyjmenovat některé postavy z této hry a jejich filmové představitele?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933056"/>
            <a:ext cx="2952328" cy="13954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027514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92500" lnSpcReduction="10000"/>
          </a:bodyPr>
          <a:lstStyle/>
          <a:p>
            <a:r>
              <a:rPr lang="pl-PL" sz="2000" dirty="0"/>
              <a:t>SLANINA. </a:t>
            </a:r>
            <a:r>
              <a:rPr lang="pl-PL" sz="2000" i="1" dirty="0"/>
              <a:t>Noc na </a:t>
            </a:r>
            <a:r>
              <a:rPr lang="pl-PL" sz="2000" i="1" dirty="0" smtClean="0"/>
              <a:t>Karlštejně</a:t>
            </a:r>
            <a:r>
              <a:rPr lang="pl-PL" sz="2000" dirty="0" smtClean="0"/>
              <a:t> </a:t>
            </a:r>
            <a:r>
              <a:rPr lang="pl-PL" sz="2000" dirty="0"/>
              <a:t>[online]. [cit. 9.12.2012]. Dostupný na WWW: </a:t>
            </a:r>
            <a:r>
              <a:rPr lang="pl-PL" sz="2000" dirty="0" smtClean="0"/>
              <a:t>http://velkakecka.pise.cz/309-oslavenci.html</a:t>
            </a:r>
            <a:endParaRPr lang="pl-PL" sz="2000" dirty="0" smtClean="0"/>
          </a:p>
          <a:p>
            <a:r>
              <a:rPr lang="cs-CZ" sz="2000" dirty="0"/>
              <a:t>ANTIKVARIÁT PERLA. </a:t>
            </a:r>
            <a:r>
              <a:rPr lang="cs-CZ" sz="2000" i="1" dirty="0"/>
              <a:t>Zlaté slunce, bílý den</a:t>
            </a:r>
            <a:r>
              <a:rPr lang="cs-CZ" sz="2000" dirty="0"/>
              <a:t> [online]. [cit. 9.12.2012]. Dostupný na WWW: http://www.antikvariatperla.cz/?inst=zbozi&amp;met=detail&amp;id=1623 </a:t>
            </a:r>
            <a:endParaRPr lang="cs-CZ" sz="2000" dirty="0" smtClean="0"/>
          </a:p>
          <a:p>
            <a:r>
              <a:rPr lang="cs-CZ" sz="2000" dirty="0"/>
              <a:t>LIBIGEROVÁ. </a:t>
            </a:r>
            <a:r>
              <a:rPr lang="cs-CZ" sz="2000" i="1" dirty="0"/>
              <a:t>Josef Václav Sládek. Autor křišťálové studánky, překladatel Shakespeara i básník rodné země</a:t>
            </a:r>
            <a:r>
              <a:rPr lang="cs-CZ" sz="2000" dirty="0"/>
              <a:t> [online]. [cit. 9.12.2012]. Dostupný na WWW: http://www.topzine.cz/josef-vaclav-sladek-autor-kristalove-studanky-prekladatel-shakespeara-i-basnik-rodne-zeme </a:t>
            </a:r>
            <a:endParaRPr lang="cs-CZ" sz="2000" dirty="0" smtClean="0"/>
          </a:p>
          <a:p>
            <a:r>
              <a:rPr lang="cs-CZ" sz="2000" dirty="0"/>
              <a:t>SÝKOROVÁ. </a:t>
            </a:r>
            <a:r>
              <a:rPr lang="cs-CZ" sz="2000" i="1" dirty="0"/>
              <a:t>Nový epochální výlet pana Broučka, tentokráte do XV. století od Svatopluk Čech</a:t>
            </a:r>
            <a:r>
              <a:rPr lang="cs-CZ" sz="2000" dirty="0"/>
              <a:t> [online]. [cit. 9.12.2012]. Dostupný na WWW: http://www.zapnimozek.cz/ctenarskydenik/novy-epochalni-vylet-pana-broucka-tentokrate-do-xv-stoleti/ </a:t>
            </a:r>
            <a:endParaRPr lang="cs-CZ" sz="2000" dirty="0" smtClean="0"/>
          </a:p>
          <a:p>
            <a:r>
              <a:rPr lang="cs-CZ" sz="2000" dirty="0"/>
              <a:t>DOSTÁL. </a:t>
            </a:r>
            <a:r>
              <a:rPr lang="cs-CZ" sz="2000" i="1" dirty="0"/>
              <a:t>Neruda Jan</a:t>
            </a:r>
            <a:r>
              <a:rPr lang="cs-CZ" sz="2000" dirty="0"/>
              <a:t> [online]. [cit. 9.12.2012]. Dostupný na WWW: http://www.cesky-jazyk.cz/zivotopisy/jan-neruda.html </a:t>
            </a:r>
            <a:endParaRPr lang="cs-CZ" sz="2000" dirty="0" smtClean="0"/>
          </a:p>
          <a:p>
            <a:r>
              <a:rPr lang="cs-CZ" sz="2000" dirty="0"/>
              <a:t>WIKIPEDIA. </a:t>
            </a:r>
            <a:r>
              <a:rPr lang="cs-CZ" sz="2000" i="1" dirty="0"/>
              <a:t>Národní divadlo</a:t>
            </a:r>
            <a:r>
              <a:rPr lang="cs-CZ" sz="2000" dirty="0"/>
              <a:t> [online]. [cit. 9.12.2012]. Dostupný na WWW: </a:t>
            </a:r>
            <a:r>
              <a:rPr lang="cs-CZ" sz="2000" dirty="0" smtClean="0"/>
              <a:t>http://forum.idividi.com.mk/forum_posts.asp?TID=19479&amp;PN=9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990304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343</TotalTime>
  <Words>510</Words>
  <Application>Microsoft Office PowerPoint</Application>
  <PresentationFormat>Předvádění na obrazovce (4:3)</PresentationFormat>
  <Paragraphs>100</Paragraphs>
  <Slides>11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1_Motiv systému Office</vt:lpstr>
      <vt:lpstr>Snímek 1</vt:lpstr>
      <vt:lpstr>Snímek 2</vt:lpstr>
      <vt:lpstr>Literatura 60. - 80. let 19. století</vt:lpstr>
      <vt:lpstr>Snímek 4</vt:lpstr>
      <vt:lpstr>Snímek 5</vt:lpstr>
      <vt:lpstr>Jan Neruda 1834 - 1891</vt:lpstr>
      <vt:lpstr>Svatopluk Čech 1846 - 1908</vt:lpstr>
      <vt:lpstr>Autor ? 1845 - 1912</vt:lpstr>
      <vt:lpstr>Snímek 9</vt:lpstr>
      <vt:lpstr>Jaroslav Vrchlický 1853 - 1912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Literatura 60. - 80. let 19. století</dc:title>
  <dc:creator>Anežka Chládková</dc:creator>
  <cp:lastModifiedBy>Dum</cp:lastModifiedBy>
  <cp:revision>51</cp:revision>
  <dcterms:created xsi:type="dcterms:W3CDTF">2012-12-09T17:32:30Z</dcterms:created>
  <dcterms:modified xsi:type="dcterms:W3CDTF">2014-03-09T11:28:01Z</dcterms:modified>
</cp:coreProperties>
</file>