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5" r:id="rId2"/>
    <p:sldId id="270" r:id="rId3"/>
    <p:sldId id="257" r:id="rId4"/>
    <p:sldId id="258" r:id="rId5"/>
    <p:sldId id="265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12" autoAdjust="0"/>
  </p:normalViewPr>
  <p:slideViewPr>
    <p:cSldViewPr>
      <p:cViewPr>
        <p:scale>
          <a:sx n="90" d="100"/>
          <a:sy n="90" d="100"/>
        </p:scale>
        <p:origin x="-612" y="-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0A602F-7313-4561-8881-8E7158B08190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D384F7-46F2-417D-A056-DEB8C1D636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1158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2908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2164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0155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7479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568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551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7134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0456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0218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179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362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8C9CB-AB32-4661-95F3-694AF943473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9BEC8-0844-485D-B3F4-4683790A4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2735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3109778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Estetické </a:t>
                      </a:r>
                      <a:r>
                        <a:rPr lang="cs-CZ" sz="2000" dirty="0" smtClean="0">
                          <a:effectLst/>
                        </a:rPr>
                        <a:t>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Anarchističtí buřiči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Petr Bezruč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VY_12_INOVACE_1B_CJ_32(32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06. 01. 2013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8797440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387424"/>
            <a:ext cx="8229600" cy="318112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200" dirty="0" err="1" smtClean="0"/>
              <a:t>Anotace</a:t>
            </a:r>
            <a:r>
              <a:rPr lang="cs-CZ" sz="2200" dirty="0" smtClean="0"/>
              <a:t>:</a:t>
            </a:r>
            <a:br>
              <a:rPr lang="cs-CZ" sz="2200" dirty="0" smtClean="0"/>
            </a:br>
            <a:r>
              <a:rPr lang="cs-CZ" sz="2200" dirty="0" smtClean="0"/>
              <a:t>Prezentace </a:t>
            </a:r>
            <a:r>
              <a:rPr lang="cs-CZ" sz="2200" dirty="0"/>
              <a:t>seznamuje se základními  životopisnými údaji P. Bezruče. Akcentován význam jeho tvorby v době vzniku i dnes. Stěžejní část tvoří rozbor některých básní a vyvození obecnějších rysů sbírky</a:t>
            </a:r>
            <a:r>
              <a:rPr lang="cs-CZ" sz="2200" dirty="0" smtClean="0"/>
              <a:t>.</a:t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>Metodika:</a:t>
            </a:r>
            <a:br>
              <a:rPr lang="cs-CZ" sz="2200" dirty="0" smtClean="0"/>
            </a:br>
            <a:r>
              <a:rPr lang="cs-CZ" sz="2200" dirty="0"/>
              <a:t>V úvodu výkladová část. Při rozboru básní lze využít přednesu žáků, některé básně čte vyučující. Využita i nahrávka zhudebněné básně Maryčka </a:t>
            </a:r>
            <a:r>
              <a:rPr lang="cs-CZ" sz="2200" dirty="0" err="1"/>
              <a:t>Magdónova</a:t>
            </a:r>
            <a:r>
              <a:rPr lang="cs-CZ" sz="2200" dirty="0"/>
              <a:t>.</a:t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/>
            </a:r>
            <a:br>
              <a:rPr lang="cs-CZ" sz="2200" dirty="0"/>
            </a:b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3104873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Česká literatura přelomu 19. a 20. století</a:t>
            </a:r>
          </a:p>
          <a:p>
            <a:pPr marL="0" indent="0" algn="ctr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PETR BEZRUČ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8595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rgbClr val="FF0000"/>
                </a:solidFill>
              </a:rPr>
              <a:t>        Petr Bezruč (1867 – 1958) 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 smtClean="0"/>
              <a:t>Vlastním jménem Vladimír Vašek</a:t>
            </a:r>
          </a:p>
          <a:p>
            <a:r>
              <a:rPr lang="cs-CZ" sz="3000" dirty="0" smtClean="0"/>
              <a:t>Syn slezského buditele Antonína Vaška</a:t>
            </a:r>
          </a:p>
          <a:p>
            <a:r>
              <a:rPr lang="cs-CZ" sz="3000" dirty="0" smtClean="0"/>
              <a:t>Nedokončil vysokoškolská studia v Praze, vrátil se na Moravu a začal pracovat jako poštovní úředník</a:t>
            </a:r>
          </a:p>
          <a:p>
            <a:r>
              <a:rPr lang="cs-CZ" sz="3000" dirty="0" smtClean="0"/>
              <a:t>Nikdy se neoženil, ale milostné vztahy ovlivnily jeho tvorbu</a:t>
            </a:r>
          </a:p>
          <a:p>
            <a:pPr marL="0" indent="0">
              <a:buNone/>
            </a:pPr>
            <a:r>
              <a:rPr lang="cs-CZ" sz="2800" dirty="0" smtClean="0"/>
              <a:t>                      Po celý život nestál o popularitu – nazýval                                   		se „starým ještěrem“ </a:t>
            </a:r>
          </a:p>
          <a:p>
            <a:pPr marL="0" indent="0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                     (Jedna z mála fotografií – kolem  r. 1900)</a:t>
            </a:r>
          </a:p>
        </p:txBody>
      </p:sp>
      <p:pic>
        <p:nvPicPr>
          <p:cNvPr id="5" name="Picture 2" descr="Petr Bezru&amp;ccaron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45776"/>
            <a:ext cx="162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37112"/>
            <a:ext cx="1321175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712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9248" y="-125152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Básně psal od mládí – první vydány v časopise Čas, pak soubor Slezské číslo (protože psal pod pseudonymem, objevovaly se spekulace o jeho autorství) </a:t>
            </a:r>
          </a:p>
          <a:p>
            <a:r>
              <a:rPr lang="cs-CZ" dirty="0" smtClean="0"/>
              <a:t>1909 – vyšly pod názvem </a:t>
            </a:r>
            <a:r>
              <a:rPr lang="cs-CZ" dirty="0" smtClean="0">
                <a:solidFill>
                  <a:srgbClr val="00B050"/>
                </a:solidFill>
              </a:rPr>
              <a:t>Slezské písně </a:t>
            </a:r>
          </a:p>
          <a:p>
            <a:endParaRPr lang="cs-CZ" sz="4100" dirty="0"/>
          </a:p>
        </p:txBody>
      </p:sp>
      <p:pic>
        <p:nvPicPr>
          <p:cNvPr id="4" name="Picture 2" descr="http://simonak.eu/images/obrazky_ostatni_strany/h_k/9_15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1545600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030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5644" y="-114300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1242" y="126876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Jeho verše vzbuzovaly již od začátku velký zájem; sbírka obsahuje mnoho sociálních balad – obraz společenského a národnostního útisku na Ostravsku (bída havířů, ovdovělých žen, sirotků, útisk ze strany majitelů dolů; německá škola, polské kostely; krčmáři, lichváři).</a:t>
            </a:r>
          </a:p>
          <a:p>
            <a:r>
              <a:rPr lang="cs-CZ" sz="3200" dirty="0" smtClean="0"/>
              <a:t>V některých básních reaguje na tehdejší politické události. Dále intimní lyrika.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0991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Samostatná skladba – </a:t>
            </a:r>
            <a:r>
              <a:rPr lang="cs-CZ" dirty="0" smtClean="0">
                <a:solidFill>
                  <a:srgbClr val="00B050"/>
                </a:solidFill>
              </a:rPr>
              <a:t>Stužkonoska modrá</a:t>
            </a:r>
            <a:r>
              <a:rPr lang="cs-CZ" dirty="0" smtClean="0"/>
              <a:t> (vzpomínky na mládí, bilance básníkova života)</a:t>
            </a:r>
          </a:p>
          <a:p>
            <a:r>
              <a:rPr lang="cs-CZ" dirty="0" smtClean="0"/>
              <a:t>Bezruč inspiroval mnoho dalších umělců         			(hudebníci, sochaři apod.).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    (básníkova socha v Karlově Studánce)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Jeho dílo přeloženo do mnoha cizích jazyků.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140968"/>
            <a:ext cx="1187222" cy="15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83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0" lvl="6" indent="0">
              <a:buNone/>
            </a:pPr>
            <a:r>
              <a:rPr lang="cs-CZ" sz="3200" i="1" dirty="0" smtClean="0"/>
              <a:t>Pamětní síň P. B. v Kostelci na Hané</a:t>
            </a:r>
          </a:p>
          <a:p>
            <a:pPr marL="2743200" lvl="6" indent="0">
              <a:buNone/>
            </a:pPr>
            <a:endParaRPr lang="cs-CZ" sz="3200" i="1" dirty="0" smtClean="0"/>
          </a:p>
          <a:p>
            <a:pPr marL="2743200" lvl="6" indent="0">
              <a:buNone/>
            </a:pPr>
            <a:endParaRPr lang="cs-CZ" sz="3200" i="1" dirty="0" smtClean="0"/>
          </a:p>
          <a:p>
            <a:pPr marL="514350" lvl="1" indent="0">
              <a:buNone/>
            </a:pPr>
            <a:r>
              <a:rPr lang="cs-CZ" sz="3200" i="1" dirty="0" smtClean="0"/>
              <a:t>Pomník Maryčky Magdo-</a:t>
            </a:r>
          </a:p>
          <a:p>
            <a:pPr marL="514350" lvl="1" indent="0">
              <a:buNone/>
            </a:pPr>
            <a:r>
              <a:rPr lang="cs-CZ" sz="3200" i="1" dirty="0" smtClean="0"/>
              <a:t>nové ve Starých Hamrech</a:t>
            </a:r>
            <a:r>
              <a:rPr lang="cs-CZ" sz="4000" i="1" dirty="0" smtClean="0"/>
              <a:t>                       </a:t>
            </a:r>
            <a:endParaRPr lang="cs-CZ" sz="4000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56226"/>
            <a:ext cx="1800000" cy="2329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598925"/>
            <a:ext cx="1782000" cy="23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185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21283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50"/>
                </a:solidFill>
              </a:rPr>
              <a:t>Rozbor některých básní</a:t>
            </a:r>
            <a:r>
              <a:rPr lang="cs-CZ" sz="3600" dirty="0" smtClean="0">
                <a:solidFill>
                  <a:srgbClr val="00B050"/>
                </a:solidFill>
              </a:rPr>
              <a:t/>
            </a:r>
            <a:br>
              <a:rPr lang="cs-CZ" sz="3600" dirty="0" smtClean="0">
                <a:solidFill>
                  <a:srgbClr val="00B050"/>
                </a:solidFill>
              </a:rPr>
            </a:b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100" dirty="0" smtClean="0">
                <a:solidFill>
                  <a:srgbClr val="FF0000"/>
                </a:solidFill>
              </a:rPr>
              <a:t>  </a:t>
            </a:r>
            <a:r>
              <a:rPr lang="cs-CZ" dirty="0" smtClean="0">
                <a:solidFill>
                  <a:srgbClr val="FF0000"/>
                </a:solidFill>
              </a:rPr>
              <a:t>Kantor Halfar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V čem byla zásadní učitelova chyba? Proč?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Co je </a:t>
            </a:r>
            <a:r>
              <a:rPr lang="cs-CZ" i="1" dirty="0" smtClean="0">
                <a:solidFill>
                  <a:srgbClr val="0070C0"/>
                </a:solidFill>
              </a:rPr>
              <a:t>katechismus?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Proč byl Halfar zakopán do rohu hřbitova?</a:t>
            </a:r>
          </a:p>
          <a:p>
            <a:pPr marL="0" indent="0">
              <a:buNone/>
            </a:pPr>
            <a:r>
              <a:rPr lang="cs-CZ" u="sng" dirty="0" smtClean="0"/>
              <a:t>Zapiš:</a:t>
            </a:r>
            <a:r>
              <a:rPr lang="cs-CZ" dirty="0" smtClean="0"/>
              <a:t> Příběh učitele, který odmítal učit jinak než česky. Nedostal proto kvalifikované místo, rozešla se s ním dívka. On nakonec spáchal sebevraždu.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6695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70 000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Najdi v básni nadsázku.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Najdi příklad ironie, sarkasmu.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Jak označujeme výrazy </a:t>
            </a:r>
            <a:r>
              <a:rPr lang="cs-CZ" i="1" dirty="0" err="1" smtClean="0">
                <a:solidFill>
                  <a:srgbClr val="0070C0"/>
                </a:solidFill>
              </a:rPr>
              <a:t>robka</a:t>
            </a:r>
            <a:r>
              <a:rPr lang="cs-CZ" i="1" dirty="0" smtClean="0">
                <a:solidFill>
                  <a:srgbClr val="0070C0"/>
                </a:solidFill>
              </a:rPr>
              <a:t>, chlop </a:t>
            </a:r>
            <a:r>
              <a:rPr lang="cs-CZ" dirty="0" smtClean="0">
                <a:solidFill>
                  <a:srgbClr val="0070C0"/>
                </a:solidFill>
              </a:rPr>
              <a:t>v předposledním verši? Nahraď tyto výrazy.</a:t>
            </a:r>
          </a:p>
          <a:p>
            <a:pPr marL="0" indent="0">
              <a:buNone/>
            </a:pPr>
            <a:r>
              <a:rPr lang="cs-CZ" u="sng" dirty="0" smtClean="0"/>
              <a:t>Zapiš:</a:t>
            </a:r>
            <a:r>
              <a:rPr lang="cs-CZ" dirty="0" smtClean="0"/>
              <a:t> Povzdech nad osudy 70 000 obyvatel Slezska, kteří musí snášet poněmčování a popolšťování.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/>
              <a:t>Nikdo jim však nepomůže. Využití ironie, sarkasmu.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414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</a:rPr>
              <a:t>Setkání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… (Výňatek)</a:t>
            </a:r>
          </a:p>
          <a:p>
            <a:pPr marL="0" indent="0">
              <a:buNone/>
            </a:pPr>
            <a:r>
              <a:rPr lang="cs-CZ" i="1" dirty="0" smtClean="0"/>
              <a:t>Polské kněze dal do fary,</a:t>
            </a:r>
          </a:p>
          <a:p>
            <a:pPr marL="0" indent="0">
              <a:buNone/>
            </a:pPr>
            <a:r>
              <a:rPr lang="cs-CZ" i="1" dirty="0" smtClean="0"/>
              <a:t>českou školu poněmčil mi.</a:t>
            </a:r>
          </a:p>
          <a:p>
            <a:pPr marL="0" indent="0">
              <a:buNone/>
            </a:pPr>
            <a:r>
              <a:rPr lang="cs-CZ" i="1" dirty="0" smtClean="0"/>
              <a:t>Odpočal si – drahou pušku </a:t>
            </a:r>
          </a:p>
          <a:p>
            <a:pPr marL="0" indent="0">
              <a:buNone/>
            </a:pPr>
            <a:r>
              <a:rPr lang="cs-CZ" i="1" dirty="0" smtClean="0"/>
              <a:t>pověsil mezi dva jilmy.</a:t>
            </a:r>
          </a:p>
          <a:p>
            <a:pPr marL="0" indent="0">
              <a:buNone/>
            </a:pPr>
            <a:r>
              <a:rPr lang="cs-CZ" i="1" dirty="0" smtClean="0"/>
              <a:t>Prokletý vrah mojí mluvy!...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O kterých zmiňovaných skutečnostech se opět v básni hovoří?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Vysvětli poslední verš.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740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Maryčka </a:t>
            </a:r>
            <a:r>
              <a:rPr lang="cs-CZ" sz="3200" dirty="0" err="1" smtClean="0">
                <a:solidFill>
                  <a:srgbClr val="FF0000"/>
                </a:solidFill>
              </a:rPr>
              <a:t>Magdónova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Jaký je tvůj názor na zhudebnění básně?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Jak označujeme slova </a:t>
            </a:r>
            <a:r>
              <a:rPr lang="cs-CZ" dirty="0" err="1" smtClean="0">
                <a:solidFill>
                  <a:srgbClr val="0070C0"/>
                </a:solidFill>
              </a:rPr>
              <a:t>harenda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drvo</a:t>
            </a:r>
            <a:r>
              <a:rPr lang="cs-CZ" dirty="0" smtClean="0">
                <a:solidFill>
                  <a:srgbClr val="0070C0"/>
                </a:solidFill>
              </a:rPr>
              <a:t>, fěrtoch? Pokus se je opět nahradit.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Kdo jsou „ptáčata“ ve verši </a:t>
            </a:r>
            <a:r>
              <a:rPr lang="cs-CZ" dirty="0" smtClean="0"/>
              <a:t>V mrazivé chýši, tam ptáčata zbyla</a:t>
            </a:r>
            <a:r>
              <a:rPr lang="cs-CZ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Proč spáchala dívka sebevraždu?</a:t>
            </a:r>
          </a:p>
          <a:p>
            <a:pPr marL="0" indent="0">
              <a:buNone/>
            </a:pPr>
            <a:r>
              <a:rPr lang="cs-CZ" u="sng" dirty="0" smtClean="0"/>
              <a:t>Zapiš:</a:t>
            </a:r>
            <a:r>
              <a:rPr lang="cs-CZ" dirty="0" smtClean="0"/>
              <a:t> Dívce zemřou oba rodiče. Musí se starat o mladší sourozence. Je chycena při krádeži dřeva v panském lese. Když ji odvádí četník do Frýdku, neunese potupu a spáchá sebevraždu.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847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Ostrava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Jak označujeme výraz </a:t>
            </a:r>
            <a:r>
              <a:rPr lang="cs-CZ" dirty="0" smtClean="0"/>
              <a:t>sto roků v šachtě </a:t>
            </a:r>
            <a:r>
              <a:rPr lang="cs-CZ" dirty="0" err="1" smtClean="0"/>
              <a:t>žil,sto</a:t>
            </a:r>
            <a:r>
              <a:rPr lang="cs-CZ" dirty="0" smtClean="0"/>
              <a:t> roků kopal jsem uhlí</a:t>
            </a:r>
            <a:r>
              <a:rPr lang="cs-CZ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Co znamená výraz </a:t>
            </a:r>
            <a:r>
              <a:rPr lang="cs-CZ" i="1" dirty="0" smtClean="0">
                <a:solidFill>
                  <a:srgbClr val="0070C0"/>
                </a:solidFill>
              </a:rPr>
              <a:t>strmí</a:t>
            </a:r>
            <a:r>
              <a:rPr lang="cs-CZ" dirty="0" smtClean="0"/>
              <a:t> (při Dunaji strmí paláce)</a:t>
            </a:r>
            <a:r>
              <a:rPr lang="cs-CZ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Jak chápeš podstatu básně?</a:t>
            </a:r>
          </a:p>
          <a:p>
            <a:pPr marL="0" indent="0">
              <a:buNone/>
            </a:pPr>
            <a:r>
              <a:rPr lang="cs-CZ" u="sng" dirty="0" smtClean="0"/>
              <a:t>Zapiš:</a:t>
            </a:r>
            <a:r>
              <a:rPr lang="cs-CZ" dirty="0" smtClean="0"/>
              <a:t> Bilancování mnohaleté práce v dolech, výzva ke vzpouře.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3435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Shrnutí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Básník ve sbírce využil nářeční prvky, germanismy, hornický slang.</a:t>
            </a:r>
          </a:p>
          <a:p>
            <a:r>
              <a:rPr lang="cs-CZ" dirty="0" smtClean="0"/>
              <a:t>Často volil krátké, úsečné verše.</a:t>
            </a:r>
          </a:p>
          <a:p>
            <a:r>
              <a:rPr lang="cs-CZ" dirty="0" smtClean="0"/>
              <a:t>Využíval ironii, nadsázku, oslovení, otázky.  </a:t>
            </a:r>
          </a:p>
          <a:p>
            <a:r>
              <a:rPr lang="cs-CZ" dirty="0" smtClean="0"/>
              <a:t>Pasoval se do role mluvčího zdejších lidí.</a:t>
            </a:r>
          </a:p>
          <a:p>
            <a:r>
              <a:rPr lang="cs-CZ" dirty="0" smtClean="0"/>
              <a:t>Nebál se jmenovat konkrétní viníky těžké situace prostého lidu.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705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ŠIMOŇÁK, Marek. </a:t>
            </a:r>
            <a:r>
              <a:rPr lang="cs-CZ" i="1" dirty="0" smtClean="0"/>
              <a:t>Společenskovědní web Marka </a:t>
            </a:r>
            <a:r>
              <a:rPr lang="cs-CZ" i="1" dirty="0" err="1" smtClean="0"/>
              <a:t>Šimoňáka</a:t>
            </a:r>
            <a:r>
              <a:rPr lang="cs-CZ" dirty="0" smtClean="0"/>
              <a:t> [online]. [cit. 6.1.2013]. Dostupný na WWW: http://simonak.eu/index.php?stranka=pages/h_k/9_15.htm </a:t>
            </a:r>
          </a:p>
          <a:p>
            <a:r>
              <a:rPr lang="cs-CZ" dirty="0" smtClean="0"/>
              <a:t>BEZRUČ, Petr. </a:t>
            </a:r>
            <a:r>
              <a:rPr lang="cs-CZ" i="1" dirty="0" smtClean="0"/>
              <a:t>Slezské písně</a:t>
            </a:r>
            <a:r>
              <a:rPr lang="cs-CZ" dirty="0" smtClean="0"/>
              <a:t>. Praha: Československý spisovatel, </a:t>
            </a:r>
            <a:r>
              <a:rPr lang="cs-CZ" dirty="0" smtClean="0"/>
              <a:t>1974.</a:t>
            </a:r>
            <a:endParaRPr lang="cs-CZ" dirty="0" smtClean="0"/>
          </a:p>
          <a:p>
            <a:r>
              <a:rPr lang="cs-CZ" dirty="0" smtClean="0"/>
              <a:t>SOCHROVÁ, Marie. </a:t>
            </a:r>
            <a:r>
              <a:rPr lang="cs-CZ" i="1" dirty="0" smtClean="0"/>
              <a:t>Literatura v kostce</a:t>
            </a:r>
            <a:r>
              <a:rPr lang="cs-CZ" dirty="0" smtClean="0"/>
              <a:t>. Havlíčkův Brod: Fragment, 1995, ISBN 80-85768-95-X.  </a:t>
            </a:r>
          </a:p>
          <a:p>
            <a:r>
              <a:rPr lang="cs-CZ" dirty="0"/>
              <a:t>PSYGMAT. </a:t>
            </a:r>
            <a:r>
              <a:rPr lang="cs-CZ" i="1" dirty="0" err="1"/>
              <a:t>You</a:t>
            </a:r>
            <a:r>
              <a:rPr lang="cs-CZ" i="1" dirty="0"/>
              <a:t> Tube - Maryčka </a:t>
            </a:r>
            <a:r>
              <a:rPr lang="cs-CZ" i="1" dirty="0" err="1"/>
              <a:t>Magdónova</a:t>
            </a:r>
            <a:r>
              <a:rPr lang="cs-CZ" dirty="0"/>
              <a:t> [online]. [cit. 6.1.2013]. Dostupný na WWW: http://www.youtube.com/watch?v=pQMqOIM-_zk </a:t>
            </a:r>
          </a:p>
        </p:txBody>
      </p:sp>
    </p:spTree>
    <p:extLst>
      <p:ext uri="{BB962C8B-B14F-4D97-AF65-F5344CB8AC3E}">
        <p14:creationId xmlns:p14="http://schemas.microsoft.com/office/powerpoint/2010/main" xmlns="" val="123477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563</TotalTime>
  <Words>694</Words>
  <Application>Microsoft Office PowerPoint</Application>
  <PresentationFormat>Předvádění na obrazovce (4:3)</PresentationFormat>
  <Paragraphs>107</Paragraphs>
  <Slides>15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Anotace     Anotace: Prezentace seznamuje se základními  životopisnými údaji P. Bezruče. Akcentován význam jeho tvorby v době vzniku i dnes. Stěžejní část tvoří rozbor některých básní a vyvození obecnějších rysů sbírky.  Metodika: V úvodu výkladová část. Při rozboru básní lze využít přednesu žáků, některé básně čte vyučující. Využita i nahrávka zhudebněné básně Maryčka Magdónova.      </vt:lpstr>
      <vt:lpstr>Snímek 3</vt:lpstr>
      <vt:lpstr>        Petr Bezruč (1867 – 1958)  </vt:lpstr>
      <vt:lpstr>Snímek 5</vt:lpstr>
      <vt:lpstr>Snímek 6</vt:lpstr>
      <vt:lpstr> </vt:lpstr>
      <vt:lpstr>Snímek 8</vt:lpstr>
      <vt:lpstr>Rozbor některých básní </vt:lpstr>
      <vt:lpstr>70 000</vt:lpstr>
      <vt:lpstr>Setkání</vt:lpstr>
      <vt:lpstr>Maryčka Magdónova</vt:lpstr>
      <vt:lpstr>Ostrava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Dum</cp:lastModifiedBy>
  <cp:revision>42</cp:revision>
  <dcterms:created xsi:type="dcterms:W3CDTF">2013-01-06T10:28:40Z</dcterms:created>
  <dcterms:modified xsi:type="dcterms:W3CDTF">2014-03-09T12:02:53Z</dcterms:modified>
</cp:coreProperties>
</file>