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6" r:id="rId2"/>
    <p:sldId id="257" r:id="rId3"/>
    <p:sldId id="258" r:id="rId4"/>
    <p:sldId id="264" r:id="rId5"/>
    <p:sldId id="265" r:id="rId6"/>
    <p:sldId id="262" r:id="rId7"/>
    <p:sldId id="263" r:id="rId8"/>
    <p:sldId id="260" r:id="rId9"/>
    <p:sldId id="269" r:id="rId10"/>
    <p:sldId id="267" r:id="rId11"/>
    <p:sldId id="27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nežka Chládková" initials="AC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B2DDA3-7730-45A0-AA3B-CD9E6D2135D4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A78D4F-52D4-4CDD-8EEC-5A95A85ED4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92262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dirty="0" smtClean="0">
                <a:effectLst/>
              </a:rPr>
              <a:t>Anotace: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dirty="0" smtClean="0">
                <a:effectLst/>
              </a:rPr>
              <a:t>Určená pro žáky 1. ročníku nástavbového studia</a:t>
            </a:r>
            <a:r>
              <a:rPr lang="cs-CZ" sz="1200" baseline="0" dirty="0" smtClean="0">
                <a:effectLst/>
              </a:rPr>
              <a:t>.</a:t>
            </a:r>
            <a:endParaRPr lang="cs-CZ" sz="1200" dirty="0" smtClean="0">
              <a:effectLst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dirty="0" smtClean="0">
                <a:effectLst/>
              </a:rPr>
              <a:t>Prezentace určená k interaktivní práci žáků při hodině.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Metodické</a:t>
            </a:r>
            <a:r>
              <a:rPr lang="cs-CZ" baseline="0" dirty="0" smtClean="0"/>
              <a:t> pokyny: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dirty="0" smtClean="0">
                <a:effectLst/>
              </a:rPr>
              <a:t>Prezentace je určena jako podpůrný materiál k výkladu učitele</a:t>
            </a:r>
            <a:r>
              <a:rPr lang="cs-CZ" sz="1200" baseline="0" dirty="0" smtClean="0">
                <a:effectLst/>
              </a:rPr>
              <a:t> a interaktivní práci žáků, </a:t>
            </a:r>
            <a:r>
              <a:rPr lang="cs-CZ" sz="1200" dirty="0" smtClean="0">
                <a:effectLst/>
              </a:rPr>
              <a:t>lze použít i k opakování učiva.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dirty="0" smtClean="0">
                <a:effectLst/>
                <a:latin typeface="+mn-lt"/>
                <a:ea typeface="Calibri"/>
                <a:cs typeface="Times New Roman"/>
              </a:rPr>
              <a:t>Obsahuje tři vzorové příklady s animací podporující výklad.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dirty="0" smtClean="0">
                <a:effectLst/>
                <a:latin typeface="+mn-lt"/>
                <a:ea typeface="Calibri"/>
                <a:cs typeface="Times New Roman"/>
              </a:rPr>
              <a:t>Dále čtyři</a:t>
            </a:r>
            <a:r>
              <a:rPr lang="cs-CZ" sz="1200" baseline="0" dirty="0" smtClean="0">
                <a:effectLst/>
                <a:latin typeface="+mn-lt"/>
                <a:ea typeface="Calibri"/>
                <a:cs typeface="Times New Roman"/>
              </a:rPr>
              <a:t> příklady s nabídkou výběru výsledků. Některý z žáků dostane myš a z nabídky řešení příkladů vybírá správnou možnost.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aseline="0" dirty="0" smtClean="0">
                <a:effectLst/>
                <a:latin typeface="+mn-lt"/>
                <a:ea typeface="Calibri"/>
                <a:cs typeface="Times New Roman"/>
              </a:rPr>
              <a:t>A na závěr čtyři příklady k samostatné práci žáků.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1200" baseline="0" dirty="0" smtClean="0">
              <a:effectLst/>
              <a:latin typeface="+mn-lt"/>
              <a:ea typeface="Calibri"/>
              <a:cs typeface="Times New Roman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aseline="0" dirty="0" smtClean="0">
                <a:effectLst/>
                <a:latin typeface="+mn-lt"/>
                <a:ea typeface="Calibri"/>
                <a:cs typeface="Times New Roman"/>
              </a:rPr>
              <a:t>Čas: cca. </a:t>
            </a:r>
            <a:r>
              <a:rPr lang="cs-CZ" sz="1200" baseline="0" smtClean="0">
                <a:effectLst/>
                <a:latin typeface="+mn-lt"/>
                <a:ea typeface="Calibri"/>
                <a:cs typeface="Times New Roman"/>
              </a:rPr>
              <a:t>25 – 30 min.</a:t>
            </a:r>
            <a:endParaRPr lang="cs-CZ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1200" dirty="0" smtClean="0">
              <a:effectLst/>
              <a:latin typeface="+mn-lt"/>
              <a:ea typeface="Calibri"/>
              <a:cs typeface="Times New Roman"/>
            </a:endParaRPr>
          </a:p>
          <a:p>
            <a:endParaRPr lang="cs-CZ" baseline="0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2000" dirty="0" smtClean="0">
              <a:effectLst/>
            </a:endParaRPr>
          </a:p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VY_32_INOVACE_1/20A-ICT/PE/ON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622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74AC0-BE66-4A1E-9F0B-11AC51F61AD5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24EFC-0DF6-41D8-B65C-98980F7452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19332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74AC0-BE66-4A1E-9F0B-11AC51F61AD5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24EFC-0DF6-41D8-B65C-98980F7452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3859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74AC0-BE66-4A1E-9F0B-11AC51F61AD5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24EFC-0DF6-41D8-B65C-98980F7452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4001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74AC0-BE66-4A1E-9F0B-11AC51F61AD5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24EFC-0DF6-41D8-B65C-98980F7452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7219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74AC0-BE66-4A1E-9F0B-11AC51F61AD5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24EFC-0DF6-41D8-B65C-98980F7452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8586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74AC0-BE66-4A1E-9F0B-11AC51F61AD5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24EFC-0DF6-41D8-B65C-98980F7452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1576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74AC0-BE66-4A1E-9F0B-11AC51F61AD5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24EFC-0DF6-41D8-B65C-98980F7452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1136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74AC0-BE66-4A1E-9F0B-11AC51F61AD5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24EFC-0DF6-41D8-B65C-98980F7452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18098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74AC0-BE66-4A1E-9F0B-11AC51F61AD5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24EFC-0DF6-41D8-B65C-98980F7452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715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74AC0-BE66-4A1E-9F0B-11AC51F61AD5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24EFC-0DF6-41D8-B65C-98980F7452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5989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74AC0-BE66-4A1E-9F0B-11AC51F61AD5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24EFC-0DF6-41D8-B65C-98980F7452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3956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374AC0-BE66-4A1E-9F0B-11AC51F61AD5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C24EFC-0DF6-41D8-B65C-98980F7452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2509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 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8003396"/>
              </p:ext>
            </p:extLst>
          </p:nvPr>
        </p:nvGraphicFramePr>
        <p:xfrm>
          <a:off x="467544" y="2060848"/>
          <a:ext cx="8280919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Jazykové vzdělávání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Český jazyk a literatura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Procvičování pravopisu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Vyjmenovaná slova po S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smtClean="0">
                          <a:effectLst/>
                        </a:rPr>
                        <a:t>VY_12_INOVACE_1A_CJ_01(32</a:t>
                      </a:r>
                      <a:r>
                        <a:rPr lang="cs-CZ" sz="2000" dirty="0" smtClean="0">
                          <a:effectLst/>
                        </a:rPr>
                        <a:t>)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Mgr. Anežka Chládková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13. 01. 2013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</a:t>
                      </a:r>
                      <a:r>
                        <a:rPr lang="cs-CZ" sz="2000" smtClean="0">
                          <a:effectLst/>
                        </a:rPr>
                        <a:t>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5274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/>
              <a:t>Anotace:</a:t>
            </a:r>
          </a:p>
          <a:p>
            <a:pPr marL="0" indent="0">
              <a:buNone/>
            </a:pPr>
            <a:r>
              <a:rPr lang="cs-CZ" sz="2000" dirty="0"/>
              <a:t>Materiál je určen k zopakování a procvičení látky v 1. ročníku oborů SOU, </a:t>
            </a:r>
          </a:p>
          <a:p>
            <a:pPr marL="0" indent="0">
              <a:buNone/>
            </a:pPr>
            <a:r>
              <a:rPr lang="cs-CZ" sz="2000" dirty="0"/>
              <a:t>které jsou označeny E.</a:t>
            </a:r>
          </a:p>
          <a:p>
            <a:pPr marL="0" indent="0">
              <a:buNone/>
            </a:pPr>
            <a:r>
              <a:rPr lang="cs-CZ" sz="2000" dirty="0"/>
              <a:t>Je určen k interaktivní práci ve výuce.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/>
              <a:t>Metodika</a:t>
            </a:r>
            <a:r>
              <a:rPr lang="cs-CZ" sz="2000" dirty="0" smtClean="0"/>
              <a:t>:</a:t>
            </a:r>
          </a:p>
          <a:p>
            <a:pPr marL="0" indent="0">
              <a:buNone/>
            </a:pPr>
            <a:r>
              <a:rPr lang="cs-CZ" sz="2000" dirty="0" smtClean="0"/>
              <a:t>Po frontálním opakování následují samostatné činnosti žáků.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8587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4800" b="1" dirty="0" smtClean="0"/>
          </a:p>
          <a:p>
            <a:pPr marL="0" indent="0">
              <a:buNone/>
            </a:pPr>
            <a:endParaRPr lang="cs-CZ" sz="4800" b="1" dirty="0"/>
          </a:p>
          <a:p>
            <a:pPr marL="0" indent="0" algn="ctr">
              <a:buNone/>
            </a:pPr>
            <a:r>
              <a:rPr lang="cs-CZ" sz="4800" b="1" dirty="0" smtClean="0">
                <a:solidFill>
                  <a:srgbClr val="FF0000"/>
                </a:solidFill>
              </a:rPr>
              <a:t>Vyjmenovaná slova po S</a:t>
            </a:r>
            <a:endParaRPr lang="cs-CZ" sz="4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028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Připomeňme si: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sz="3600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36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sz="3600" b="1" dirty="0" smtClean="0">
                <a:solidFill>
                  <a:srgbClr val="002060"/>
                </a:solidFill>
              </a:rPr>
              <a:t>SYN, SYTÝ, SÝR, SYROVÝ, SYCHRAVÝ, USYCHAT, SÝKORA, SÝČEK, SYSEL, SYČET, SYPAT</a:t>
            </a:r>
          </a:p>
          <a:p>
            <a:pPr marL="0" indent="0" algn="ctr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552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Pokus se doplnit do příběhu vhodné vyjmenované slovo!  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600" dirty="0" smtClean="0"/>
              <a:t>Za ……… počasí si namazal nejmladší .........</a:t>
            </a:r>
          </a:p>
          <a:p>
            <a:pPr marL="0" indent="0">
              <a:buNone/>
            </a:pPr>
            <a:r>
              <a:rPr lang="cs-CZ" sz="3600" dirty="0" smtClean="0"/>
              <a:t>chléb s máslem a ……… jej strouhaným ……… . Přikusoval ……… mrkev. Protože téměř ……… žízní, zapíjel vše mlékem. </a:t>
            </a:r>
          </a:p>
          <a:p>
            <a:pPr marL="0" indent="0">
              <a:buNone/>
            </a:pPr>
            <a:r>
              <a:rPr lang="cs-CZ" sz="3600" dirty="0" smtClean="0"/>
              <a:t>„Polykej“, ……… jedovatě sestra, „máš tváře plné jako ……...!“ „Jen se neboj, každý nemůže zobat jako ……… Alespoň jsem dostatečně ………!“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709229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Příklad řešení: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Za </a:t>
            </a:r>
            <a:r>
              <a:rPr lang="cs-CZ" dirty="0" smtClean="0">
                <a:solidFill>
                  <a:srgbClr val="00B050"/>
                </a:solidFill>
              </a:rPr>
              <a:t>sychravého</a:t>
            </a:r>
            <a:r>
              <a:rPr lang="cs-CZ" dirty="0" smtClean="0"/>
              <a:t> počasí si namazal nejmladší </a:t>
            </a:r>
            <a:r>
              <a:rPr lang="cs-CZ" dirty="0" smtClean="0">
                <a:solidFill>
                  <a:srgbClr val="00B050"/>
                </a:solidFill>
              </a:rPr>
              <a:t>syn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chléb s máslem a </a:t>
            </a:r>
            <a:r>
              <a:rPr lang="cs-CZ" dirty="0" smtClean="0">
                <a:solidFill>
                  <a:srgbClr val="00B050"/>
                </a:solidFill>
              </a:rPr>
              <a:t>posypal</a:t>
            </a:r>
            <a:r>
              <a:rPr lang="cs-CZ" dirty="0" smtClean="0"/>
              <a:t> jej strouhaným </a:t>
            </a:r>
            <a:r>
              <a:rPr lang="cs-CZ" dirty="0" smtClean="0">
                <a:solidFill>
                  <a:srgbClr val="00B050"/>
                </a:solidFill>
              </a:rPr>
              <a:t>sýrem</a:t>
            </a:r>
            <a:r>
              <a:rPr lang="cs-CZ" dirty="0" smtClean="0"/>
              <a:t>. Přikusoval </a:t>
            </a:r>
            <a:r>
              <a:rPr lang="cs-CZ" dirty="0" smtClean="0">
                <a:solidFill>
                  <a:srgbClr val="00B050"/>
                </a:solidFill>
              </a:rPr>
              <a:t>syrovou</a:t>
            </a:r>
            <a:r>
              <a:rPr lang="cs-CZ" dirty="0" smtClean="0"/>
              <a:t> mrkev. Protože téměř </a:t>
            </a:r>
            <a:r>
              <a:rPr lang="cs-CZ" dirty="0" smtClean="0">
                <a:solidFill>
                  <a:srgbClr val="00B050"/>
                </a:solidFill>
              </a:rPr>
              <a:t>usychal</a:t>
            </a:r>
            <a:r>
              <a:rPr lang="cs-CZ" dirty="0" smtClean="0"/>
              <a:t> žízní, zapíjel vše mlékem. </a:t>
            </a:r>
          </a:p>
          <a:p>
            <a:pPr marL="0" indent="0">
              <a:buNone/>
            </a:pPr>
            <a:r>
              <a:rPr lang="cs-CZ" dirty="0" smtClean="0"/>
              <a:t>„Polykej“, </a:t>
            </a:r>
            <a:r>
              <a:rPr lang="cs-CZ" dirty="0" smtClean="0">
                <a:solidFill>
                  <a:srgbClr val="00B050"/>
                </a:solidFill>
              </a:rPr>
              <a:t>zasyčela</a:t>
            </a:r>
            <a:r>
              <a:rPr lang="cs-CZ" dirty="0" smtClean="0"/>
              <a:t> jedovatě sestra, „máš tváře plné jako </a:t>
            </a:r>
            <a:r>
              <a:rPr lang="cs-CZ" dirty="0" smtClean="0">
                <a:solidFill>
                  <a:srgbClr val="00B050"/>
                </a:solidFill>
              </a:rPr>
              <a:t>sysel</a:t>
            </a:r>
            <a:r>
              <a:rPr lang="cs-CZ" dirty="0" smtClean="0"/>
              <a:t>!“ „Jen se neboj, každý nemůže být hubený a zobat jako </a:t>
            </a:r>
            <a:r>
              <a:rPr lang="cs-CZ" dirty="0" smtClean="0">
                <a:solidFill>
                  <a:srgbClr val="00B050"/>
                </a:solidFill>
              </a:rPr>
              <a:t>sýkorka. </a:t>
            </a:r>
            <a:r>
              <a:rPr lang="cs-CZ" dirty="0" smtClean="0"/>
              <a:t>Alespoň jsem dostatečně </a:t>
            </a:r>
            <a:r>
              <a:rPr lang="cs-CZ" dirty="0" smtClean="0">
                <a:solidFill>
                  <a:srgbClr val="00B050"/>
                </a:solidFill>
              </a:rPr>
              <a:t>sytý</a:t>
            </a:r>
            <a:r>
              <a:rPr lang="cs-CZ" dirty="0" smtClean="0"/>
              <a:t>!“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1371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Ke kterým slovům jsou příbuzná tato slova?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600" dirty="0" smtClean="0"/>
              <a:t>Sychrov</a:t>
            </a:r>
          </a:p>
          <a:p>
            <a:pPr marL="0" indent="0">
              <a:buNone/>
            </a:pPr>
            <a:r>
              <a:rPr lang="cs-CZ" sz="3600" dirty="0" smtClean="0"/>
              <a:t>vysychat</a:t>
            </a:r>
          </a:p>
          <a:p>
            <a:pPr marL="0" indent="0">
              <a:buNone/>
            </a:pPr>
            <a:r>
              <a:rPr lang="cs-CZ" sz="3600" dirty="0" smtClean="0"/>
              <a:t>syrovinka</a:t>
            </a:r>
          </a:p>
          <a:p>
            <a:pPr marL="0" indent="0">
              <a:buNone/>
            </a:pPr>
            <a:r>
              <a:rPr lang="cs-CZ" sz="3600" dirty="0" smtClean="0"/>
              <a:t>zásyp</a:t>
            </a:r>
          </a:p>
          <a:p>
            <a:pPr marL="0" indent="0">
              <a:buNone/>
            </a:pPr>
            <a:r>
              <a:rPr lang="cs-CZ" sz="4000" dirty="0" smtClean="0"/>
              <a:t>dosyta</a:t>
            </a:r>
          </a:p>
          <a:p>
            <a:pPr marL="0" indent="0">
              <a:buNone/>
            </a:pPr>
            <a:r>
              <a:rPr lang="cs-CZ" sz="4000" dirty="0" smtClean="0"/>
              <a:t>nenasytný</a:t>
            </a:r>
          </a:p>
          <a:p>
            <a:pPr marL="0" indent="0">
              <a:buNone/>
            </a:pPr>
            <a:r>
              <a:rPr lang="cs-CZ" sz="4000" dirty="0" smtClean="0"/>
              <a:t>syrovátka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4138050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80729"/>
            <a:ext cx="8229600" cy="4464496"/>
          </a:xfrm>
        </p:spPr>
        <p:txBody>
          <a:bodyPr anchor="ctr">
            <a:normAutofit fontScale="92500" lnSpcReduction="20000"/>
          </a:bodyPr>
          <a:lstStyle/>
          <a:p>
            <a:pPr marL="0" indent="0">
              <a:buNone/>
            </a:pPr>
            <a:r>
              <a:rPr lang="cs-CZ" sz="3900" dirty="0" smtClean="0"/>
              <a:t>Sychrov             </a:t>
            </a:r>
            <a:r>
              <a:rPr lang="cs-CZ" sz="3900" dirty="0" smtClean="0">
                <a:solidFill>
                  <a:srgbClr val="00B050"/>
                </a:solidFill>
              </a:rPr>
              <a:t>     sychravý</a:t>
            </a:r>
            <a:endParaRPr lang="cs-CZ" sz="3900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sz="3900" dirty="0" smtClean="0"/>
              <a:t>vysychat                </a:t>
            </a:r>
            <a:r>
              <a:rPr lang="cs-CZ" sz="3900" dirty="0" smtClean="0">
                <a:solidFill>
                  <a:srgbClr val="00B050"/>
                </a:solidFill>
              </a:rPr>
              <a:t>usychat</a:t>
            </a:r>
            <a:endParaRPr lang="cs-CZ" sz="3900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sz="3900" dirty="0" smtClean="0"/>
              <a:t>syrovinka               </a:t>
            </a:r>
            <a:r>
              <a:rPr lang="cs-CZ" sz="3900" dirty="0" smtClean="0">
                <a:solidFill>
                  <a:srgbClr val="00B050"/>
                </a:solidFill>
              </a:rPr>
              <a:t>syrový</a:t>
            </a:r>
            <a:endParaRPr lang="cs-CZ" sz="3900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sz="3900" dirty="0" smtClean="0"/>
              <a:t>zásyp                      </a:t>
            </a:r>
            <a:r>
              <a:rPr lang="cs-CZ" sz="3900" dirty="0" smtClean="0">
                <a:solidFill>
                  <a:srgbClr val="00B050"/>
                </a:solidFill>
              </a:rPr>
              <a:t>sypat</a:t>
            </a:r>
            <a:endParaRPr lang="cs-CZ" sz="3900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sz="3900" dirty="0" smtClean="0"/>
              <a:t>dosyta                    </a:t>
            </a:r>
            <a:r>
              <a:rPr lang="cs-CZ" sz="3900" dirty="0" smtClean="0">
                <a:solidFill>
                  <a:srgbClr val="00B050"/>
                </a:solidFill>
              </a:rPr>
              <a:t>sytý</a:t>
            </a:r>
            <a:r>
              <a:rPr lang="cs-CZ" sz="3900" dirty="0" smtClean="0"/>
              <a:t> </a:t>
            </a:r>
            <a:endParaRPr lang="cs-CZ" sz="3900" dirty="0"/>
          </a:p>
          <a:p>
            <a:pPr marL="0" indent="0">
              <a:buNone/>
            </a:pPr>
            <a:r>
              <a:rPr lang="cs-CZ" sz="3900" dirty="0" smtClean="0"/>
              <a:t>nenasytný              </a:t>
            </a:r>
            <a:r>
              <a:rPr lang="cs-CZ" sz="3900" dirty="0" smtClean="0">
                <a:solidFill>
                  <a:srgbClr val="00B050"/>
                </a:solidFill>
              </a:rPr>
              <a:t>sytý</a:t>
            </a:r>
            <a:endParaRPr lang="cs-CZ" sz="3900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sz="3900" dirty="0" smtClean="0"/>
              <a:t>syrovátka               </a:t>
            </a:r>
            <a:r>
              <a:rPr lang="cs-CZ" sz="3900" dirty="0" smtClean="0">
                <a:solidFill>
                  <a:srgbClr val="00B050"/>
                </a:solidFill>
              </a:rPr>
              <a:t>sýr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 </a:t>
            </a:r>
            <a:endParaRPr lang="cs-CZ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4632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Nadpis 1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Najdi tajenku: NENASYTNÝ CHLAPEC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9" name="Zástupný symbol pro obsah 1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457200" indent="-457200">
              <a:buAutoNum type="arabicPeriod"/>
            </a:pPr>
            <a:r>
              <a:rPr lang="cs-CZ" sz="2400" dirty="0" smtClean="0"/>
              <a:t>MAZLAVÁ TEKUTINA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KLID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LITERÁRNÍ ŽÁNR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ZÁPALKA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OPERNÍ PÍSEŇ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NEVLASTNIT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AFRICKÝ STÁT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KYNUTÝ MOUČNÍK</a:t>
            </a:r>
          </a:p>
          <a:p>
            <a:pPr marL="457200" indent="-457200">
              <a:buAutoNum type="arabicPeriod"/>
            </a:pPr>
            <a:endParaRPr lang="cs-CZ" sz="2400" dirty="0"/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6557049"/>
              </p:ext>
            </p:extLst>
          </p:nvPr>
        </p:nvGraphicFramePr>
        <p:xfrm>
          <a:off x="4855029" y="5246914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15" name="Tabulk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2301410"/>
              </p:ext>
            </p:extLst>
          </p:nvPr>
        </p:nvGraphicFramePr>
        <p:xfrm>
          <a:off x="3995936" y="2132856"/>
          <a:ext cx="4632175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6435"/>
                <a:gridCol w="926435"/>
                <a:gridCol w="926435"/>
                <a:gridCol w="926435"/>
                <a:gridCol w="926435"/>
              </a:tblGrid>
              <a:tr h="457200"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</a:tr>
              <a:tr h="251855"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/>
                </a:tc>
              </a:tr>
              <a:tr h="251855"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/>
                </a:tc>
              </a:tr>
              <a:tr h="251855"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  <a:tr h="251855"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</a:tr>
              <a:tr h="251855"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5185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 </a:t>
                      </a:r>
                      <a:endParaRPr lang="cs-CZ" sz="24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51855"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9586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Nadpis 1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Podařilo se 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9" name="Zástupný symbol pro obsah 1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457200" indent="-457200">
              <a:buAutoNum type="arabicPeriod"/>
            </a:pPr>
            <a:r>
              <a:rPr lang="cs-CZ" sz="2400" dirty="0" smtClean="0"/>
              <a:t>MAZLAVÁ TEKUTINA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KLID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LITERÁRNÍ ŽÁNR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ZÁPALKA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OPERNÍ PÍSEŇ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NEVLASTNIT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AFRICKÝ STÁT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KYNUTÝ MOUČNÍK</a:t>
            </a:r>
          </a:p>
          <a:p>
            <a:pPr marL="457200" indent="-457200">
              <a:buAutoNum type="arabicPeriod"/>
            </a:pPr>
            <a:endParaRPr lang="cs-CZ" sz="2400" dirty="0"/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3345105"/>
              </p:ext>
            </p:extLst>
          </p:nvPr>
        </p:nvGraphicFramePr>
        <p:xfrm>
          <a:off x="4855029" y="5246914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15" name="Tabulk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8189160"/>
              </p:ext>
            </p:extLst>
          </p:nvPr>
        </p:nvGraphicFramePr>
        <p:xfrm>
          <a:off x="4067944" y="2132856"/>
          <a:ext cx="4632175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6435"/>
                <a:gridCol w="926435"/>
                <a:gridCol w="926435"/>
                <a:gridCol w="926435"/>
                <a:gridCol w="926435"/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O</a:t>
                      </a:r>
                      <a:endParaRPr lang="cs-CZ" sz="24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L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E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J</a:t>
                      </a:r>
                      <a:endParaRPr lang="cs-CZ" sz="2400" b="1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</a:tr>
              <a:tr h="25185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T</a:t>
                      </a:r>
                      <a:endParaRPr lang="cs-CZ" sz="24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I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CH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O</a:t>
                      </a:r>
                      <a:endParaRPr lang="cs-CZ" sz="2400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/>
                </a:tc>
              </a:tr>
              <a:tr h="25185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E</a:t>
                      </a:r>
                      <a:endParaRPr lang="cs-CZ" sz="24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P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I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K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A</a:t>
                      </a:r>
                      <a:endParaRPr lang="cs-CZ" sz="24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5185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S</a:t>
                      </a:r>
                      <a:endParaRPr lang="cs-CZ" sz="24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I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R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K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A</a:t>
                      </a:r>
                      <a:endParaRPr lang="cs-CZ" sz="2400" b="1" dirty="0"/>
                    </a:p>
                  </a:txBody>
                  <a:tcPr/>
                </a:tc>
              </a:tr>
              <a:tr h="25185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Á</a:t>
                      </a:r>
                      <a:endParaRPr lang="cs-CZ" sz="24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R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I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E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</a:tr>
              <a:tr h="25185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N</a:t>
                      </a:r>
                      <a:endParaRPr lang="cs-CZ" sz="24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E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Í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T</a:t>
                      </a:r>
                      <a:endParaRPr lang="cs-CZ" sz="2400" b="1" dirty="0"/>
                    </a:p>
                  </a:txBody>
                  <a:tcPr/>
                </a:tc>
              </a:tr>
              <a:tr h="25185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E </a:t>
                      </a:r>
                      <a:endParaRPr lang="cs-CZ" sz="24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G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Y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P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T</a:t>
                      </a:r>
                      <a:endParaRPr lang="cs-CZ" sz="2400" b="1" dirty="0"/>
                    </a:p>
                  </a:txBody>
                  <a:tcPr/>
                </a:tc>
              </a:tr>
              <a:tr h="25185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K</a:t>
                      </a:r>
                      <a:endParaRPr lang="cs-CZ" sz="24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O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L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Á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Č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7714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mtClean="0"/>
              <a:t>Archiv autorky.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0276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410</TotalTime>
  <Words>395</Words>
  <Application>Microsoft Office PowerPoint</Application>
  <PresentationFormat>Předvádění na obrazovce (4:3)</PresentationFormat>
  <Paragraphs>134</Paragraphs>
  <Slides>11</Slides>
  <Notes>1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Prezentace aplikace PowerPoint</vt:lpstr>
      <vt:lpstr>Připomeňme si:</vt:lpstr>
      <vt:lpstr>Pokus se doplnit do příběhu vhodné vyjmenované slovo!  </vt:lpstr>
      <vt:lpstr>Příklad řešení:</vt:lpstr>
      <vt:lpstr>Ke kterým slovům jsou příbuzná tato slova?</vt:lpstr>
      <vt:lpstr>Prezentace aplikace PowerPoint</vt:lpstr>
      <vt:lpstr>Najdi tajenku: NENASYTNÝ CHLAPEC</vt:lpstr>
      <vt:lpstr>Podařilo se ?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Anežka Chládková</dc:creator>
  <cp:lastModifiedBy>Anežka Chládková</cp:lastModifiedBy>
  <cp:revision>30</cp:revision>
  <dcterms:created xsi:type="dcterms:W3CDTF">2013-02-24T17:40:53Z</dcterms:created>
  <dcterms:modified xsi:type="dcterms:W3CDTF">2013-03-10T15:49:49Z</dcterms:modified>
</cp:coreProperties>
</file>