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83" r:id="rId2"/>
    <p:sldId id="275" r:id="rId3"/>
    <p:sldId id="281" r:id="rId4"/>
    <p:sldId id="276" r:id="rId5"/>
    <p:sldId id="258" r:id="rId6"/>
    <p:sldId id="265" r:id="rId7"/>
    <p:sldId id="264" r:id="rId8"/>
    <p:sldId id="266" r:id="rId9"/>
    <p:sldId id="269" r:id="rId10"/>
    <p:sldId id="280" r:id="rId11"/>
    <p:sldId id="270" r:id="rId12"/>
    <p:sldId id="272" r:id="rId13"/>
    <p:sldId id="273" r:id="rId14"/>
    <p:sldId id="274" r:id="rId15"/>
    <p:sldId id="259" r:id="rId16"/>
    <p:sldId id="277" r:id="rId17"/>
    <p:sldId id="278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5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2595C2-14B4-4147-BFA8-29778FABE90C}" type="datetimeFigureOut">
              <a:rPr lang="cs-CZ" smtClean="0"/>
              <a:t>4.10.2013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76A01A-CF71-486F-B8BB-F187D5520F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84648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Anotace: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/>
              <a:t>Určená pro žáky 1. ročníku nástavbového studia (popř. 1. ročníku SOU).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/>
              <a:t>Prezentace určená k interaktivní práci žáků při hodině.</a:t>
            </a:r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Metodické pokyny: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/>
              <a:t>Prezentace je určena jako podpůrný materiál k výkladu učitele a interaktivní práci žáků, lze použít i k opakování učiva.</a:t>
            </a:r>
          </a:p>
          <a:p>
            <a:pPr eaLnBrk="1" hangingPunct="1">
              <a:spcBef>
                <a:spcPct val="0"/>
              </a:spcBef>
            </a:pPr>
            <a:endParaRPr lang="cs-CZ" smtClean="0">
              <a:ea typeface="Calibri" pitchFamily="34" charset="0"/>
              <a:cs typeface="Times New Roman" charset="0"/>
            </a:endParaRPr>
          </a:p>
          <a:p>
            <a:pPr eaLnBrk="1" hangingPunct="1">
              <a:spcBef>
                <a:spcPct val="0"/>
              </a:spcBef>
            </a:pPr>
            <a:r>
              <a:rPr lang="cs-CZ" smtClean="0">
                <a:ea typeface="Calibri" pitchFamily="34" charset="0"/>
                <a:cs typeface="Times New Roman" charset="0"/>
              </a:rPr>
              <a:t>Prvních pět úloh společně s žáky ( první úloha s animací podporující výklad).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>
                <a:ea typeface="Calibri" pitchFamily="34" charset="0"/>
                <a:cs typeface="Times New Roman" charset="0"/>
              </a:rPr>
              <a:t>Dále čtyři příklady s nabídkou výběru výsledků. Některý z žáků dostane myš a z nabídky řešení příkladů vybírá správnou možnost.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>
                <a:ea typeface="Calibri" pitchFamily="34" charset="0"/>
                <a:cs typeface="Times New Roman" charset="0"/>
              </a:rPr>
              <a:t>A na závěr čtyři příklady k samostatné práci žáků.</a:t>
            </a:r>
          </a:p>
          <a:p>
            <a:pPr eaLnBrk="1" hangingPunct="1">
              <a:spcBef>
                <a:spcPct val="0"/>
              </a:spcBef>
            </a:pPr>
            <a:endParaRPr lang="cs-CZ" smtClean="0">
              <a:ea typeface="Calibri" pitchFamily="34" charset="0"/>
              <a:cs typeface="Times New Roman" charset="0"/>
            </a:endParaRPr>
          </a:p>
          <a:p>
            <a:pPr eaLnBrk="1" hangingPunct="1">
              <a:spcBef>
                <a:spcPct val="0"/>
              </a:spcBef>
            </a:pPr>
            <a:r>
              <a:rPr lang="cs-CZ" smtClean="0">
                <a:ea typeface="Calibri" pitchFamily="34" charset="0"/>
                <a:cs typeface="Times New Roman" charset="0"/>
              </a:rPr>
              <a:t>Čas: cca. 20 - 25 min.</a:t>
            </a:r>
          </a:p>
          <a:p>
            <a:pPr eaLnBrk="1" hangingPunct="1">
              <a:spcBef>
                <a:spcPct val="0"/>
              </a:spcBef>
            </a:pPr>
            <a:endParaRPr lang="cs-CZ" smtClean="0">
              <a:ea typeface="Calibri" pitchFamily="34" charset="0"/>
              <a:cs typeface="Times New Roman" charset="0"/>
            </a:endParaRPr>
          </a:p>
          <a:p>
            <a:endParaRPr lang="cs-CZ" smtClean="0"/>
          </a:p>
          <a:p>
            <a:pPr marL="0" lvl="1" eaLnBrk="1" hangingPunct="1">
              <a:spcBef>
                <a:spcPct val="0"/>
              </a:spcBef>
            </a:pPr>
            <a:endParaRPr lang="cs-CZ" sz="2000" smtClean="0"/>
          </a:p>
          <a:p>
            <a:endParaRPr lang="cs-CZ" smtClean="0"/>
          </a:p>
        </p:txBody>
      </p:sp>
      <p:sp>
        <p:nvSpPr>
          <p:cNvPr id="32772" name="Zástupný symbol pro záhlaví 4"/>
          <p:cNvSpPr>
            <a:spLocks noGrp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r>
              <a:rPr lang="cs-CZ" sz="1200" smtClean="0">
                <a:solidFill>
                  <a:srgbClr val="000000"/>
                </a:solidFill>
              </a:rPr>
              <a:t>VY_32_INOVACE_1/20A-ICT/PE/ON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94811-75EE-4483-8C29-BBF4B0608CE8}" type="datetimeFigureOut">
              <a:rPr lang="cs-CZ" smtClean="0"/>
              <a:t>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67EFD-C481-43BC-AB26-B115835E61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02474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94811-75EE-4483-8C29-BBF4B0608CE8}" type="datetimeFigureOut">
              <a:rPr lang="cs-CZ" smtClean="0"/>
              <a:t>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67EFD-C481-43BC-AB26-B115835E61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5705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94811-75EE-4483-8C29-BBF4B0608CE8}" type="datetimeFigureOut">
              <a:rPr lang="cs-CZ" smtClean="0"/>
              <a:t>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67EFD-C481-43BC-AB26-B115835E61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73186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94811-75EE-4483-8C29-BBF4B0608CE8}" type="datetimeFigureOut">
              <a:rPr lang="cs-CZ" smtClean="0"/>
              <a:t>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67EFD-C481-43BC-AB26-B115835E61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86232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94811-75EE-4483-8C29-BBF4B0608CE8}" type="datetimeFigureOut">
              <a:rPr lang="cs-CZ" smtClean="0"/>
              <a:t>4.10.2013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67EFD-C481-43BC-AB26-B115835E61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70216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94811-75EE-4483-8C29-BBF4B0608CE8}" type="datetimeFigureOut">
              <a:rPr lang="cs-CZ" smtClean="0"/>
              <a:t>4.10.2013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67EFD-C481-43BC-AB26-B115835E61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3673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94811-75EE-4483-8C29-BBF4B0608CE8}" type="datetimeFigureOut">
              <a:rPr lang="cs-CZ" smtClean="0"/>
              <a:t>4.10.2013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67EFD-C481-43BC-AB26-B115835E61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86514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94811-75EE-4483-8C29-BBF4B0608CE8}" type="datetimeFigureOut">
              <a:rPr lang="cs-CZ" smtClean="0"/>
              <a:t>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67EFD-C481-43BC-AB26-B115835E61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86874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94811-75EE-4483-8C29-BBF4B0608CE8}" type="datetimeFigureOut">
              <a:rPr lang="cs-CZ" smtClean="0"/>
              <a:t>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67EFD-C481-43BC-AB26-B115835E61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32012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94811-75EE-4483-8C29-BBF4B0608CE8}" type="datetimeFigureOut">
              <a:rPr lang="cs-CZ" smtClean="0"/>
              <a:t>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67EFD-C481-43BC-AB26-B115835E61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29046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94811-75EE-4483-8C29-BBF4B0608CE8}" type="datetimeFigureOut">
              <a:rPr lang="cs-CZ" smtClean="0"/>
              <a:t>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67EFD-C481-43BC-AB26-B115835E61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41676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794811-75EE-4483-8C29-BBF4B0608CE8}" type="datetimeFigureOut">
              <a:rPr lang="cs-CZ" smtClean="0"/>
              <a:t>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767EFD-C481-43BC-AB26-B115835E61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1711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Obdélník 5"/>
          <p:cNvSpPr>
            <a:spLocks noChangeArrowheads="1"/>
          </p:cNvSpPr>
          <p:nvPr/>
        </p:nvSpPr>
        <p:spPr bwMode="auto">
          <a:xfrm>
            <a:off x="4859338" y="404813"/>
            <a:ext cx="2381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</a:rPr>
              <a:t> </a:t>
            </a:r>
          </a:p>
        </p:txBody>
      </p:sp>
      <p:sp>
        <p:nvSpPr>
          <p:cNvPr id="15363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solidFill>
                <a:srgbClr val="00000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192477"/>
              </p:ext>
            </p:extLst>
          </p:nvPr>
        </p:nvGraphicFramePr>
        <p:xfrm>
          <a:off x="468313" y="2060575"/>
          <a:ext cx="8280400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843"/>
                <a:gridCol w="63795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Jazykové 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 jazyk a literatura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Procvičování pravopisu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Vyjmenovaná slova po V </a:t>
                      </a: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smtClean="0">
                          <a:effectLst/>
                        </a:rPr>
                        <a:t>VY_12_INOVACE_1A_CJ_02(32</a:t>
                      </a:r>
                      <a:r>
                        <a:rPr lang="cs-CZ" sz="2000" dirty="0" smtClean="0">
                          <a:effectLst/>
                        </a:rPr>
                        <a:t>)</a:t>
                      </a: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Mgr. Anežka Chládková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13. 01. 2013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538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6988"/>
            <a:ext cx="9144000" cy="19970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039648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Anotace:</a:t>
            </a:r>
          </a:p>
          <a:p>
            <a:pPr marL="0" indent="0">
              <a:buNone/>
            </a:pPr>
            <a:r>
              <a:rPr lang="cs-CZ" sz="2000" dirty="0" smtClean="0"/>
              <a:t>Materiál je určen k zopakování a procvičení látky v 1. ročníku oborů SOU, </a:t>
            </a:r>
          </a:p>
          <a:p>
            <a:pPr marL="0" indent="0">
              <a:buNone/>
            </a:pPr>
            <a:r>
              <a:rPr lang="cs-CZ" sz="2000" dirty="0" smtClean="0"/>
              <a:t>které jsou označeny E.</a:t>
            </a:r>
          </a:p>
          <a:p>
            <a:pPr marL="0" indent="0">
              <a:buNone/>
            </a:pPr>
            <a:r>
              <a:rPr lang="cs-CZ" sz="2000" dirty="0" smtClean="0"/>
              <a:t>Testová část rozvíjí i čtenářskou gramotnost. </a:t>
            </a:r>
          </a:p>
          <a:p>
            <a:pPr marL="0" indent="0">
              <a:buNone/>
            </a:pPr>
            <a:r>
              <a:rPr lang="cs-CZ" sz="2000" smtClean="0"/>
              <a:t>Materiál je </a:t>
            </a:r>
            <a:r>
              <a:rPr lang="cs-CZ" sz="2000" dirty="0" smtClean="0"/>
              <a:t>určen k interaktivní práci ve výuce.</a:t>
            </a: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Metodika:</a:t>
            </a:r>
          </a:p>
          <a:p>
            <a:pPr marL="0" indent="0">
              <a:buNone/>
            </a:pPr>
            <a:r>
              <a:rPr lang="cs-CZ" sz="2000" dirty="0" smtClean="0"/>
              <a:t>Testové cvičení mohou žáci doplňovat jednotlivě kliknutím na správnou odpověď; správná odpověď je ozvučena potleskem, nesprávná </a:t>
            </a:r>
            <a:r>
              <a:rPr lang="cs-CZ" sz="2000" dirty="0"/>
              <a:t>řinčením </a:t>
            </a:r>
            <a:r>
              <a:rPr lang="cs-CZ" sz="2000" dirty="0" smtClean="0"/>
              <a:t>skla. S </a:t>
            </a:r>
            <a:r>
              <a:rPr lang="cs-CZ" sz="2000" dirty="0"/>
              <a:t>doplňovačku lze pracovat ústně nebo písemně.</a:t>
            </a:r>
          </a:p>
        </p:txBody>
      </p:sp>
    </p:spTree>
    <p:extLst>
      <p:ext uri="{BB962C8B-B14F-4D97-AF65-F5344CB8AC3E}">
        <p14:creationId xmlns:p14="http://schemas.microsoft.com/office/powerpoint/2010/main" val="2132432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sz="4800" b="1" dirty="0" smtClean="0">
                <a:solidFill>
                  <a:srgbClr val="FF0000"/>
                </a:solidFill>
              </a:rPr>
              <a:t>Vyjmenovaná slova po V</a:t>
            </a:r>
            <a:endParaRPr lang="cs-CZ" sz="4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1190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Proč píšeme v následujících slovech </a:t>
            </a:r>
            <a:r>
              <a:rPr lang="cs-CZ" dirty="0" smtClean="0"/>
              <a:t>-i- </a:t>
            </a:r>
            <a:r>
              <a:rPr lang="cs-CZ" dirty="0" smtClean="0">
                <a:solidFill>
                  <a:srgbClr val="00B050"/>
                </a:solidFill>
              </a:rPr>
              <a:t>?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>
                <a:solidFill>
                  <a:srgbClr val="0070C0"/>
                </a:solidFill>
              </a:rPr>
              <a:t>      vidět                                 visutý   </a:t>
            </a:r>
          </a:p>
          <a:p>
            <a:pPr marL="0" indent="0">
              <a:buNone/>
            </a:pPr>
            <a:r>
              <a:rPr lang="cs-CZ" sz="4400" dirty="0" smtClean="0">
                <a:solidFill>
                  <a:srgbClr val="0070C0"/>
                </a:solidFill>
              </a:rPr>
              <a:t>      viset                                  vidle</a:t>
            </a:r>
          </a:p>
          <a:p>
            <a:pPr marL="0" indent="0">
              <a:buNone/>
            </a:pPr>
            <a:r>
              <a:rPr lang="cs-CZ" sz="4400" dirty="0" smtClean="0">
                <a:solidFill>
                  <a:srgbClr val="0070C0"/>
                </a:solidFill>
              </a:rPr>
              <a:t>      vinout                               vítěz</a:t>
            </a:r>
          </a:p>
          <a:p>
            <a:pPr marL="0" indent="0">
              <a:buNone/>
            </a:pPr>
            <a:r>
              <a:rPr lang="cs-CZ" sz="4400" dirty="0" smtClean="0">
                <a:solidFill>
                  <a:srgbClr val="0070C0"/>
                </a:solidFill>
              </a:rPr>
              <a:t>      viklat                                   </a:t>
            </a:r>
            <a:r>
              <a:rPr lang="cs-CZ" sz="4400" dirty="0" smtClean="0">
                <a:solidFill>
                  <a:srgbClr val="FF0000"/>
                </a:solidFill>
              </a:rPr>
              <a:t>?</a:t>
            </a:r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Není předpona </a:t>
            </a:r>
            <a:r>
              <a:rPr lang="cs-CZ" sz="4400" dirty="0" smtClean="0"/>
              <a:t>-vy-</a:t>
            </a:r>
            <a:r>
              <a:rPr lang="cs-CZ" sz="4400" dirty="0" smtClean="0">
                <a:solidFill>
                  <a:srgbClr val="FF0000"/>
                </a:solidFill>
              </a:rPr>
              <a:t> ! </a:t>
            </a:r>
            <a:endParaRPr lang="cs-CZ" sz="44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4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3456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00B050"/>
                </a:solidFill>
              </a:rPr>
              <a:t>Přečti celou větu a klikni na správnou odpověď!</a:t>
            </a:r>
            <a:endParaRPr lang="cs-CZ" sz="4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7704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755576" y="404664"/>
            <a:ext cx="77724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cs-CZ" dirty="0" smtClean="0">
                <a:solidFill>
                  <a:srgbClr val="FF0000"/>
                </a:solidFill>
              </a:rPr>
              <a:t>Ve vodě jsme </a:t>
            </a:r>
            <a:r>
              <a:rPr lang="cs-CZ" dirty="0" smtClean="0"/>
              <a:t>……</a:t>
            </a:r>
            <a:r>
              <a:rPr lang="cs-CZ" dirty="0" smtClean="0">
                <a:solidFill>
                  <a:srgbClr val="FF0000"/>
                </a:solidFill>
              </a:rPr>
              <a:t>.plavat </a:t>
            </a:r>
            <a:r>
              <a:rPr lang="cs-CZ" dirty="0" smtClean="0"/>
              <a:t>…….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</p:txBody>
      </p:sp>
      <p:sp>
        <p:nvSpPr>
          <p:cNvPr id="19459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1476375" y="4584700"/>
            <a:ext cx="2895600" cy="1447800"/>
          </a:xfrm>
          <a:prstGeom prst="ellipse">
            <a:avLst/>
          </a:prstGeom>
          <a:solidFill>
            <a:srgbClr val="00B0F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dirty="0" smtClean="0"/>
              <a:t>viděli</a:t>
            </a:r>
          </a:p>
          <a:p>
            <a:pPr algn="ctr"/>
            <a:r>
              <a:rPr lang="cs-CZ" sz="2800" dirty="0" smtClean="0"/>
              <a:t>vydru</a:t>
            </a:r>
          </a:p>
          <a:p>
            <a:pPr algn="ctr"/>
            <a:endParaRPr lang="cs-CZ" dirty="0"/>
          </a:p>
        </p:txBody>
      </p:sp>
      <p:sp>
        <p:nvSpPr>
          <p:cNvPr id="19460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5268686" y="3824061"/>
            <a:ext cx="2895600" cy="1447800"/>
          </a:xfrm>
          <a:prstGeom prst="ellipse">
            <a:avLst/>
          </a:prstGeom>
          <a:solidFill>
            <a:srgbClr val="00B0F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dirty="0" err="1" smtClean="0"/>
              <a:t>vyděli</a:t>
            </a:r>
            <a:endParaRPr lang="cs-CZ" sz="2800" dirty="0" smtClean="0"/>
          </a:p>
          <a:p>
            <a:pPr algn="ctr"/>
            <a:r>
              <a:rPr lang="cs-CZ" sz="2800" dirty="0" smtClean="0"/>
              <a:t>vydru</a:t>
            </a:r>
            <a:endParaRPr lang="cs-CZ" sz="2800" dirty="0"/>
          </a:p>
        </p:txBody>
      </p:sp>
      <p:sp>
        <p:nvSpPr>
          <p:cNvPr id="19461" name="Oval 5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1581150" y="2276475"/>
            <a:ext cx="2895600" cy="1447800"/>
          </a:xfrm>
          <a:prstGeom prst="ellipse">
            <a:avLst/>
          </a:prstGeom>
          <a:solidFill>
            <a:srgbClr val="00B0F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dirty="0" smtClean="0"/>
              <a:t>viděli </a:t>
            </a:r>
          </a:p>
          <a:p>
            <a:pPr algn="ctr"/>
            <a:r>
              <a:rPr lang="cs-CZ" sz="2800" dirty="0" smtClean="0"/>
              <a:t> </a:t>
            </a:r>
            <a:r>
              <a:rPr lang="cs-CZ" sz="2800" dirty="0" err="1" smtClean="0"/>
              <a:t>vidru</a:t>
            </a:r>
            <a:r>
              <a:rPr lang="cs-CZ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4146328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solidFill>
                  <a:srgbClr val="FF0000"/>
                </a:solidFill>
              </a:rPr>
              <a:t>Ten strom je ale </a:t>
            </a:r>
            <a:r>
              <a:rPr lang="cs-CZ" dirty="0" smtClean="0"/>
              <a:t>…….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</p:txBody>
      </p:sp>
      <p:sp>
        <p:nvSpPr>
          <p:cNvPr id="18435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1043608" y="2924944"/>
            <a:ext cx="2895600" cy="1447800"/>
          </a:xfrm>
          <a:prstGeom prst="ellipse">
            <a:avLst/>
          </a:prstGeom>
          <a:solidFill>
            <a:srgbClr val="00B05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endParaRPr lang="cs-CZ" dirty="0"/>
          </a:p>
          <a:p>
            <a:pPr algn="ctr"/>
            <a:r>
              <a:rPr lang="cs-CZ" sz="2800" dirty="0" smtClean="0"/>
              <a:t>vysoký</a:t>
            </a:r>
            <a:endParaRPr lang="cs-CZ" sz="2800" dirty="0"/>
          </a:p>
        </p:txBody>
      </p:sp>
      <p:sp>
        <p:nvSpPr>
          <p:cNvPr id="18436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4944383" y="2201044"/>
            <a:ext cx="2895600" cy="1447800"/>
          </a:xfrm>
          <a:prstGeom prst="ellipse">
            <a:avLst/>
          </a:prstGeom>
          <a:solidFill>
            <a:srgbClr val="00B05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dirty="0" err="1" smtClean="0"/>
              <a:t>visoký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08428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1187450" y="404813"/>
            <a:ext cx="77724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cs-CZ" dirty="0" smtClean="0"/>
              <a:t>………</a:t>
            </a:r>
            <a:r>
              <a:rPr lang="cs-CZ" dirty="0" smtClean="0">
                <a:solidFill>
                  <a:srgbClr val="FF0000"/>
                </a:solidFill>
              </a:rPr>
              <a:t>přinesl </a:t>
            </a:r>
            <a:r>
              <a:rPr lang="cs-CZ" dirty="0" smtClean="0"/>
              <a:t>……… ………. 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 smtClean="0"/>
          </a:p>
        </p:txBody>
      </p:sp>
      <p:sp>
        <p:nvSpPr>
          <p:cNvPr id="21507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5867400" y="4114800"/>
            <a:ext cx="2895600" cy="1447800"/>
          </a:xfrm>
          <a:prstGeom prst="ellipse">
            <a:avLst/>
          </a:prstGeom>
          <a:solidFill>
            <a:srgbClr val="FF66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dirty="0" smtClean="0"/>
              <a:t>Viktor</a:t>
            </a:r>
          </a:p>
          <a:p>
            <a:pPr algn="ctr"/>
            <a:r>
              <a:rPr lang="cs-CZ" sz="2800" dirty="0" smtClean="0"/>
              <a:t>vycpaného</a:t>
            </a:r>
          </a:p>
          <a:p>
            <a:pPr algn="ctr"/>
            <a:r>
              <a:rPr lang="cs-CZ" sz="2800" dirty="0" smtClean="0"/>
              <a:t>výra</a:t>
            </a:r>
            <a:endParaRPr lang="cs-CZ" sz="2800" dirty="0"/>
          </a:p>
        </p:txBody>
      </p:sp>
      <p:sp>
        <p:nvSpPr>
          <p:cNvPr id="21508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5638800" y="2057400"/>
            <a:ext cx="2895600" cy="1447800"/>
          </a:xfrm>
          <a:prstGeom prst="ellipse">
            <a:avLst/>
          </a:prstGeom>
          <a:solidFill>
            <a:srgbClr val="FF66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dirty="0" smtClean="0"/>
              <a:t>Viktor</a:t>
            </a:r>
          </a:p>
          <a:p>
            <a:pPr algn="ctr"/>
            <a:r>
              <a:rPr lang="cs-CZ" sz="2800" dirty="0" smtClean="0"/>
              <a:t>vycpaného </a:t>
            </a:r>
          </a:p>
          <a:p>
            <a:pPr algn="ctr"/>
            <a:r>
              <a:rPr lang="cs-CZ" sz="2800" dirty="0" smtClean="0"/>
              <a:t>víra</a:t>
            </a:r>
            <a:endParaRPr lang="cs-CZ" sz="2800" dirty="0"/>
          </a:p>
        </p:txBody>
      </p:sp>
      <p:sp>
        <p:nvSpPr>
          <p:cNvPr id="21509" name="Oval 5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2286000" y="4267200"/>
            <a:ext cx="2895600" cy="1447800"/>
          </a:xfrm>
          <a:prstGeom prst="ellipse">
            <a:avLst/>
          </a:prstGeom>
          <a:solidFill>
            <a:srgbClr val="FF66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dirty="0" smtClean="0"/>
              <a:t>Viktor</a:t>
            </a:r>
          </a:p>
          <a:p>
            <a:pPr algn="ctr"/>
            <a:r>
              <a:rPr lang="cs-CZ" sz="2800" dirty="0" err="1" smtClean="0"/>
              <a:t>vicpaného</a:t>
            </a:r>
            <a:endParaRPr lang="cs-CZ" sz="2800" dirty="0" smtClean="0"/>
          </a:p>
          <a:p>
            <a:pPr algn="ctr"/>
            <a:r>
              <a:rPr lang="cs-CZ" sz="2800" dirty="0" smtClean="0"/>
              <a:t>výra</a:t>
            </a:r>
            <a:endParaRPr lang="cs-CZ" sz="2800" dirty="0"/>
          </a:p>
        </p:txBody>
      </p:sp>
      <p:sp>
        <p:nvSpPr>
          <p:cNvPr id="21510" name="Oval 6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2057400" y="2057400"/>
            <a:ext cx="2895600" cy="1447800"/>
          </a:xfrm>
          <a:prstGeom prst="ellipse">
            <a:avLst/>
          </a:prstGeom>
          <a:solidFill>
            <a:srgbClr val="FF66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dirty="0" err="1" smtClean="0"/>
              <a:t>Vyktor</a:t>
            </a:r>
            <a:endParaRPr lang="cs-CZ" sz="2800" dirty="0" smtClean="0"/>
          </a:p>
          <a:p>
            <a:pPr algn="ctr"/>
            <a:r>
              <a:rPr lang="cs-CZ" sz="2800" dirty="0" err="1" smtClean="0"/>
              <a:t>vicpaného</a:t>
            </a:r>
            <a:r>
              <a:rPr lang="cs-CZ" sz="2800" dirty="0" smtClean="0"/>
              <a:t> </a:t>
            </a:r>
          </a:p>
          <a:p>
            <a:pPr algn="ctr"/>
            <a:r>
              <a:rPr lang="cs-CZ" sz="2800" dirty="0" smtClean="0"/>
              <a:t>víra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70095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solidFill>
                  <a:srgbClr val="FF0000"/>
                </a:solidFill>
              </a:rPr>
              <a:t>Vodní</a:t>
            </a:r>
            <a:r>
              <a:rPr lang="cs-CZ" dirty="0" smtClean="0"/>
              <a:t> ……… </a:t>
            </a:r>
            <a:r>
              <a:rPr lang="cs-CZ" dirty="0" smtClean="0">
                <a:solidFill>
                  <a:srgbClr val="FF0000"/>
                </a:solidFill>
              </a:rPr>
              <a:t>jsou nebezpečné.</a:t>
            </a:r>
            <a:endParaRPr lang="cs-CZ" dirty="0" smtClean="0"/>
          </a:p>
        </p:txBody>
      </p:sp>
      <p:sp>
        <p:nvSpPr>
          <p:cNvPr id="23555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899592" y="3436640"/>
            <a:ext cx="2895600" cy="1447800"/>
          </a:xfrm>
          <a:prstGeom prst="ellipse">
            <a:avLst/>
          </a:prstGeom>
          <a:solidFill>
            <a:srgbClr val="33CC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dirty="0" smtClean="0"/>
              <a:t>víry</a:t>
            </a:r>
            <a:endParaRPr lang="cs-CZ" sz="2800" dirty="0"/>
          </a:p>
        </p:txBody>
      </p:sp>
      <p:sp>
        <p:nvSpPr>
          <p:cNvPr id="23556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4860032" y="1988840"/>
            <a:ext cx="2895600" cy="1447800"/>
          </a:xfrm>
          <a:prstGeom prst="ellipse">
            <a:avLst/>
          </a:prstGeom>
          <a:solidFill>
            <a:srgbClr val="33CC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dirty="0" smtClean="0"/>
              <a:t>výry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7438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755576" y="404664"/>
            <a:ext cx="77724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cs-CZ" dirty="0" smtClean="0"/>
              <a:t>..…… ..…… </a:t>
            </a:r>
            <a:r>
              <a:rPr lang="cs-CZ" dirty="0" smtClean="0">
                <a:solidFill>
                  <a:srgbClr val="FF0000"/>
                </a:solidFill>
              </a:rPr>
              <a:t>je nepěkný </a:t>
            </a:r>
            <a:r>
              <a:rPr lang="cs-CZ" dirty="0" smtClean="0"/>
              <a:t>…….. 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</p:txBody>
      </p:sp>
      <p:sp>
        <p:nvSpPr>
          <p:cNvPr id="19459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1476375" y="4584700"/>
            <a:ext cx="2895600" cy="1447800"/>
          </a:xfrm>
          <a:prstGeom prst="ellipse">
            <a:avLst/>
          </a:prstGeom>
          <a:solidFill>
            <a:schemeClr val="accent6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endParaRPr lang="cs-CZ" sz="2800" dirty="0" smtClean="0"/>
          </a:p>
          <a:p>
            <a:pPr algn="ctr"/>
            <a:endParaRPr lang="cs-CZ" sz="2800" dirty="0"/>
          </a:p>
          <a:p>
            <a:pPr algn="ctr"/>
            <a:r>
              <a:rPr lang="cs-CZ" sz="2800" dirty="0" smtClean="0"/>
              <a:t>Žvýkat</a:t>
            </a:r>
          </a:p>
          <a:p>
            <a:pPr algn="ctr"/>
            <a:r>
              <a:rPr lang="cs-CZ" sz="2800" dirty="0" smtClean="0"/>
              <a:t>žvýkačku</a:t>
            </a:r>
          </a:p>
          <a:p>
            <a:pPr algn="ctr"/>
            <a:r>
              <a:rPr lang="cs-CZ" sz="2800" dirty="0" smtClean="0"/>
              <a:t>zvyk</a:t>
            </a:r>
          </a:p>
          <a:p>
            <a:pPr algn="ctr"/>
            <a:endParaRPr lang="cs-CZ" sz="2800" dirty="0" smtClean="0"/>
          </a:p>
          <a:p>
            <a:pPr algn="ctr"/>
            <a:endParaRPr lang="cs-CZ" dirty="0"/>
          </a:p>
        </p:txBody>
      </p:sp>
      <p:sp>
        <p:nvSpPr>
          <p:cNvPr id="19460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5280248" y="2780928"/>
            <a:ext cx="2895600" cy="1447800"/>
          </a:xfrm>
          <a:prstGeom prst="ellipse">
            <a:avLst/>
          </a:prstGeom>
          <a:solidFill>
            <a:schemeClr val="accent6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dirty="0" err="1" smtClean="0"/>
              <a:t>Žvíkat</a:t>
            </a:r>
            <a:endParaRPr lang="cs-CZ" sz="2800" dirty="0" smtClean="0"/>
          </a:p>
          <a:p>
            <a:pPr algn="ctr"/>
            <a:r>
              <a:rPr lang="cs-CZ" sz="2800" dirty="0" err="1" smtClean="0"/>
              <a:t>žvíkačku</a:t>
            </a:r>
            <a:endParaRPr lang="cs-CZ" sz="2800" dirty="0" smtClean="0"/>
          </a:p>
          <a:p>
            <a:pPr algn="ctr"/>
            <a:r>
              <a:rPr lang="cs-CZ" sz="2800" dirty="0" smtClean="0"/>
              <a:t>zvyk</a:t>
            </a:r>
            <a:endParaRPr lang="cs-CZ" sz="2800" dirty="0"/>
          </a:p>
        </p:txBody>
      </p:sp>
      <p:sp>
        <p:nvSpPr>
          <p:cNvPr id="19461" name="Oval 5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1259632" y="2057028"/>
            <a:ext cx="2895600" cy="1447800"/>
          </a:xfrm>
          <a:prstGeom prst="ellipse">
            <a:avLst/>
          </a:prstGeom>
          <a:solidFill>
            <a:schemeClr val="accent6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dirty="0" err="1" smtClean="0"/>
              <a:t>Žvíkat</a:t>
            </a:r>
            <a:endParaRPr lang="cs-CZ" sz="2800" dirty="0" smtClean="0"/>
          </a:p>
          <a:p>
            <a:pPr algn="ctr"/>
            <a:r>
              <a:rPr lang="cs-CZ" sz="2800" dirty="0" smtClean="0"/>
              <a:t>žvýkačku </a:t>
            </a:r>
          </a:p>
          <a:p>
            <a:pPr algn="ctr"/>
            <a:r>
              <a:rPr lang="cs-CZ" sz="2800" dirty="0" smtClean="0"/>
              <a:t>   zvyk</a:t>
            </a:r>
            <a:r>
              <a:rPr lang="cs-CZ" dirty="0"/>
              <a:t>	</a:t>
            </a:r>
          </a:p>
        </p:txBody>
      </p:sp>
      <p:sp>
        <p:nvSpPr>
          <p:cNvPr id="6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5410200" y="5021560"/>
            <a:ext cx="2895600" cy="1447800"/>
          </a:xfrm>
          <a:prstGeom prst="ellipse">
            <a:avLst/>
          </a:prstGeom>
          <a:solidFill>
            <a:schemeClr val="accent6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dirty="0" smtClean="0"/>
              <a:t>Žvýkat</a:t>
            </a:r>
          </a:p>
          <a:p>
            <a:pPr algn="ctr"/>
            <a:r>
              <a:rPr lang="cs-CZ" sz="2800" dirty="0" err="1" smtClean="0"/>
              <a:t>žvíkačku</a:t>
            </a:r>
            <a:endParaRPr lang="cs-CZ" sz="2800" dirty="0" smtClean="0"/>
          </a:p>
          <a:p>
            <a:pPr algn="ctr"/>
            <a:r>
              <a:rPr lang="cs-CZ" sz="2800" dirty="0" err="1" smtClean="0"/>
              <a:t>zvik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94022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dirty="0" smtClean="0">
                <a:solidFill>
                  <a:srgbClr val="FF0000"/>
                </a:solidFill>
              </a:rPr>
              <a:t>Jedeme na </a:t>
            </a:r>
            <a:r>
              <a:rPr lang="cs-CZ" dirty="0" smtClean="0"/>
              <a:t>……… </a:t>
            </a:r>
            <a:r>
              <a:rPr lang="cs-CZ" dirty="0" smtClean="0">
                <a:solidFill>
                  <a:srgbClr val="FF0000"/>
                </a:solidFill>
              </a:rPr>
              <a:t>do </a:t>
            </a:r>
            <a:r>
              <a:rPr lang="cs-CZ" dirty="0" smtClean="0"/>
              <a:t>………. 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</p:txBody>
      </p:sp>
      <p:sp>
        <p:nvSpPr>
          <p:cNvPr id="22531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5292725" y="1700808"/>
            <a:ext cx="2895600" cy="1447800"/>
          </a:xfrm>
          <a:prstGeom prst="ellipse">
            <a:avLst/>
          </a:prstGeom>
          <a:solidFill>
            <a:srgbClr val="FFFF66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dirty="0" smtClean="0"/>
              <a:t>výlet</a:t>
            </a:r>
          </a:p>
          <a:p>
            <a:pPr algn="ctr"/>
            <a:r>
              <a:rPr lang="cs-CZ" sz="2800" dirty="0" smtClean="0"/>
              <a:t>Vyškova</a:t>
            </a:r>
          </a:p>
          <a:p>
            <a:pPr algn="ctr"/>
            <a:endParaRPr lang="cs-CZ" dirty="0"/>
          </a:p>
        </p:txBody>
      </p:sp>
      <p:sp>
        <p:nvSpPr>
          <p:cNvPr id="22532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5417886" y="3689350"/>
            <a:ext cx="2895600" cy="1447800"/>
          </a:xfrm>
          <a:prstGeom prst="ellipse">
            <a:avLst/>
          </a:prstGeom>
          <a:solidFill>
            <a:srgbClr val="FFFF66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dirty="0" smtClean="0"/>
              <a:t>výlet</a:t>
            </a:r>
          </a:p>
          <a:p>
            <a:pPr algn="ctr"/>
            <a:r>
              <a:rPr lang="cs-CZ" sz="2800" dirty="0" err="1" smtClean="0"/>
              <a:t>Viškova</a:t>
            </a:r>
            <a:endParaRPr lang="cs-CZ" sz="2800" dirty="0"/>
          </a:p>
        </p:txBody>
      </p:sp>
      <p:sp>
        <p:nvSpPr>
          <p:cNvPr id="22533" name="Oval 5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1979613" y="2781300"/>
            <a:ext cx="2895600" cy="1447800"/>
          </a:xfrm>
          <a:prstGeom prst="ellipse">
            <a:avLst/>
          </a:prstGeom>
          <a:solidFill>
            <a:srgbClr val="FFFF66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dirty="0" err="1" smtClean="0"/>
              <a:t>vílet</a:t>
            </a:r>
            <a:endParaRPr lang="cs-CZ" sz="2800" dirty="0" smtClean="0"/>
          </a:p>
          <a:p>
            <a:pPr algn="ctr"/>
            <a:r>
              <a:rPr lang="cs-CZ" sz="2800" dirty="0" err="1" smtClean="0"/>
              <a:t>Viškova</a:t>
            </a:r>
            <a:endParaRPr lang="cs-CZ" sz="2800" dirty="0"/>
          </a:p>
        </p:txBody>
      </p:sp>
      <p:sp>
        <p:nvSpPr>
          <p:cNvPr id="22534" name="Oval 6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1897063" y="4724400"/>
            <a:ext cx="2895600" cy="1447800"/>
          </a:xfrm>
          <a:prstGeom prst="ellipse">
            <a:avLst/>
          </a:prstGeom>
          <a:solidFill>
            <a:srgbClr val="FFFF66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dirty="0" err="1" smtClean="0"/>
              <a:t>vílet</a:t>
            </a:r>
            <a:endParaRPr lang="cs-CZ" sz="2800" dirty="0" smtClean="0"/>
          </a:p>
          <a:p>
            <a:pPr algn="ctr"/>
            <a:r>
              <a:rPr lang="cs-CZ" sz="2800" dirty="0" smtClean="0"/>
              <a:t>Vyškova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02175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dirty="0" smtClean="0">
                <a:solidFill>
                  <a:srgbClr val="FF0000"/>
                </a:solidFill>
              </a:rPr>
              <a:t>Na takové </a:t>
            </a:r>
            <a:r>
              <a:rPr lang="cs-CZ" dirty="0" smtClean="0"/>
              <a:t>………</a:t>
            </a:r>
            <a:r>
              <a:rPr lang="cs-CZ" dirty="0" smtClean="0">
                <a:solidFill>
                  <a:srgbClr val="FF0000"/>
                </a:solidFill>
              </a:rPr>
              <a:t>nejsme</a:t>
            </a:r>
            <a:r>
              <a:rPr lang="cs-CZ" dirty="0" smtClean="0"/>
              <a:t> ………. 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 smtClean="0"/>
          </a:p>
        </p:txBody>
      </p:sp>
      <p:sp>
        <p:nvSpPr>
          <p:cNvPr id="22531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4572000" y="2492896"/>
            <a:ext cx="2895600" cy="1447800"/>
          </a:xfrm>
          <a:prstGeom prst="ellipse">
            <a:avLst/>
          </a:prstGeom>
          <a:solidFill>
            <a:srgbClr val="00B0F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800" dirty="0" smtClean="0"/>
              <a:t>výsledky</a:t>
            </a:r>
          </a:p>
          <a:p>
            <a:pPr algn="ctr"/>
            <a:r>
              <a:rPr lang="cs-CZ" sz="2800" dirty="0" smtClean="0"/>
              <a:t>zvyklí</a:t>
            </a:r>
            <a:endParaRPr lang="cs-CZ" sz="2800" dirty="0"/>
          </a:p>
        </p:txBody>
      </p:sp>
      <p:sp>
        <p:nvSpPr>
          <p:cNvPr id="22532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5435600" y="4413250"/>
            <a:ext cx="2895600" cy="1447800"/>
          </a:xfrm>
          <a:prstGeom prst="ellipse">
            <a:avLst/>
          </a:prstGeom>
          <a:solidFill>
            <a:srgbClr val="00B0F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800" dirty="0" err="1" smtClean="0"/>
              <a:t>vísledky</a:t>
            </a:r>
            <a:endParaRPr lang="cs-CZ" sz="2800" dirty="0" smtClean="0"/>
          </a:p>
          <a:p>
            <a:pPr algn="ctr"/>
            <a:r>
              <a:rPr lang="cs-CZ" sz="2800" dirty="0" err="1" smtClean="0"/>
              <a:t>zviklí</a:t>
            </a:r>
            <a:endParaRPr lang="cs-CZ" sz="2800" dirty="0"/>
          </a:p>
        </p:txBody>
      </p:sp>
      <p:sp>
        <p:nvSpPr>
          <p:cNvPr id="22533" name="Oval 5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1043608" y="2204864"/>
            <a:ext cx="2895600" cy="1447800"/>
          </a:xfrm>
          <a:prstGeom prst="ellipse">
            <a:avLst/>
          </a:prstGeom>
          <a:solidFill>
            <a:srgbClr val="00B0F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800" dirty="0" smtClean="0"/>
              <a:t>výsledky</a:t>
            </a:r>
          </a:p>
          <a:p>
            <a:pPr algn="ctr"/>
            <a:r>
              <a:rPr lang="cs-CZ" sz="2800" dirty="0" err="1" smtClean="0"/>
              <a:t>zviklí</a:t>
            </a:r>
            <a:endParaRPr lang="cs-CZ" sz="2800" dirty="0"/>
          </a:p>
        </p:txBody>
      </p:sp>
      <p:sp>
        <p:nvSpPr>
          <p:cNvPr id="22534" name="Oval 6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1475656" y="4383839"/>
            <a:ext cx="2895600" cy="1447800"/>
          </a:xfrm>
          <a:prstGeom prst="ellipse">
            <a:avLst/>
          </a:prstGeom>
          <a:solidFill>
            <a:srgbClr val="00B0F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800" dirty="0" err="1" smtClean="0"/>
              <a:t>vísledky</a:t>
            </a:r>
            <a:endParaRPr lang="cs-CZ" sz="2800" dirty="0" smtClean="0"/>
          </a:p>
          <a:p>
            <a:pPr algn="ctr"/>
            <a:r>
              <a:rPr lang="cs-CZ" sz="2800" dirty="0" smtClean="0"/>
              <a:t>zvyklí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63777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solidFill>
                  <a:srgbClr val="FF0000"/>
                </a:solidFill>
              </a:rPr>
              <a:t>Cizím lidem </a:t>
            </a:r>
            <a:r>
              <a:rPr lang="cs-CZ" dirty="0" smtClean="0"/>
              <a:t>…….. 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</p:txBody>
      </p:sp>
      <p:sp>
        <p:nvSpPr>
          <p:cNvPr id="25603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5301208" y="3933056"/>
            <a:ext cx="2895600" cy="1447800"/>
          </a:xfrm>
          <a:prstGeom prst="ellipse">
            <a:avLst/>
          </a:prstGeom>
          <a:solidFill>
            <a:srgbClr val="FF99CC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dirty="0" smtClean="0"/>
              <a:t>vykáme</a:t>
            </a:r>
            <a:endParaRPr lang="cs-CZ" sz="2800" dirty="0"/>
          </a:p>
        </p:txBody>
      </p:sp>
      <p:sp>
        <p:nvSpPr>
          <p:cNvPr id="25606" name="Oval 6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1981200" y="2286000"/>
            <a:ext cx="2895600" cy="1447800"/>
          </a:xfrm>
          <a:prstGeom prst="ellipse">
            <a:avLst/>
          </a:prstGeom>
          <a:solidFill>
            <a:srgbClr val="FF99CC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dirty="0" err="1" smtClean="0"/>
              <a:t>vikáme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89302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755576" y="404664"/>
            <a:ext cx="77724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cs-CZ" dirty="0" smtClean="0"/>
              <a:t>………. </a:t>
            </a:r>
            <a:r>
              <a:rPr lang="cs-CZ" dirty="0" smtClean="0">
                <a:solidFill>
                  <a:srgbClr val="FF0000"/>
                </a:solidFill>
              </a:rPr>
              <a:t>jsme ze země </a:t>
            </a:r>
            <a:r>
              <a:rPr lang="cs-CZ" dirty="0" smtClean="0"/>
              <a:t>……. </a:t>
            </a:r>
            <a:r>
              <a:rPr lang="cs-CZ" dirty="0" smtClean="0">
                <a:solidFill>
                  <a:srgbClr val="FF0000"/>
                </a:solidFill>
              </a:rPr>
              <a:t>pařez.</a:t>
            </a:r>
          </a:p>
        </p:txBody>
      </p:sp>
      <p:sp>
        <p:nvSpPr>
          <p:cNvPr id="19459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1476375" y="4584700"/>
            <a:ext cx="2895600" cy="1447800"/>
          </a:xfrm>
          <a:prstGeom prst="ellipse">
            <a:avLst/>
          </a:prstGeom>
          <a:solidFill>
            <a:schemeClr val="accent6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dirty="0" smtClean="0"/>
              <a:t>vydobyli</a:t>
            </a:r>
            <a:endParaRPr lang="cs-CZ" sz="2800" dirty="0" smtClean="0"/>
          </a:p>
          <a:p>
            <a:pPr algn="ctr"/>
            <a:r>
              <a:rPr lang="cs-CZ" sz="2800" dirty="0" smtClean="0"/>
              <a:t>vyviklaný</a:t>
            </a:r>
          </a:p>
          <a:p>
            <a:pPr algn="ctr"/>
            <a:endParaRPr lang="cs-CZ" dirty="0"/>
          </a:p>
        </p:txBody>
      </p:sp>
      <p:sp>
        <p:nvSpPr>
          <p:cNvPr id="19460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5280248" y="2780928"/>
            <a:ext cx="2895600" cy="1447800"/>
          </a:xfrm>
          <a:prstGeom prst="ellipse">
            <a:avLst/>
          </a:prstGeom>
          <a:solidFill>
            <a:schemeClr val="accent6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dirty="0" err="1" smtClean="0"/>
              <a:t>vydobili</a:t>
            </a:r>
            <a:endParaRPr lang="cs-CZ" sz="2800" dirty="0" smtClean="0"/>
          </a:p>
          <a:p>
            <a:pPr algn="ctr"/>
            <a:r>
              <a:rPr lang="cs-CZ" sz="2800" dirty="0" err="1" smtClean="0"/>
              <a:t>viviklaný</a:t>
            </a:r>
            <a:endParaRPr lang="cs-CZ" sz="2800" dirty="0"/>
          </a:p>
        </p:txBody>
      </p:sp>
      <p:sp>
        <p:nvSpPr>
          <p:cNvPr id="19461" name="Oval 5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1259632" y="2057028"/>
            <a:ext cx="2895600" cy="1447800"/>
          </a:xfrm>
          <a:prstGeom prst="ellipse">
            <a:avLst/>
          </a:prstGeom>
          <a:solidFill>
            <a:schemeClr val="accent6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dirty="0" err="1" smtClean="0"/>
              <a:t>vidobili</a:t>
            </a:r>
            <a:r>
              <a:rPr lang="cs-CZ" sz="2800" dirty="0" smtClean="0"/>
              <a:t> </a:t>
            </a:r>
          </a:p>
          <a:p>
            <a:pPr algn="ctr"/>
            <a:r>
              <a:rPr lang="cs-CZ" sz="2800" dirty="0" smtClean="0"/>
              <a:t>   vyviklaný</a:t>
            </a:r>
            <a:r>
              <a:rPr lang="cs-CZ" dirty="0"/>
              <a:t>	</a:t>
            </a:r>
          </a:p>
        </p:txBody>
      </p:sp>
      <p:sp>
        <p:nvSpPr>
          <p:cNvPr id="6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5410200" y="5021560"/>
            <a:ext cx="2895600" cy="1447800"/>
          </a:xfrm>
          <a:prstGeom prst="ellipse">
            <a:avLst/>
          </a:prstGeom>
          <a:solidFill>
            <a:schemeClr val="accent6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dirty="0" err="1" smtClean="0"/>
              <a:t>vydobili</a:t>
            </a:r>
            <a:endParaRPr lang="cs-CZ" sz="2800" dirty="0" smtClean="0"/>
          </a:p>
          <a:p>
            <a:pPr algn="ctr"/>
            <a:r>
              <a:rPr lang="cs-CZ" sz="2800" dirty="0" err="1" smtClean="0"/>
              <a:t>vyvyklaný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77711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Doplň!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000" dirty="0" smtClean="0"/>
              <a:t>Mám rád v-tvarnou v-chovu. Na v-</a:t>
            </a:r>
            <a:r>
              <a:rPr lang="cs-CZ" sz="4000" dirty="0" err="1" smtClean="0"/>
              <a:t>uku</a:t>
            </a:r>
            <a:r>
              <a:rPr lang="cs-CZ" sz="4000" dirty="0" smtClean="0"/>
              <a:t> si těžko </a:t>
            </a:r>
            <a:r>
              <a:rPr lang="cs-CZ" sz="4000" dirty="0" err="1" smtClean="0"/>
              <a:t>zv-kám</a:t>
            </a:r>
            <a:r>
              <a:rPr lang="cs-CZ" sz="4000" dirty="0" smtClean="0"/>
              <a:t>. Zlom-l jsem v-dle. </a:t>
            </a:r>
          </a:p>
          <a:p>
            <a:pPr marL="0" indent="0">
              <a:buNone/>
            </a:pPr>
            <a:r>
              <a:rPr lang="cs-CZ" sz="4000" dirty="0" smtClean="0"/>
              <a:t>V-v-</a:t>
            </a:r>
            <a:r>
              <a:rPr lang="cs-CZ" sz="4000" dirty="0" err="1" smtClean="0"/>
              <a:t>klaný</a:t>
            </a:r>
            <a:r>
              <a:rPr lang="cs-CZ" sz="4000" dirty="0" smtClean="0"/>
              <a:t> zub konečně v-padl. Na šňůře v-</a:t>
            </a:r>
            <a:r>
              <a:rPr lang="cs-CZ" sz="4000" dirty="0" err="1" smtClean="0"/>
              <a:t>sí</a:t>
            </a:r>
            <a:r>
              <a:rPr lang="cs-CZ" sz="4000" dirty="0" smtClean="0"/>
              <a:t> prádlo. Proč ten pes tak </a:t>
            </a:r>
          </a:p>
          <a:p>
            <a:pPr marL="0" indent="0">
              <a:buNone/>
            </a:pPr>
            <a:r>
              <a:rPr lang="cs-CZ" sz="4000" dirty="0" smtClean="0"/>
              <a:t>v-je? Jez ten dort v-</a:t>
            </a:r>
            <a:r>
              <a:rPr lang="cs-CZ" sz="4000" dirty="0" err="1" smtClean="0"/>
              <a:t>dličkou</a:t>
            </a:r>
            <a:r>
              <a:rPr lang="cs-CZ" sz="4000" dirty="0" smtClean="0"/>
              <a:t>! Své chyby </a:t>
            </a:r>
            <a:r>
              <a:rPr lang="cs-CZ" sz="4000" dirty="0" err="1" smtClean="0"/>
              <a:t>nev-díme</a:t>
            </a:r>
            <a:r>
              <a:rPr lang="cs-CZ" sz="4000" dirty="0" smtClean="0"/>
              <a:t>. Některé v-</a:t>
            </a:r>
            <a:r>
              <a:rPr lang="cs-CZ" sz="4000" dirty="0" err="1" smtClean="0"/>
              <a:t>bušniny</a:t>
            </a:r>
            <a:r>
              <a:rPr lang="cs-CZ" sz="4000" dirty="0" smtClean="0"/>
              <a:t> jsou </a:t>
            </a:r>
          </a:p>
          <a:p>
            <a:pPr marL="0" indent="0">
              <a:buNone/>
            </a:pPr>
            <a:r>
              <a:rPr lang="cs-CZ" sz="4000" dirty="0" smtClean="0"/>
              <a:t>v-</a:t>
            </a:r>
            <a:r>
              <a:rPr lang="cs-CZ" sz="4000" dirty="0" err="1" smtClean="0"/>
              <a:t>soce</a:t>
            </a:r>
            <a:r>
              <a:rPr lang="cs-CZ" sz="4000" dirty="0" smtClean="0"/>
              <a:t> nebezpečné.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1623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Zkontroluj!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000" dirty="0" smtClean="0"/>
              <a:t>Mám rád v</a:t>
            </a:r>
            <a:r>
              <a:rPr lang="cs-CZ" sz="4000" dirty="0" smtClean="0">
                <a:solidFill>
                  <a:srgbClr val="FF0000"/>
                </a:solidFill>
              </a:rPr>
              <a:t>ý</a:t>
            </a:r>
            <a:r>
              <a:rPr lang="cs-CZ" sz="4000" dirty="0" smtClean="0"/>
              <a:t>tvarnou v</a:t>
            </a:r>
            <a:r>
              <a:rPr lang="cs-CZ" sz="4000" dirty="0" smtClean="0">
                <a:solidFill>
                  <a:srgbClr val="FF0000"/>
                </a:solidFill>
              </a:rPr>
              <a:t>ý</a:t>
            </a:r>
            <a:r>
              <a:rPr lang="cs-CZ" sz="4000" dirty="0" smtClean="0"/>
              <a:t>chovu. Na v</a:t>
            </a:r>
            <a:r>
              <a:rPr lang="cs-CZ" sz="4000" dirty="0" smtClean="0">
                <a:solidFill>
                  <a:srgbClr val="FF0000"/>
                </a:solidFill>
              </a:rPr>
              <a:t>ý</a:t>
            </a:r>
            <a:r>
              <a:rPr lang="cs-CZ" sz="4000" dirty="0" smtClean="0"/>
              <a:t>uku si těžko zv</a:t>
            </a:r>
            <a:r>
              <a:rPr lang="cs-CZ" sz="4000" dirty="0" smtClean="0">
                <a:solidFill>
                  <a:srgbClr val="FF0000"/>
                </a:solidFill>
              </a:rPr>
              <a:t>y</a:t>
            </a:r>
            <a:r>
              <a:rPr lang="cs-CZ" sz="4000" dirty="0" smtClean="0"/>
              <a:t>kám. Zlom</a:t>
            </a:r>
            <a:r>
              <a:rPr lang="cs-CZ" sz="4000" dirty="0" smtClean="0">
                <a:solidFill>
                  <a:srgbClr val="FF0000"/>
                </a:solidFill>
              </a:rPr>
              <a:t>i</a:t>
            </a:r>
            <a:r>
              <a:rPr lang="cs-CZ" sz="4000" dirty="0" smtClean="0"/>
              <a:t>l jsem v</a:t>
            </a:r>
            <a:r>
              <a:rPr lang="cs-CZ" sz="4000" dirty="0" smtClean="0">
                <a:solidFill>
                  <a:srgbClr val="FF0000"/>
                </a:solidFill>
              </a:rPr>
              <a:t>i</a:t>
            </a:r>
            <a:r>
              <a:rPr lang="cs-CZ" sz="4000" dirty="0" smtClean="0"/>
              <a:t>dle. </a:t>
            </a:r>
          </a:p>
          <a:p>
            <a:pPr marL="0" indent="0">
              <a:buNone/>
            </a:pPr>
            <a:r>
              <a:rPr lang="cs-CZ" sz="4000" dirty="0" smtClean="0"/>
              <a:t>V</a:t>
            </a:r>
            <a:r>
              <a:rPr lang="cs-CZ" sz="4000" dirty="0" smtClean="0">
                <a:solidFill>
                  <a:srgbClr val="FF0000"/>
                </a:solidFill>
              </a:rPr>
              <a:t>y</a:t>
            </a:r>
            <a:r>
              <a:rPr lang="cs-CZ" sz="4000" dirty="0" smtClean="0"/>
              <a:t>v</a:t>
            </a:r>
            <a:r>
              <a:rPr lang="cs-CZ" sz="4000" dirty="0" smtClean="0">
                <a:solidFill>
                  <a:srgbClr val="FF0000"/>
                </a:solidFill>
              </a:rPr>
              <a:t>i</a:t>
            </a:r>
            <a:r>
              <a:rPr lang="cs-CZ" sz="4000" dirty="0" smtClean="0"/>
              <a:t>klaný zub konečně v</a:t>
            </a:r>
            <a:r>
              <a:rPr lang="cs-CZ" sz="4000" dirty="0" smtClean="0">
                <a:solidFill>
                  <a:srgbClr val="FF0000"/>
                </a:solidFill>
              </a:rPr>
              <a:t>y</a:t>
            </a:r>
            <a:r>
              <a:rPr lang="cs-CZ" sz="4000" dirty="0" smtClean="0"/>
              <a:t>padl. Na šňůře v</a:t>
            </a:r>
            <a:r>
              <a:rPr lang="cs-CZ" sz="4000" dirty="0" smtClean="0">
                <a:solidFill>
                  <a:srgbClr val="FF0000"/>
                </a:solidFill>
              </a:rPr>
              <a:t>i</a:t>
            </a:r>
            <a:r>
              <a:rPr lang="cs-CZ" sz="4000" dirty="0" smtClean="0"/>
              <a:t>sí prádlo. Proč ten pes tak </a:t>
            </a:r>
          </a:p>
          <a:p>
            <a:pPr marL="0" indent="0">
              <a:buNone/>
            </a:pPr>
            <a:r>
              <a:rPr lang="cs-CZ" sz="4000" dirty="0" smtClean="0"/>
              <a:t>v</a:t>
            </a:r>
            <a:r>
              <a:rPr lang="cs-CZ" sz="4000" dirty="0" smtClean="0">
                <a:solidFill>
                  <a:srgbClr val="FF0000"/>
                </a:solidFill>
              </a:rPr>
              <a:t>y</a:t>
            </a:r>
            <a:r>
              <a:rPr lang="cs-CZ" sz="4000" dirty="0" smtClean="0"/>
              <a:t>je? Jez ten dort v</a:t>
            </a:r>
            <a:r>
              <a:rPr lang="cs-CZ" sz="4000" dirty="0" smtClean="0">
                <a:solidFill>
                  <a:srgbClr val="FF0000"/>
                </a:solidFill>
              </a:rPr>
              <a:t>i</a:t>
            </a:r>
            <a:r>
              <a:rPr lang="cs-CZ" sz="4000" dirty="0" smtClean="0"/>
              <a:t>dličkou! Své chyby nev</a:t>
            </a:r>
            <a:r>
              <a:rPr lang="cs-CZ" sz="4000" dirty="0" smtClean="0">
                <a:solidFill>
                  <a:srgbClr val="FF0000"/>
                </a:solidFill>
              </a:rPr>
              <a:t>i</a:t>
            </a:r>
            <a:r>
              <a:rPr lang="cs-CZ" sz="4000" dirty="0" smtClean="0"/>
              <a:t>díme. Některé v</a:t>
            </a:r>
            <a:r>
              <a:rPr lang="cs-CZ" sz="4000" dirty="0" smtClean="0">
                <a:solidFill>
                  <a:srgbClr val="FF0000"/>
                </a:solidFill>
              </a:rPr>
              <a:t>ý</a:t>
            </a:r>
            <a:r>
              <a:rPr lang="cs-CZ" sz="4000" dirty="0" smtClean="0"/>
              <a:t>bušniny jsou </a:t>
            </a:r>
          </a:p>
          <a:p>
            <a:pPr marL="0" indent="0">
              <a:buNone/>
            </a:pPr>
            <a:r>
              <a:rPr lang="cs-CZ" sz="4000" dirty="0" smtClean="0"/>
              <a:t>v</a:t>
            </a:r>
            <a:r>
              <a:rPr lang="cs-CZ" sz="4000" dirty="0" smtClean="0">
                <a:solidFill>
                  <a:srgbClr val="FF0000"/>
                </a:solidFill>
              </a:rPr>
              <a:t>y</a:t>
            </a:r>
            <a:r>
              <a:rPr lang="cs-CZ" sz="4000" dirty="0" smtClean="0"/>
              <a:t>soce nebezpečné.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7099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Archiv autorky.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0091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222</TotalTime>
  <Words>418</Words>
  <Application>Microsoft Office PowerPoint</Application>
  <PresentationFormat>Předvádění na obrazovce (4:3)</PresentationFormat>
  <Paragraphs>140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Prezentace aplikace PowerPoint</vt:lpstr>
      <vt:lpstr>Prezentace aplikace PowerPoint</vt:lpstr>
      <vt:lpstr>Proč píšeme v následujících slovech -i- ?</vt:lpstr>
      <vt:lpstr>Prezentace aplikace PowerPoint</vt:lpstr>
      <vt:lpstr>Ve vodě jsme …….plavat ……..</vt:lpstr>
      <vt:lpstr>Ten strom je ale ……..</vt:lpstr>
      <vt:lpstr>………přinesl ……… ………. .</vt:lpstr>
      <vt:lpstr>Vodní ……… jsou nebezpečné.</vt:lpstr>
      <vt:lpstr>..…… ..…… je nepěkný …….. .</vt:lpstr>
      <vt:lpstr>Jedeme na ……… do ………. .</vt:lpstr>
      <vt:lpstr>Na takové ………nejsme ………. .</vt:lpstr>
      <vt:lpstr>Cizím lidem …….. .</vt:lpstr>
      <vt:lpstr>………. jsme ze země ……. pařez.</vt:lpstr>
      <vt:lpstr>Doplň!</vt:lpstr>
      <vt:lpstr>Zkontroluj!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Anežka Chládková</dc:creator>
  <cp:lastModifiedBy>Anežka Chládková</cp:lastModifiedBy>
  <cp:revision>24</cp:revision>
  <dcterms:created xsi:type="dcterms:W3CDTF">2013-02-20T16:52:16Z</dcterms:created>
  <dcterms:modified xsi:type="dcterms:W3CDTF">2013-10-04T10:06:59Z</dcterms:modified>
</cp:coreProperties>
</file>