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8"/>
  </p:notesMasterIdLst>
  <p:sldIdLst>
    <p:sldId id="257" r:id="rId5"/>
    <p:sldId id="258" r:id="rId6"/>
    <p:sldId id="259" r:id="rId7"/>
    <p:sldId id="262" r:id="rId8"/>
    <p:sldId id="263" r:id="rId9"/>
    <p:sldId id="261" r:id="rId10"/>
    <p:sldId id="267" r:id="rId11"/>
    <p:sldId id="266" r:id="rId12"/>
    <p:sldId id="265" r:id="rId13"/>
    <p:sldId id="268" r:id="rId14"/>
    <p:sldId id="264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1D3A1F-BAEC-41D0-8B25-E7D5DFC15DC8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E40537-1E3A-4276-B4D2-6C2D52FC12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606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endParaRPr lang="cs-CZ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sz="120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6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702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439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904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559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792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222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306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493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986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7505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4768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4293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1648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0383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7897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2394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7037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2520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5742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5374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3003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4768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42933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1648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0383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789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2394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7037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25206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57425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53743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30036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47681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429333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16483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0383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78971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23940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70371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25206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57425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53743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300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812DAE-D3FA-4F4E-9E59-1F077CBBE630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643FD-E3A7-404E-BB15-5A4AAEAE7C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9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187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187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812DAE-D3FA-4F4E-9E59-1F077CBBE6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643FD-E3A7-404E-BB15-5A4AAEAE7CDA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187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4402285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Jazykové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Procvičování pravopisu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Vyjmenovaná slova - opakování 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VY_12_INOVACE_1A_CJ_05(32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23. </a:t>
                      </a:r>
                      <a:r>
                        <a:rPr lang="cs-CZ" sz="2000" smtClean="0">
                          <a:effectLst/>
                        </a:rPr>
                        <a:t>01. </a:t>
                      </a:r>
                      <a:r>
                        <a:rPr lang="cs-CZ" sz="2000" dirty="0" smtClean="0">
                          <a:effectLst/>
                        </a:rPr>
                        <a:t>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291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48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0000"/>
                </a:solidFill>
              </a:rPr>
              <a:t>Anotace:</a:t>
            </a:r>
            <a:endParaRPr lang="cs-CZ" sz="2000" dirty="0">
              <a:latin typeface="Times New Roman"/>
              <a:ea typeface="Times New Roman"/>
            </a:endParaRPr>
          </a:p>
          <a:p>
            <a:pPr marL="0" indent="0">
              <a:spcBef>
                <a:spcPts val="48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0000"/>
                </a:solidFill>
              </a:rPr>
              <a:t>Materiál je určen k zopakování a procvičení látky </a:t>
            </a:r>
            <a:r>
              <a:rPr lang="cs-CZ" sz="2000" dirty="0" smtClean="0">
                <a:solidFill>
                  <a:srgbClr val="000000"/>
                </a:solidFill>
              </a:rPr>
              <a:t>hravou formou v </a:t>
            </a:r>
            <a:r>
              <a:rPr lang="cs-CZ" sz="2000" dirty="0">
                <a:solidFill>
                  <a:srgbClr val="000000"/>
                </a:solidFill>
              </a:rPr>
              <a:t>1</a:t>
            </a:r>
            <a:r>
              <a:rPr lang="cs-CZ" sz="2000">
                <a:solidFill>
                  <a:srgbClr val="000000"/>
                </a:solidFill>
              </a:rPr>
              <a:t>. </a:t>
            </a:r>
            <a:r>
              <a:rPr lang="cs-CZ" sz="2000" smtClean="0">
                <a:solidFill>
                  <a:srgbClr val="000000"/>
                </a:solidFill>
              </a:rPr>
              <a:t>ročníku </a:t>
            </a:r>
            <a:r>
              <a:rPr lang="cs-CZ" sz="2000" dirty="0">
                <a:solidFill>
                  <a:srgbClr val="000000"/>
                </a:solidFill>
              </a:rPr>
              <a:t>oborů SOU, </a:t>
            </a:r>
            <a:r>
              <a:rPr lang="cs-CZ" sz="2000" dirty="0" smtClean="0">
                <a:solidFill>
                  <a:srgbClr val="000000"/>
                </a:solidFill>
              </a:rPr>
              <a:t>které </a:t>
            </a:r>
            <a:r>
              <a:rPr lang="cs-CZ" sz="2000" dirty="0">
                <a:solidFill>
                  <a:srgbClr val="000000"/>
                </a:solidFill>
              </a:rPr>
              <a:t>jsou označeny E.</a:t>
            </a:r>
            <a:endParaRPr lang="cs-CZ" sz="2000" dirty="0">
              <a:latin typeface="Times New Roman"/>
              <a:ea typeface="Times New Roman"/>
            </a:endParaRPr>
          </a:p>
          <a:p>
            <a:pPr marL="0" indent="0">
              <a:spcBef>
                <a:spcPts val="48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0000"/>
                </a:solidFill>
              </a:rPr>
              <a:t>Je určen k interaktivní práci ve výuce</a:t>
            </a:r>
            <a:r>
              <a:rPr lang="cs-CZ" sz="2000" dirty="0" smtClean="0">
                <a:solidFill>
                  <a:srgbClr val="000000"/>
                </a:solidFill>
              </a:rPr>
              <a:t>. Žáci mají k dispozici Pravidla českého pravopisu. Orientace v nich napomáhá rozvoji čtenářské gramotnosti.</a:t>
            </a:r>
          </a:p>
          <a:p>
            <a:pPr marL="0" indent="0">
              <a:spcBef>
                <a:spcPts val="480"/>
              </a:spcBef>
              <a:spcAft>
                <a:spcPts val="0"/>
              </a:spcAft>
              <a:buNone/>
            </a:pPr>
            <a:endParaRPr lang="cs-CZ" sz="2000" dirty="0">
              <a:latin typeface="Times New Roman"/>
              <a:ea typeface="Times New Roman"/>
            </a:endParaRPr>
          </a:p>
          <a:p>
            <a:pPr marL="0" indent="0">
              <a:spcBef>
                <a:spcPts val="48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Metodika:</a:t>
            </a:r>
          </a:p>
          <a:p>
            <a:pPr marL="0" indent="0">
              <a:spcBef>
                <a:spcPts val="48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Po společném </a:t>
            </a:r>
            <a:r>
              <a:rPr lang="cs-CZ" sz="2000" dirty="0">
                <a:solidFill>
                  <a:srgbClr val="000000"/>
                </a:solidFill>
              </a:rPr>
              <a:t>opakování </a:t>
            </a:r>
            <a:r>
              <a:rPr lang="cs-CZ" sz="2000" dirty="0" smtClean="0">
                <a:solidFill>
                  <a:srgbClr val="000000"/>
                </a:solidFill>
              </a:rPr>
              <a:t>následují samostatné činnosti </a:t>
            </a:r>
            <a:r>
              <a:rPr lang="cs-CZ" sz="2000" dirty="0">
                <a:solidFill>
                  <a:srgbClr val="000000"/>
                </a:solidFill>
              </a:rPr>
              <a:t>žáků</a:t>
            </a:r>
            <a:r>
              <a:rPr lang="cs-CZ" sz="2000" dirty="0" smtClean="0">
                <a:solidFill>
                  <a:srgbClr val="000000"/>
                </a:solidFill>
              </a:rPr>
              <a:t>. </a:t>
            </a:r>
            <a:r>
              <a:rPr lang="cs-CZ" dirty="0" smtClean="0">
                <a:ea typeface="Calibri"/>
                <a:cs typeface="Times New Roman"/>
              </a:rPr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8672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dirty="0" smtClean="0">
                <a:solidFill>
                  <a:srgbClr val="002060"/>
                </a:solidFill>
              </a:rPr>
              <a:t>Vyjmenovaná slova - opakování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6109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Doplňte i/y!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</a:t>
            </a:r>
            <a:r>
              <a:rPr lang="cs-CZ" sz="3600" dirty="0" smtClean="0">
                <a:solidFill>
                  <a:srgbClr val="FF0000"/>
                </a:solidFill>
              </a:rPr>
              <a:t>Můžete použít Pravidla českého pravopisu!</a:t>
            </a:r>
            <a:r>
              <a:rPr lang="cs-CZ" sz="3600" dirty="0" smtClean="0">
                <a:solidFill>
                  <a:srgbClr val="002060"/>
                </a:solidFill>
              </a:rPr>
              <a:t>)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B-voj B-</a:t>
            </a:r>
            <a:r>
              <a:rPr lang="cs-CZ" sz="3600" dirty="0" err="1" smtClean="0">
                <a:solidFill>
                  <a:srgbClr val="002060"/>
                </a:solidFill>
              </a:rPr>
              <a:t>lý</a:t>
            </a:r>
            <a:r>
              <a:rPr lang="cs-CZ" sz="3600" dirty="0" smtClean="0">
                <a:solidFill>
                  <a:srgbClr val="002060"/>
                </a:solidFill>
              </a:rPr>
              <a:t> b-l </a:t>
            </a:r>
            <a:r>
              <a:rPr lang="cs-CZ" sz="3600" dirty="0" err="1" smtClean="0">
                <a:solidFill>
                  <a:srgbClr val="002060"/>
                </a:solidFill>
              </a:rPr>
              <a:t>neob-čejně</a:t>
            </a:r>
            <a:r>
              <a:rPr lang="cs-CZ" sz="3600" dirty="0" smtClean="0">
                <a:solidFill>
                  <a:srgbClr val="002060"/>
                </a:solidFill>
              </a:rPr>
              <a:t> b-</a:t>
            </a:r>
            <a:r>
              <a:rPr lang="cs-CZ" sz="3600" dirty="0" err="1" smtClean="0">
                <a:solidFill>
                  <a:srgbClr val="002060"/>
                </a:solidFill>
              </a:rPr>
              <a:t>strý</a:t>
            </a:r>
            <a:r>
              <a:rPr lang="cs-CZ" sz="3600" dirty="0" smtClean="0">
                <a:solidFill>
                  <a:srgbClr val="002060"/>
                </a:solidFill>
              </a:rPr>
              <a:t>. Strýc L-bor m- přivezl </a:t>
            </a:r>
            <a:r>
              <a:rPr lang="cs-CZ" sz="3600" dirty="0" err="1" smtClean="0">
                <a:solidFill>
                  <a:srgbClr val="002060"/>
                </a:solidFill>
              </a:rPr>
              <a:t>sl-bované</a:t>
            </a:r>
            <a:r>
              <a:rPr lang="cs-CZ" sz="3600" dirty="0" smtClean="0">
                <a:solidFill>
                  <a:srgbClr val="002060"/>
                </a:solidFill>
              </a:rPr>
              <a:t> l-že. V-</a:t>
            </a:r>
            <a:r>
              <a:rPr lang="cs-CZ" sz="3600" dirty="0" err="1" smtClean="0">
                <a:solidFill>
                  <a:srgbClr val="002060"/>
                </a:solidFill>
              </a:rPr>
              <a:t>tězslav</a:t>
            </a:r>
            <a:r>
              <a:rPr lang="cs-CZ" sz="3600" dirty="0" smtClean="0">
                <a:solidFill>
                  <a:srgbClr val="002060"/>
                </a:solidFill>
              </a:rPr>
              <a:t> Novák b-l český hudební skladatel. Naše L-</a:t>
            </a:r>
            <a:r>
              <a:rPr lang="cs-CZ" sz="3600" dirty="0" err="1" smtClean="0">
                <a:solidFill>
                  <a:srgbClr val="002060"/>
                </a:solidFill>
              </a:rPr>
              <a:t>dka</a:t>
            </a:r>
            <a:r>
              <a:rPr lang="cs-CZ" sz="3600" dirty="0" smtClean="0">
                <a:solidFill>
                  <a:srgbClr val="002060"/>
                </a:solidFill>
              </a:rPr>
              <a:t> s- zlom-la l-</a:t>
            </a:r>
            <a:r>
              <a:rPr lang="cs-CZ" sz="3600" dirty="0" err="1" smtClean="0">
                <a:solidFill>
                  <a:srgbClr val="002060"/>
                </a:solidFill>
              </a:rPr>
              <a:t>tkovou</a:t>
            </a:r>
            <a:r>
              <a:rPr lang="cs-CZ" sz="3600" dirty="0" smtClean="0">
                <a:solidFill>
                  <a:srgbClr val="002060"/>
                </a:solidFill>
              </a:rPr>
              <a:t> kost. </a:t>
            </a:r>
            <a:r>
              <a:rPr lang="cs-CZ" sz="3600" dirty="0" err="1" smtClean="0">
                <a:solidFill>
                  <a:srgbClr val="002060"/>
                </a:solidFill>
              </a:rPr>
              <a:t>Zb-něk</a:t>
            </a:r>
            <a:r>
              <a:rPr lang="cs-CZ" sz="3600" dirty="0" smtClean="0">
                <a:solidFill>
                  <a:srgbClr val="002060"/>
                </a:solidFill>
              </a:rPr>
              <a:t> a </a:t>
            </a:r>
            <a:r>
              <a:rPr lang="cs-CZ" sz="3600" dirty="0" err="1" smtClean="0">
                <a:solidFill>
                  <a:srgbClr val="002060"/>
                </a:solidFill>
              </a:rPr>
              <a:t>Zb</a:t>
            </a:r>
            <a:r>
              <a:rPr lang="cs-CZ" sz="3600" dirty="0" smtClean="0">
                <a:solidFill>
                  <a:srgbClr val="002060"/>
                </a:solidFill>
              </a:rPr>
              <a:t>-šek </a:t>
            </a:r>
            <a:r>
              <a:rPr lang="cs-CZ" sz="3600" dirty="0" err="1" smtClean="0">
                <a:solidFill>
                  <a:srgbClr val="002060"/>
                </a:solidFill>
              </a:rPr>
              <a:t>koup-li</a:t>
            </a:r>
            <a:r>
              <a:rPr lang="cs-CZ" sz="3600" dirty="0" smtClean="0">
                <a:solidFill>
                  <a:srgbClr val="002060"/>
                </a:solidFill>
              </a:rPr>
              <a:t> starý ml-n. </a:t>
            </a:r>
            <a:r>
              <a:rPr lang="cs-CZ" sz="3600" dirty="0" err="1" smtClean="0">
                <a:solidFill>
                  <a:srgbClr val="002060"/>
                </a:solidFill>
              </a:rPr>
              <a:t>Sl</a:t>
            </a:r>
            <a:r>
              <a:rPr lang="cs-CZ" sz="3600" dirty="0" smtClean="0">
                <a:solidFill>
                  <a:srgbClr val="002060"/>
                </a:solidFill>
              </a:rPr>
              <a:t>-šel jsem </a:t>
            </a:r>
            <a:r>
              <a:rPr lang="cs-CZ" sz="3600" dirty="0" err="1" smtClean="0">
                <a:solidFill>
                  <a:srgbClr val="002060"/>
                </a:solidFill>
              </a:rPr>
              <a:t>zp</a:t>
            </a:r>
            <a:r>
              <a:rPr lang="cs-CZ" sz="3600" dirty="0" smtClean="0">
                <a:solidFill>
                  <a:srgbClr val="002060"/>
                </a:solidFill>
              </a:rPr>
              <a:t>-vat Dal-</a:t>
            </a:r>
            <a:r>
              <a:rPr lang="cs-CZ" sz="3600" dirty="0" err="1" smtClean="0">
                <a:solidFill>
                  <a:srgbClr val="002060"/>
                </a:solidFill>
              </a:rPr>
              <a:t>bora</a:t>
            </a:r>
            <a:r>
              <a:rPr lang="cs-CZ" sz="3600" dirty="0" smtClean="0">
                <a:solidFill>
                  <a:srgbClr val="002060"/>
                </a:solidFill>
              </a:rPr>
              <a:t> Jandu. </a:t>
            </a:r>
            <a:r>
              <a:rPr lang="cs-CZ" sz="3600" dirty="0" err="1" smtClean="0">
                <a:solidFill>
                  <a:srgbClr val="002060"/>
                </a:solidFill>
              </a:rPr>
              <a:t>Přem-sl</a:t>
            </a:r>
            <a:r>
              <a:rPr lang="cs-CZ" sz="3600" dirty="0" smtClean="0">
                <a:solidFill>
                  <a:srgbClr val="002060"/>
                </a:solidFill>
              </a:rPr>
              <a:t> má angínu, nemůže </a:t>
            </a:r>
            <a:r>
              <a:rPr lang="cs-CZ" sz="3600" dirty="0" err="1" smtClean="0">
                <a:solidFill>
                  <a:srgbClr val="002060"/>
                </a:solidFill>
              </a:rPr>
              <a:t>pol</a:t>
            </a:r>
            <a:r>
              <a:rPr lang="cs-CZ" sz="3600" dirty="0" smtClean="0">
                <a:solidFill>
                  <a:srgbClr val="002060"/>
                </a:solidFill>
              </a:rPr>
              <a:t>-kat. M-la </a:t>
            </a:r>
            <a:r>
              <a:rPr lang="cs-CZ" sz="3600" dirty="0" err="1" smtClean="0">
                <a:solidFill>
                  <a:srgbClr val="002060"/>
                </a:solidFill>
              </a:rPr>
              <a:t>koup</a:t>
            </a:r>
            <a:r>
              <a:rPr lang="cs-CZ" sz="3600" dirty="0" smtClean="0">
                <a:solidFill>
                  <a:srgbClr val="002060"/>
                </a:solidFill>
              </a:rPr>
              <a:t>-l rodičům nový </a:t>
            </a:r>
            <a:r>
              <a:rPr lang="cs-CZ" sz="3600" dirty="0" err="1" smtClean="0">
                <a:solidFill>
                  <a:srgbClr val="002060"/>
                </a:solidFill>
              </a:rPr>
              <a:t>automob</a:t>
            </a:r>
            <a:r>
              <a:rPr lang="cs-CZ" sz="3600" dirty="0" smtClean="0">
                <a:solidFill>
                  <a:srgbClr val="002060"/>
                </a:solidFill>
              </a:rPr>
              <a:t>-l. Kdo složil operu L-buše? V-</a:t>
            </a:r>
            <a:r>
              <a:rPr lang="cs-CZ" sz="3600" dirty="0" err="1" smtClean="0">
                <a:solidFill>
                  <a:srgbClr val="002060"/>
                </a:solidFill>
              </a:rPr>
              <a:t>ktor</a:t>
            </a:r>
            <a:r>
              <a:rPr lang="cs-CZ" sz="3600" dirty="0" smtClean="0">
                <a:solidFill>
                  <a:srgbClr val="002060"/>
                </a:solidFill>
              </a:rPr>
              <a:t> vybudoval ze starého domu </a:t>
            </a:r>
            <a:r>
              <a:rPr lang="cs-CZ" sz="3600" dirty="0" err="1" smtClean="0">
                <a:solidFill>
                  <a:srgbClr val="002060"/>
                </a:solidFill>
              </a:rPr>
              <a:t>přep-chové</a:t>
            </a:r>
            <a:r>
              <a:rPr lang="cs-CZ" sz="3600" dirty="0" smtClean="0">
                <a:solidFill>
                  <a:srgbClr val="002060"/>
                </a:solidFill>
              </a:rPr>
              <a:t> sídlo. Jméno Dal-m-l není </a:t>
            </a:r>
            <a:r>
              <a:rPr lang="cs-CZ" sz="3600" dirty="0" err="1" smtClean="0">
                <a:solidFill>
                  <a:srgbClr val="002060"/>
                </a:solidFill>
              </a:rPr>
              <a:t>příl</a:t>
            </a:r>
            <a:r>
              <a:rPr lang="cs-CZ" sz="3600" dirty="0" smtClean="0">
                <a:solidFill>
                  <a:srgbClr val="002060"/>
                </a:solidFill>
              </a:rPr>
              <a:t>-š rozšířené.</a:t>
            </a:r>
          </a:p>
          <a:p>
            <a:pPr marL="0" indent="0">
              <a:buNone/>
            </a:pP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91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Řešení: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5400" dirty="0" smtClean="0">
                <a:solidFill>
                  <a:srgbClr val="002060"/>
                </a:solidFill>
              </a:rPr>
              <a:t>B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voj B</a:t>
            </a:r>
            <a:r>
              <a:rPr lang="cs-CZ" sz="5400" dirty="0" smtClean="0">
                <a:solidFill>
                  <a:srgbClr val="FF0000"/>
                </a:solidFill>
              </a:rPr>
              <a:t>í</a:t>
            </a:r>
            <a:r>
              <a:rPr lang="cs-CZ" sz="5400" dirty="0" smtClean="0">
                <a:solidFill>
                  <a:srgbClr val="002060"/>
                </a:solidFill>
              </a:rPr>
              <a:t>lý b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2060"/>
                </a:solidFill>
              </a:rPr>
              <a:t>l neob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2060"/>
                </a:solidFill>
              </a:rPr>
              <a:t>čejně b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2060"/>
                </a:solidFill>
              </a:rPr>
              <a:t>strý. Strýc L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bor m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 přivezl sl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bované l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2060"/>
                </a:solidFill>
              </a:rPr>
              <a:t>že. V</a:t>
            </a:r>
            <a:r>
              <a:rPr lang="cs-CZ" sz="5400" dirty="0" smtClean="0">
                <a:solidFill>
                  <a:srgbClr val="FF0000"/>
                </a:solidFill>
              </a:rPr>
              <a:t>í</a:t>
            </a:r>
            <a:r>
              <a:rPr lang="cs-CZ" sz="5400" dirty="0" smtClean="0">
                <a:solidFill>
                  <a:srgbClr val="002060"/>
                </a:solidFill>
              </a:rPr>
              <a:t>tězslav Novák b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2060"/>
                </a:solidFill>
              </a:rPr>
              <a:t>l český hudební skladatel. Naše L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dka s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 zlom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la l</a:t>
            </a:r>
            <a:r>
              <a:rPr lang="cs-CZ" sz="5400" dirty="0" smtClean="0">
                <a:solidFill>
                  <a:srgbClr val="FF0000"/>
                </a:solidFill>
              </a:rPr>
              <a:t>ý</a:t>
            </a:r>
            <a:r>
              <a:rPr lang="cs-CZ" sz="5400" dirty="0" smtClean="0">
                <a:solidFill>
                  <a:srgbClr val="002060"/>
                </a:solidFill>
              </a:rPr>
              <a:t>tkovou kost. Zb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2060"/>
                </a:solidFill>
              </a:rPr>
              <a:t>něk a Zb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2060"/>
                </a:solidFill>
              </a:rPr>
              <a:t>šek koup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li starý ml</a:t>
            </a:r>
            <a:r>
              <a:rPr lang="cs-CZ" sz="5400" dirty="0" smtClean="0">
                <a:solidFill>
                  <a:srgbClr val="FF0000"/>
                </a:solidFill>
              </a:rPr>
              <a:t>ý</a:t>
            </a:r>
            <a:r>
              <a:rPr lang="cs-CZ" sz="5400" dirty="0" smtClean="0">
                <a:solidFill>
                  <a:srgbClr val="002060"/>
                </a:solidFill>
              </a:rPr>
              <a:t>n. Sl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2060"/>
                </a:solidFill>
              </a:rPr>
              <a:t>šel jsem zp</a:t>
            </a:r>
            <a:r>
              <a:rPr lang="cs-CZ" sz="5400" dirty="0" smtClean="0">
                <a:solidFill>
                  <a:srgbClr val="FF0000"/>
                </a:solidFill>
              </a:rPr>
              <a:t>í</a:t>
            </a:r>
            <a:r>
              <a:rPr lang="cs-CZ" sz="5400" dirty="0" smtClean="0">
                <a:solidFill>
                  <a:srgbClr val="002060"/>
                </a:solidFill>
              </a:rPr>
              <a:t>vat Dal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bora Jandu. Přem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2060"/>
                </a:solidFill>
              </a:rPr>
              <a:t>sl má angínu, nemůže pol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2060"/>
                </a:solidFill>
              </a:rPr>
              <a:t>kat. M</a:t>
            </a:r>
            <a:r>
              <a:rPr lang="cs-CZ" sz="5400" dirty="0" smtClean="0">
                <a:solidFill>
                  <a:srgbClr val="FF0000"/>
                </a:solidFill>
              </a:rPr>
              <a:t>í</a:t>
            </a:r>
            <a:r>
              <a:rPr lang="cs-CZ" sz="5400" dirty="0" smtClean="0">
                <a:solidFill>
                  <a:srgbClr val="002060"/>
                </a:solidFill>
              </a:rPr>
              <a:t>la koup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l rodičům nový automob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l. Kdo složil operu L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buše? V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ktor vybudoval ze starého domu přep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2060"/>
                </a:solidFill>
              </a:rPr>
              <a:t>chové sídlo. Jméno Dal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m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l není příl</a:t>
            </a:r>
            <a:r>
              <a:rPr lang="cs-CZ" sz="5400" dirty="0" smtClean="0">
                <a:solidFill>
                  <a:srgbClr val="FF0000"/>
                </a:solidFill>
              </a:rPr>
              <a:t>i</a:t>
            </a:r>
            <a:r>
              <a:rPr lang="cs-CZ" sz="5400" dirty="0" smtClean="0">
                <a:solidFill>
                  <a:srgbClr val="002060"/>
                </a:solidFill>
              </a:rPr>
              <a:t>š rozšířené.</a:t>
            </a:r>
          </a:p>
          <a:p>
            <a:pPr marL="0" indent="0" algn="ctr">
              <a:buNone/>
            </a:pP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152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Čím jsou tyto věty zvláštní?</a:t>
            </a:r>
          </a:p>
          <a:p>
            <a:pPr marL="0" indent="0">
              <a:buNone/>
            </a:pPr>
            <a:r>
              <a:rPr lang="cs-CZ" sz="3600" dirty="0">
                <a:solidFill>
                  <a:srgbClr val="002060"/>
                </a:solidFill>
              </a:rPr>
              <a:t> </a:t>
            </a:r>
            <a:r>
              <a:rPr lang="cs-CZ" sz="3600" dirty="0" smtClean="0">
                <a:solidFill>
                  <a:srgbClr val="002060"/>
                </a:solidFill>
              </a:rPr>
              <a:t>   </a:t>
            </a:r>
            <a:r>
              <a:rPr lang="cs-CZ" sz="3600" dirty="0" smtClean="0">
                <a:solidFill>
                  <a:srgbClr val="FF0000"/>
                </a:solidFill>
              </a:rPr>
              <a:t>Jsou v nich hlavně křestní jména.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Dokážete najít další jména, která obsahují i/y po obojetných souhláskách? </a:t>
            </a:r>
          </a:p>
          <a:p>
            <a:pPr marL="0" indent="0">
              <a:buNone/>
            </a:pPr>
            <a:r>
              <a:rPr lang="cs-CZ" sz="3600" dirty="0">
                <a:solidFill>
                  <a:srgbClr val="002060"/>
                </a:solidFill>
              </a:rPr>
              <a:t> </a:t>
            </a:r>
            <a:r>
              <a:rPr lang="cs-CZ" sz="3600" dirty="0" smtClean="0">
                <a:solidFill>
                  <a:srgbClr val="002060"/>
                </a:solidFill>
              </a:rPr>
              <a:t>   </a:t>
            </a:r>
            <a:r>
              <a:rPr lang="cs-CZ" sz="3600" dirty="0" smtClean="0">
                <a:solidFill>
                  <a:srgbClr val="FF0000"/>
                </a:solidFill>
              </a:rPr>
              <a:t>Např. Sylva, Silvestr, Sim</a:t>
            </a:r>
            <a:r>
              <a:rPr lang="cs-CZ" sz="3600" spc="-150" dirty="0" smtClean="0">
                <a:solidFill>
                  <a:srgbClr val="FF0000"/>
                </a:solidFill>
              </a:rPr>
              <a:t>ona, Simon, Milan,                      </a:t>
            </a:r>
          </a:p>
          <a:p>
            <a:pPr marL="0" indent="0">
              <a:buNone/>
            </a:pPr>
            <a:r>
              <a:rPr lang="cs-CZ" sz="3600" spc="-150" dirty="0">
                <a:solidFill>
                  <a:srgbClr val="FF0000"/>
                </a:solidFill>
              </a:rPr>
              <a:t> </a:t>
            </a:r>
            <a:r>
              <a:rPr lang="cs-CZ" sz="3600" spc="-150" dirty="0" smtClean="0">
                <a:solidFill>
                  <a:srgbClr val="FF0000"/>
                </a:solidFill>
              </a:rPr>
              <a:t>    Silvie, Ludmila, David, Miroslav, Michal…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886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Hledejte vyjmenovaná slova!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(Skrývačky)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5900" dirty="0" smtClean="0"/>
              <a:t>Na louce se pásl malý koník.</a:t>
            </a:r>
          </a:p>
          <a:p>
            <a:pPr marL="0" indent="0">
              <a:buNone/>
            </a:pPr>
            <a:r>
              <a:rPr lang="cs-CZ" sz="5900" dirty="0" smtClean="0"/>
              <a:t>Zavolej, aby strýc přijel!</a:t>
            </a:r>
          </a:p>
          <a:p>
            <a:pPr marL="0" indent="0">
              <a:buNone/>
            </a:pPr>
            <a:r>
              <a:rPr lang="cs-CZ" sz="5900" dirty="0" smtClean="0"/>
              <a:t>Lesy nás mnohdy uklidňují.</a:t>
            </a:r>
          </a:p>
          <a:p>
            <a:pPr marL="0" indent="0">
              <a:buNone/>
            </a:pPr>
            <a:r>
              <a:rPr lang="cs-CZ" sz="5900" dirty="0" smtClean="0"/>
              <a:t>V pohádkách se princové vydávají na lovy draků.</a:t>
            </a:r>
          </a:p>
          <a:p>
            <a:pPr marL="0" indent="0">
              <a:buNone/>
            </a:pPr>
            <a:r>
              <a:rPr lang="cs-CZ" sz="5900" dirty="0" smtClean="0"/>
              <a:t>Tvářil se, jakoby lahev hodil do koše.</a:t>
            </a:r>
          </a:p>
          <a:p>
            <a:pPr marL="0" indent="0">
              <a:buNone/>
            </a:pPr>
            <a:r>
              <a:rPr lang="cs-CZ" sz="5900" dirty="0" smtClean="0"/>
              <a:t>Když nesplníš úkoly, žena ti vynadá!</a:t>
            </a:r>
          </a:p>
          <a:p>
            <a:pPr marL="0" indent="0">
              <a:buNone/>
            </a:pPr>
            <a:r>
              <a:rPr lang="cs-CZ" sz="5900" dirty="0" smtClean="0"/>
              <a:t>Aby tě husy koply, ničemo!</a:t>
            </a:r>
          </a:p>
          <a:p>
            <a:pPr marL="0" indent="0">
              <a:buNone/>
            </a:pPr>
            <a:r>
              <a:rPr lang="cs-CZ" sz="5900" dirty="0" smtClean="0"/>
              <a:t>Sleduj ty výkopy, to se se nasměješ!</a:t>
            </a:r>
          </a:p>
          <a:p>
            <a:pPr marL="0" indent="0">
              <a:buNone/>
            </a:pPr>
            <a:r>
              <a:rPr lang="cs-CZ" sz="5900" dirty="0" smtClean="0"/>
              <a:t>Autobusy chatu minou.</a:t>
            </a:r>
          </a:p>
          <a:p>
            <a:pPr marL="0" indent="0">
              <a:buNone/>
            </a:pPr>
            <a:r>
              <a:rPr lang="cs-CZ" sz="5900" dirty="0" smtClean="0"/>
              <a:t>Levý rok začíná plesnivět.</a:t>
            </a:r>
          </a:p>
          <a:p>
            <a:pPr marL="0" indent="0">
              <a:buNone/>
            </a:pPr>
            <a:endParaRPr lang="cs-CZ" sz="5400" dirty="0"/>
          </a:p>
        </p:txBody>
      </p:sp>
      <p:pic>
        <p:nvPicPr>
          <p:cNvPr id="1026" name="Picture 2" descr="C:\Users\Anežka Chládková\AppData\Local\Microsoft\Windows\Temporary Internet Files\Content.IE5\UGQ8C6MA\MC900326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242" y="1052736"/>
            <a:ext cx="169200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791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Našli jste?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5900" dirty="0"/>
              <a:t>Na louce se pásl ma</a:t>
            </a:r>
            <a:r>
              <a:rPr lang="cs-CZ" sz="5900" dirty="0">
                <a:solidFill>
                  <a:srgbClr val="FF0000"/>
                </a:solidFill>
              </a:rPr>
              <a:t>lý</a:t>
            </a:r>
            <a:r>
              <a:rPr lang="cs-CZ" sz="5900" dirty="0"/>
              <a:t> </a:t>
            </a:r>
            <a:r>
              <a:rPr lang="cs-CZ" sz="5900" dirty="0" smtClean="0">
                <a:solidFill>
                  <a:srgbClr val="FF0000"/>
                </a:solidFill>
              </a:rPr>
              <a:t>ko</a:t>
            </a:r>
            <a:r>
              <a:rPr lang="cs-CZ" sz="5900" dirty="0" smtClean="0"/>
              <a:t>ník</a:t>
            </a:r>
            <a:r>
              <a:rPr lang="cs-CZ" sz="5900" dirty="0"/>
              <a:t>.</a:t>
            </a:r>
          </a:p>
          <a:p>
            <a:pPr marL="0" indent="0">
              <a:buNone/>
            </a:pPr>
            <a:r>
              <a:rPr lang="cs-CZ" sz="5900" dirty="0"/>
              <a:t>Zavolej, a</a:t>
            </a:r>
            <a:r>
              <a:rPr lang="cs-CZ" sz="5900" dirty="0">
                <a:solidFill>
                  <a:srgbClr val="FF0000"/>
                </a:solidFill>
              </a:rPr>
              <a:t>by</a:t>
            </a:r>
            <a:r>
              <a:rPr lang="cs-CZ" sz="5900" dirty="0"/>
              <a:t> </a:t>
            </a:r>
            <a:r>
              <a:rPr lang="cs-CZ" sz="5900" dirty="0">
                <a:solidFill>
                  <a:srgbClr val="FF0000"/>
                </a:solidFill>
              </a:rPr>
              <a:t>strý</a:t>
            </a:r>
            <a:r>
              <a:rPr lang="cs-CZ" sz="5900" dirty="0"/>
              <a:t>c přijel!</a:t>
            </a:r>
          </a:p>
          <a:p>
            <a:pPr marL="0" indent="0">
              <a:buNone/>
            </a:pPr>
            <a:r>
              <a:rPr lang="cs-CZ" sz="5900" dirty="0"/>
              <a:t>Le</a:t>
            </a:r>
            <a:r>
              <a:rPr lang="cs-CZ" sz="5900" dirty="0">
                <a:solidFill>
                  <a:srgbClr val="FF0000"/>
                </a:solidFill>
              </a:rPr>
              <a:t>sy</a:t>
            </a:r>
            <a:r>
              <a:rPr lang="cs-CZ" sz="5900" dirty="0"/>
              <a:t> </a:t>
            </a:r>
            <a:r>
              <a:rPr lang="cs-CZ" sz="5900" dirty="0">
                <a:solidFill>
                  <a:srgbClr val="FF0000"/>
                </a:solidFill>
              </a:rPr>
              <a:t>n</a:t>
            </a:r>
            <a:r>
              <a:rPr lang="cs-CZ" sz="5900" dirty="0"/>
              <a:t>ás mnohdy uklidňují.</a:t>
            </a:r>
          </a:p>
          <a:p>
            <a:pPr marL="0" indent="0">
              <a:buNone/>
            </a:pPr>
            <a:r>
              <a:rPr lang="cs-CZ" sz="5900" dirty="0"/>
              <a:t>V pohádkách se princové vydávají na lo</a:t>
            </a:r>
            <a:r>
              <a:rPr lang="cs-CZ" sz="5900" dirty="0">
                <a:solidFill>
                  <a:srgbClr val="FF0000"/>
                </a:solidFill>
              </a:rPr>
              <a:t>vy</a:t>
            </a:r>
            <a:r>
              <a:rPr lang="cs-CZ" sz="5900" dirty="0"/>
              <a:t> </a:t>
            </a:r>
            <a:r>
              <a:rPr lang="cs-CZ" sz="5900" dirty="0">
                <a:solidFill>
                  <a:srgbClr val="FF0000"/>
                </a:solidFill>
              </a:rPr>
              <a:t>dra</a:t>
            </a:r>
            <a:r>
              <a:rPr lang="cs-CZ" sz="5900" dirty="0"/>
              <a:t>ků.</a:t>
            </a:r>
          </a:p>
          <a:p>
            <a:pPr marL="0" indent="0">
              <a:buNone/>
            </a:pPr>
            <a:r>
              <a:rPr lang="cs-CZ" sz="5900" dirty="0"/>
              <a:t>Tvářil se, ja</a:t>
            </a:r>
            <a:r>
              <a:rPr lang="cs-CZ" sz="5900" dirty="0">
                <a:solidFill>
                  <a:srgbClr val="FF0000"/>
                </a:solidFill>
              </a:rPr>
              <a:t>koby</a:t>
            </a:r>
            <a:r>
              <a:rPr lang="cs-CZ" sz="5900" dirty="0"/>
              <a:t> </a:t>
            </a:r>
            <a:r>
              <a:rPr lang="cs-CZ" sz="5900" dirty="0">
                <a:solidFill>
                  <a:srgbClr val="FF0000"/>
                </a:solidFill>
              </a:rPr>
              <a:t>la</a:t>
            </a:r>
            <a:r>
              <a:rPr lang="cs-CZ" sz="5900" dirty="0"/>
              <a:t>hev hodil do koše.</a:t>
            </a:r>
          </a:p>
          <a:p>
            <a:pPr marL="0" indent="0">
              <a:buNone/>
            </a:pPr>
            <a:r>
              <a:rPr lang="cs-CZ" sz="5900" dirty="0"/>
              <a:t>Když nesplníš úko</a:t>
            </a:r>
            <a:r>
              <a:rPr lang="cs-CZ" sz="5900" dirty="0">
                <a:solidFill>
                  <a:srgbClr val="FF0000"/>
                </a:solidFill>
              </a:rPr>
              <a:t>ly</a:t>
            </a:r>
            <a:r>
              <a:rPr lang="cs-CZ" sz="5900" dirty="0"/>
              <a:t>, </a:t>
            </a:r>
            <a:r>
              <a:rPr lang="cs-CZ" sz="5900" dirty="0">
                <a:solidFill>
                  <a:srgbClr val="FF0000"/>
                </a:solidFill>
              </a:rPr>
              <a:t>že</a:t>
            </a:r>
            <a:r>
              <a:rPr lang="cs-CZ" sz="5900" dirty="0"/>
              <a:t>na ti vynadá!</a:t>
            </a:r>
          </a:p>
          <a:p>
            <a:pPr marL="0" indent="0">
              <a:buNone/>
            </a:pPr>
            <a:r>
              <a:rPr lang="cs-CZ" sz="5900" dirty="0"/>
              <a:t>Aby tě husy ko</a:t>
            </a:r>
            <a:r>
              <a:rPr lang="cs-CZ" sz="5900" dirty="0">
                <a:solidFill>
                  <a:srgbClr val="FF0000"/>
                </a:solidFill>
              </a:rPr>
              <a:t>ply</a:t>
            </a:r>
            <a:r>
              <a:rPr lang="cs-CZ" sz="5900" dirty="0"/>
              <a:t>, </a:t>
            </a:r>
            <a:r>
              <a:rPr lang="cs-CZ" sz="5900" dirty="0">
                <a:solidFill>
                  <a:srgbClr val="FF0000"/>
                </a:solidFill>
              </a:rPr>
              <a:t>n</a:t>
            </a:r>
            <a:r>
              <a:rPr lang="cs-CZ" sz="5900" dirty="0"/>
              <a:t>ičemo!</a:t>
            </a:r>
          </a:p>
          <a:p>
            <a:pPr marL="0" indent="0">
              <a:buNone/>
            </a:pPr>
            <a:r>
              <a:rPr lang="cs-CZ" sz="5900" dirty="0"/>
              <a:t>Sleduj ty vý</a:t>
            </a:r>
            <a:r>
              <a:rPr lang="cs-CZ" sz="5900" dirty="0">
                <a:solidFill>
                  <a:srgbClr val="FF0000"/>
                </a:solidFill>
              </a:rPr>
              <a:t>kopy</a:t>
            </a:r>
            <a:r>
              <a:rPr lang="cs-CZ" sz="5900" dirty="0"/>
              <a:t>, </a:t>
            </a:r>
            <a:r>
              <a:rPr lang="cs-CZ" sz="5900" dirty="0">
                <a:solidFill>
                  <a:srgbClr val="FF0000"/>
                </a:solidFill>
              </a:rPr>
              <a:t>to</a:t>
            </a:r>
            <a:r>
              <a:rPr lang="cs-CZ" sz="5900" dirty="0"/>
              <a:t> se se nasměješ!</a:t>
            </a:r>
          </a:p>
          <a:p>
            <a:pPr marL="0" indent="0">
              <a:buNone/>
            </a:pPr>
            <a:r>
              <a:rPr lang="cs-CZ" sz="5900" dirty="0"/>
              <a:t>Autob</a:t>
            </a:r>
            <a:r>
              <a:rPr lang="cs-CZ" sz="5900" dirty="0">
                <a:solidFill>
                  <a:srgbClr val="FF0000"/>
                </a:solidFill>
              </a:rPr>
              <a:t>usy</a:t>
            </a:r>
            <a:r>
              <a:rPr lang="cs-CZ" sz="5900" dirty="0"/>
              <a:t> </a:t>
            </a:r>
            <a:r>
              <a:rPr lang="cs-CZ" sz="5900" dirty="0">
                <a:solidFill>
                  <a:srgbClr val="FF0000"/>
                </a:solidFill>
              </a:rPr>
              <a:t>chat</a:t>
            </a:r>
            <a:r>
              <a:rPr lang="cs-CZ" sz="5900" dirty="0"/>
              <a:t>u minou.</a:t>
            </a:r>
          </a:p>
          <a:p>
            <a:pPr marL="0" indent="0">
              <a:buNone/>
            </a:pPr>
            <a:r>
              <a:rPr lang="cs-CZ" sz="5900" dirty="0"/>
              <a:t>Le</a:t>
            </a:r>
            <a:r>
              <a:rPr lang="cs-CZ" sz="5900" dirty="0">
                <a:solidFill>
                  <a:srgbClr val="FF0000"/>
                </a:solidFill>
              </a:rPr>
              <a:t>vý r</a:t>
            </a:r>
            <a:r>
              <a:rPr lang="cs-CZ" sz="5900" dirty="0"/>
              <a:t>ok začíná plesnivět.</a:t>
            </a:r>
          </a:p>
          <a:p>
            <a:pPr marL="0" indent="0" algn="ctr">
              <a:buNone/>
            </a:pP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791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A teď na známky…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err="1" smtClean="0"/>
              <a:t>Sb-rka</a:t>
            </a:r>
            <a:r>
              <a:rPr lang="cs-CZ" sz="3600" dirty="0" smtClean="0"/>
              <a:t> motýlů, v-slov-t pochvalu, </a:t>
            </a:r>
            <a:r>
              <a:rPr lang="cs-CZ" sz="3600" dirty="0" err="1" smtClean="0"/>
              <a:t>žv</a:t>
            </a:r>
            <a:r>
              <a:rPr lang="cs-CZ" sz="3600" dirty="0" smtClean="0"/>
              <a:t>-kat </a:t>
            </a:r>
          </a:p>
          <a:p>
            <a:pPr marL="0" indent="0">
              <a:buNone/>
            </a:pPr>
            <a:r>
              <a:rPr lang="cs-CZ" sz="3600" dirty="0" err="1" smtClean="0"/>
              <a:t>žv</a:t>
            </a:r>
            <a:r>
              <a:rPr lang="cs-CZ" sz="3600" dirty="0" smtClean="0"/>
              <a:t>-kačku, </a:t>
            </a:r>
            <a:r>
              <a:rPr lang="cs-CZ" sz="3600" dirty="0" err="1" smtClean="0"/>
              <a:t>seml</a:t>
            </a:r>
            <a:r>
              <a:rPr lang="cs-CZ" sz="3600" dirty="0" smtClean="0"/>
              <a:t>-t kávu, </a:t>
            </a:r>
            <a:r>
              <a:rPr lang="cs-CZ" sz="3600" dirty="0" err="1" smtClean="0"/>
              <a:t>prom</a:t>
            </a:r>
            <a:r>
              <a:rPr lang="cs-CZ" sz="3600" dirty="0" smtClean="0"/>
              <a:t>-slet si postup, </a:t>
            </a:r>
            <a:r>
              <a:rPr lang="cs-CZ" sz="3600" dirty="0" err="1" smtClean="0"/>
              <a:t>rozb-tý</a:t>
            </a:r>
            <a:r>
              <a:rPr lang="cs-CZ" sz="3600" dirty="0" smtClean="0"/>
              <a:t> z-p, s-pat slunečnici s-</a:t>
            </a:r>
            <a:r>
              <a:rPr lang="cs-CZ" sz="3600" dirty="0" err="1" smtClean="0"/>
              <a:t>korkám</a:t>
            </a:r>
            <a:r>
              <a:rPr lang="cs-CZ" sz="3600" dirty="0" smtClean="0"/>
              <a:t>, poraněný p-</a:t>
            </a:r>
            <a:r>
              <a:rPr lang="cs-CZ" sz="3600" dirty="0" err="1" smtClean="0"/>
              <a:t>sk</a:t>
            </a:r>
            <a:r>
              <a:rPr lang="cs-CZ" sz="3600" dirty="0" smtClean="0"/>
              <a:t>, v-b-l-t m-</a:t>
            </a:r>
            <a:r>
              <a:rPr lang="cs-CZ" sz="3600" dirty="0" err="1" smtClean="0"/>
              <a:t>stnost</a:t>
            </a:r>
            <a:r>
              <a:rPr lang="cs-CZ" sz="3600" dirty="0" smtClean="0"/>
              <a:t>, </a:t>
            </a:r>
            <a:r>
              <a:rPr lang="cs-CZ" sz="3600" dirty="0" err="1" smtClean="0"/>
              <a:t>hb-tý</a:t>
            </a:r>
            <a:r>
              <a:rPr lang="cs-CZ" sz="3600" dirty="0" smtClean="0"/>
              <a:t> </a:t>
            </a:r>
            <a:r>
              <a:rPr lang="cs-CZ" sz="3600" dirty="0" err="1" smtClean="0"/>
              <a:t>jaz</a:t>
            </a:r>
            <a:r>
              <a:rPr lang="cs-CZ" sz="3600" dirty="0" smtClean="0"/>
              <a:t>-k, </a:t>
            </a:r>
          </a:p>
          <a:p>
            <a:pPr marL="0" indent="0">
              <a:buNone/>
            </a:pPr>
            <a:r>
              <a:rPr lang="cs-CZ" sz="3600" dirty="0" smtClean="0"/>
              <a:t>v-r velký, s-</a:t>
            </a:r>
            <a:r>
              <a:rPr lang="cs-CZ" sz="3600" dirty="0" err="1" smtClean="0"/>
              <a:t>rové</a:t>
            </a:r>
            <a:r>
              <a:rPr lang="cs-CZ" sz="3600" dirty="0" smtClean="0"/>
              <a:t> maso, </a:t>
            </a:r>
            <a:r>
              <a:rPr lang="cs-CZ" sz="3600" dirty="0" err="1" smtClean="0"/>
              <a:t>ukl</a:t>
            </a:r>
            <a:r>
              <a:rPr lang="cs-CZ" sz="3600" dirty="0" smtClean="0"/>
              <a:t>-ď m-</a:t>
            </a:r>
            <a:r>
              <a:rPr lang="cs-CZ" sz="3600" dirty="0" err="1" smtClean="0"/>
              <a:t>chačku</a:t>
            </a:r>
            <a:r>
              <a:rPr lang="cs-CZ" sz="3600" dirty="0" smtClean="0"/>
              <a:t>, kysel-na s-</a:t>
            </a:r>
            <a:r>
              <a:rPr lang="cs-CZ" sz="3600" dirty="0" err="1" smtClean="0"/>
              <a:t>rová</a:t>
            </a:r>
            <a:r>
              <a:rPr lang="cs-CZ" sz="3600" dirty="0" smtClean="0"/>
              <a:t>, nové um-vadlo, plastová m-</a:t>
            </a:r>
            <a:r>
              <a:rPr lang="cs-CZ" sz="3600" dirty="0" err="1" smtClean="0"/>
              <a:t>ska</a:t>
            </a:r>
            <a:r>
              <a:rPr lang="cs-CZ" sz="3600" dirty="0" smtClean="0"/>
              <a:t>, v-děl v-</a:t>
            </a:r>
            <a:r>
              <a:rPr lang="cs-CZ" sz="3600" dirty="0" err="1" smtClean="0"/>
              <a:t>stavené</a:t>
            </a:r>
            <a:r>
              <a:rPr lang="cs-CZ" sz="3600" dirty="0" smtClean="0"/>
              <a:t> obrazy, ostrá p-la.</a:t>
            </a:r>
            <a:endParaRPr lang="cs-CZ" sz="3600" dirty="0"/>
          </a:p>
        </p:txBody>
      </p:sp>
      <p:pic>
        <p:nvPicPr>
          <p:cNvPr id="2050" name="Picture 2" descr="C:\Users\Anežka Chládková\AppData\Local\Microsoft\Windows\Temporary Internet Files\Content.IE5\Y4NU4XO8\MC9004421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562" y="116632"/>
            <a:ext cx="169200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791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Jen pro kontrolu…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Sb</a:t>
            </a:r>
            <a:r>
              <a:rPr lang="cs-CZ" sz="3600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>
                <a:solidFill>
                  <a:prstClr val="black"/>
                </a:solidFill>
              </a:rPr>
              <a:t>rka </a:t>
            </a:r>
            <a:r>
              <a:rPr lang="cs-CZ" sz="3600" dirty="0">
                <a:solidFill>
                  <a:prstClr val="black"/>
                </a:solidFill>
              </a:rPr>
              <a:t>motýlů, </a:t>
            </a:r>
            <a:r>
              <a:rPr lang="cs-CZ" sz="3600" dirty="0" smtClean="0">
                <a:solidFill>
                  <a:prstClr val="black"/>
                </a:solidFill>
              </a:rPr>
              <a:t>v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>
                <a:solidFill>
                  <a:prstClr val="black"/>
                </a:solidFill>
              </a:rPr>
              <a:t>slov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>
                <a:solidFill>
                  <a:prstClr val="black"/>
                </a:solidFill>
              </a:rPr>
              <a:t>t </a:t>
            </a:r>
            <a:r>
              <a:rPr lang="cs-CZ" sz="3600" dirty="0">
                <a:solidFill>
                  <a:prstClr val="black"/>
                </a:solidFill>
              </a:rPr>
              <a:t>pochvalu, </a:t>
            </a:r>
            <a:r>
              <a:rPr lang="cs-CZ" sz="3600" dirty="0" smtClean="0">
                <a:solidFill>
                  <a:prstClr val="black"/>
                </a:solidFill>
              </a:rPr>
              <a:t>žv</a:t>
            </a:r>
            <a:r>
              <a:rPr lang="cs-CZ" sz="3600" dirty="0" smtClean="0">
                <a:solidFill>
                  <a:srgbClr val="FF0000"/>
                </a:solidFill>
              </a:rPr>
              <a:t>ý</a:t>
            </a:r>
            <a:r>
              <a:rPr lang="cs-CZ" sz="3600" dirty="0" smtClean="0">
                <a:solidFill>
                  <a:prstClr val="black"/>
                </a:solidFill>
              </a:rPr>
              <a:t>kat </a:t>
            </a:r>
            <a:endParaRPr lang="cs-CZ" sz="3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žv</a:t>
            </a:r>
            <a:r>
              <a:rPr lang="cs-CZ" sz="3600" dirty="0" smtClean="0">
                <a:solidFill>
                  <a:srgbClr val="FF0000"/>
                </a:solidFill>
              </a:rPr>
              <a:t>ý</a:t>
            </a:r>
            <a:r>
              <a:rPr lang="cs-CZ" sz="3600" dirty="0" smtClean="0">
                <a:solidFill>
                  <a:prstClr val="black"/>
                </a:solidFill>
              </a:rPr>
              <a:t>kačku</a:t>
            </a:r>
            <a:r>
              <a:rPr lang="cs-CZ" sz="3600" dirty="0">
                <a:solidFill>
                  <a:prstClr val="black"/>
                </a:solidFill>
              </a:rPr>
              <a:t>, </a:t>
            </a:r>
            <a:r>
              <a:rPr lang="cs-CZ" sz="3600" dirty="0" smtClean="0">
                <a:solidFill>
                  <a:prstClr val="black"/>
                </a:solidFill>
              </a:rPr>
              <a:t>seml</a:t>
            </a:r>
            <a:r>
              <a:rPr lang="cs-CZ" sz="3600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>
                <a:solidFill>
                  <a:prstClr val="black"/>
                </a:solidFill>
              </a:rPr>
              <a:t>t </a:t>
            </a:r>
            <a:r>
              <a:rPr lang="cs-CZ" sz="3600" dirty="0">
                <a:solidFill>
                  <a:prstClr val="black"/>
                </a:solidFill>
              </a:rPr>
              <a:t>kávu, </a:t>
            </a:r>
            <a:r>
              <a:rPr lang="cs-CZ" sz="3600" dirty="0" smtClean="0">
                <a:solidFill>
                  <a:prstClr val="black"/>
                </a:solidFill>
              </a:rPr>
              <a:t>prom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>
                <a:solidFill>
                  <a:prstClr val="black"/>
                </a:solidFill>
              </a:rPr>
              <a:t>slet </a:t>
            </a:r>
            <a:r>
              <a:rPr lang="cs-CZ" sz="3600" dirty="0">
                <a:solidFill>
                  <a:prstClr val="black"/>
                </a:solidFill>
              </a:rPr>
              <a:t>si postup, </a:t>
            </a:r>
            <a:r>
              <a:rPr lang="cs-CZ" sz="3600" dirty="0" smtClean="0">
                <a:solidFill>
                  <a:prstClr val="black"/>
                </a:solidFill>
              </a:rPr>
              <a:t>rozb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>
                <a:solidFill>
                  <a:prstClr val="black"/>
                </a:solidFill>
              </a:rPr>
              <a:t>tý z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>
                <a:solidFill>
                  <a:prstClr val="black"/>
                </a:solidFill>
              </a:rPr>
              <a:t>p</a:t>
            </a:r>
            <a:r>
              <a:rPr lang="cs-CZ" sz="3600" dirty="0">
                <a:solidFill>
                  <a:prstClr val="black"/>
                </a:solidFill>
              </a:rPr>
              <a:t>, </a:t>
            </a:r>
            <a:r>
              <a:rPr lang="cs-CZ" sz="3600" dirty="0" smtClean="0">
                <a:solidFill>
                  <a:prstClr val="black"/>
                </a:solidFill>
              </a:rPr>
              <a:t>s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>
                <a:solidFill>
                  <a:prstClr val="black"/>
                </a:solidFill>
              </a:rPr>
              <a:t>pat </a:t>
            </a:r>
            <a:r>
              <a:rPr lang="cs-CZ" sz="3600" dirty="0">
                <a:solidFill>
                  <a:prstClr val="black"/>
                </a:solidFill>
              </a:rPr>
              <a:t>slunečnici </a:t>
            </a:r>
            <a:r>
              <a:rPr lang="cs-CZ" sz="3600" dirty="0" smtClean="0">
                <a:solidFill>
                  <a:prstClr val="black"/>
                </a:solidFill>
              </a:rPr>
              <a:t>s</a:t>
            </a:r>
            <a:r>
              <a:rPr lang="cs-CZ" sz="3600" dirty="0" smtClean="0">
                <a:solidFill>
                  <a:srgbClr val="FF0000"/>
                </a:solidFill>
              </a:rPr>
              <a:t>ý</a:t>
            </a:r>
            <a:r>
              <a:rPr lang="cs-CZ" sz="3600" dirty="0" smtClean="0">
                <a:solidFill>
                  <a:prstClr val="black"/>
                </a:solidFill>
              </a:rPr>
              <a:t>korkám</a:t>
            </a:r>
            <a:r>
              <a:rPr lang="cs-CZ" sz="3600" dirty="0">
                <a:solidFill>
                  <a:prstClr val="black"/>
                </a:solidFill>
              </a:rPr>
              <a:t>, poraněný </a:t>
            </a:r>
            <a:r>
              <a:rPr lang="cs-CZ" sz="3600" dirty="0" smtClean="0">
                <a:solidFill>
                  <a:prstClr val="black"/>
                </a:solidFill>
              </a:rPr>
              <a:t>p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>
                <a:solidFill>
                  <a:prstClr val="black"/>
                </a:solidFill>
              </a:rPr>
              <a:t>sk</a:t>
            </a:r>
            <a:r>
              <a:rPr lang="cs-CZ" sz="3600" dirty="0">
                <a:solidFill>
                  <a:prstClr val="black"/>
                </a:solidFill>
              </a:rPr>
              <a:t>, </a:t>
            </a:r>
            <a:r>
              <a:rPr lang="cs-CZ" sz="3600" dirty="0" smtClean="0">
                <a:solidFill>
                  <a:prstClr val="black"/>
                </a:solidFill>
              </a:rPr>
              <a:t>v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>
                <a:solidFill>
                  <a:prstClr val="black"/>
                </a:solidFill>
              </a:rPr>
              <a:t>b</a:t>
            </a:r>
            <a:r>
              <a:rPr lang="cs-CZ" sz="3600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>
                <a:solidFill>
                  <a:prstClr val="black"/>
                </a:solidFill>
              </a:rPr>
              <a:t>l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>
                <a:solidFill>
                  <a:prstClr val="black"/>
                </a:solidFill>
              </a:rPr>
              <a:t>t m</a:t>
            </a:r>
            <a:r>
              <a:rPr lang="cs-CZ" sz="3600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>
                <a:solidFill>
                  <a:prstClr val="black"/>
                </a:solidFill>
              </a:rPr>
              <a:t>stnost</a:t>
            </a:r>
            <a:r>
              <a:rPr lang="cs-CZ" sz="3600" dirty="0">
                <a:solidFill>
                  <a:prstClr val="black"/>
                </a:solidFill>
              </a:rPr>
              <a:t>, </a:t>
            </a:r>
            <a:r>
              <a:rPr lang="cs-CZ" sz="3600" dirty="0" smtClean="0">
                <a:solidFill>
                  <a:prstClr val="black"/>
                </a:solidFill>
              </a:rPr>
              <a:t>hb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>
                <a:solidFill>
                  <a:prstClr val="black"/>
                </a:solidFill>
              </a:rPr>
              <a:t>tý jaz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>
                <a:solidFill>
                  <a:prstClr val="black"/>
                </a:solidFill>
              </a:rPr>
              <a:t>k</a:t>
            </a:r>
            <a:r>
              <a:rPr lang="cs-CZ" sz="3600" dirty="0">
                <a:solidFill>
                  <a:prstClr val="black"/>
                </a:solidFill>
              </a:rPr>
              <a:t>, </a:t>
            </a:r>
          </a:p>
          <a:p>
            <a:pPr marL="0" lvl="0" indent="0">
              <a:buNone/>
            </a:pPr>
            <a:r>
              <a:rPr lang="cs-CZ" sz="3600" dirty="0" smtClean="0">
                <a:solidFill>
                  <a:prstClr val="black"/>
                </a:solidFill>
              </a:rPr>
              <a:t>v</a:t>
            </a:r>
            <a:r>
              <a:rPr lang="cs-CZ" sz="3600" dirty="0" smtClean="0">
                <a:solidFill>
                  <a:srgbClr val="FF0000"/>
                </a:solidFill>
              </a:rPr>
              <a:t>ý</a:t>
            </a:r>
            <a:r>
              <a:rPr lang="cs-CZ" sz="3600" dirty="0" smtClean="0">
                <a:solidFill>
                  <a:prstClr val="black"/>
                </a:solidFill>
              </a:rPr>
              <a:t>r </a:t>
            </a:r>
            <a:r>
              <a:rPr lang="cs-CZ" sz="3600" dirty="0">
                <a:solidFill>
                  <a:prstClr val="black"/>
                </a:solidFill>
              </a:rPr>
              <a:t>velký, </a:t>
            </a:r>
            <a:r>
              <a:rPr lang="cs-CZ" sz="3600" dirty="0" smtClean="0">
                <a:solidFill>
                  <a:prstClr val="black"/>
                </a:solidFill>
              </a:rPr>
              <a:t>s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>
                <a:solidFill>
                  <a:prstClr val="black"/>
                </a:solidFill>
              </a:rPr>
              <a:t>rové </a:t>
            </a:r>
            <a:r>
              <a:rPr lang="cs-CZ" sz="3600" dirty="0">
                <a:solidFill>
                  <a:prstClr val="black"/>
                </a:solidFill>
              </a:rPr>
              <a:t>maso, </a:t>
            </a:r>
            <a:r>
              <a:rPr lang="cs-CZ" sz="3600" dirty="0" smtClean="0">
                <a:solidFill>
                  <a:prstClr val="black"/>
                </a:solidFill>
              </a:rPr>
              <a:t>ukl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/>
              <a:t>ď</a:t>
            </a:r>
            <a:r>
              <a:rPr lang="cs-CZ" sz="3600" dirty="0" smtClean="0">
                <a:solidFill>
                  <a:prstClr val="black"/>
                </a:solidFill>
              </a:rPr>
              <a:t> m</a:t>
            </a:r>
            <a:r>
              <a:rPr lang="cs-CZ" sz="3600" dirty="0" smtClean="0">
                <a:solidFill>
                  <a:srgbClr val="FF0000"/>
                </a:solidFill>
              </a:rPr>
              <a:t>í</a:t>
            </a:r>
            <a:r>
              <a:rPr lang="cs-CZ" sz="3600" dirty="0" smtClean="0">
                <a:solidFill>
                  <a:prstClr val="black"/>
                </a:solidFill>
              </a:rPr>
              <a:t>chačku</a:t>
            </a:r>
            <a:r>
              <a:rPr lang="cs-CZ" sz="3600" dirty="0">
                <a:solidFill>
                  <a:prstClr val="black"/>
                </a:solidFill>
              </a:rPr>
              <a:t>, </a:t>
            </a:r>
            <a:r>
              <a:rPr lang="cs-CZ" sz="3600" dirty="0" smtClean="0">
                <a:solidFill>
                  <a:prstClr val="black"/>
                </a:solidFill>
              </a:rPr>
              <a:t>kysel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>
                <a:solidFill>
                  <a:prstClr val="black"/>
                </a:solidFill>
              </a:rPr>
              <a:t>na s</a:t>
            </a:r>
            <a:r>
              <a:rPr lang="cs-CZ" sz="3600" dirty="0" smtClean="0">
                <a:solidFill>
                  <a:srgbClr val="FF0000"/>
                </a:solidFill>
              </a:rPr>
              <a:t>ý</a:t>
            </a:r>
            <a:r>
              <a:rPr lang="cs-CZ" sz="3600" dirty="0" smtClean="0">
                <a:solidFill>
                  <a:prstClr val="black"/>
                </a:solidFill>
              </a:rPr>
              <a:t>rová</a:t>
            </a:r>
            <a:r>
              <a:rPr lang="cs-CZ" sz="3600" dirty="0">
                <a:solidFill>
                  <a:prstClr val="black"/>
                </a:solidFill>
              </a:rPr>
              <a:t>, nové </a:t>
            </a:r>
            <a:r>
              <a:rPr lang="cs-CZ" sz="3600" dirty="0" smtClean="0">
                <a:solidFill>
                  <a:prstClr val="black"/>
                </a:solidFill>
              </a:rPr>
              <a:t>um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>
                <a:solidFill>
                  <a:prstClr val="black"/>
                </a:solidFill>
              </a:rPr>
              <a:t>vadlo</a:t>
            </a:r>
            <a:r>
              <a:rPr lang="cs-CZ" sz="3600" dirty="0">
                <a:solidFill>
                  <a:prstClr val="black"/>
                </a:solidFill>
              </a:rPr>
              <a:t>, plastová </a:t>
            </a:r>
            <a:r>
              <a:rPr lang="cs-CZ" sz="3600" dirty="0" smtClean="0">
                <a:solidFill>
                  <a:prstClr val="black"/>
                </a:solidFill>
              </a:rPr>
              <a:t>m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>
                <a:solidFill>
                  <a:prstClr val="black"/>
                </a:solidFill>
              </a:rPr>
              <a:t>ska</a:t>
            </a:r>
            <a:r>
              <a:rPr lang="cs-CZ" sz="3600" dirty="0">
                <a:solidFill>
                  <a:prstClr val="black"/>
                </a:solidFill>
              </a:rPr>
              <a:t>, </a:t>
            </a:r>
            <a:r>
              <a:rPr lang="cs-CZ" sz="3600" dirty="0" smtClean="0">
                <a:solidFill>
                  <a:prstClr val="black"/>
                </a:solidFill>
              </a:rPr>
              <a:t>v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>
                <a:solidFill>
                  <a:prstClr val="black"/>
                </a:solidFill>
              </a:rPr>
              <a:t>děl v</a:t>
            </a:r>
            <a:r>
              <a:rPr lang="cs-CZ" sz="3600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>
                <a:solidFill>
                  <a:prstClr val="black"/>
                </a:solidFill>
              </a:rPr>
              <a:t>stavené </a:t>
            </a:r>
            <a:r>
              <a:rPr lang="cs-CZ" sz="3600" dirty="0">
                <a:solidFill>
                  <a:prstClr val="black"/>
                </a:solidFill>
              </a:rPr>
              <a:t>obrazy, ostrá </a:t>
            </a:r>
            <a:r>
              <a:rPr lang="cs-CZ" sz="3600" dirty="0" smtClean="0">
                <a:solidFill>
                  <a:prstClr val="black"/>
                </a:solidFill>
              </a:rPr>
              <a:t>p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sz="3600" dirty="0" smtClean="0">
                <a:solidFill>
                  <a:prstClr val="black"/>
                </a:solidFill>
              </a:rPr>
              <a:t>la</a:t>
            </a:r>
            <a:r>
              <a:rPr lang="cs-CZ" sz="3600" dirty="0">
                <a:solidFill>
                  <a:prstClr val="black"/>
                </a:solidFill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421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Čeho se již nebudeme bát?</a:t>
            </a:r>
            <a:endParaRPr lang="cs-CZ" dirty="0">
              <a:solidFill>
                <a:srgbClr val="00206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4176283"/>
              </p:ext>
            </p:extLst>
          </p:nvPr>
        </p:nvGraphicFramePr>
        <p:xfrm>
          <a:off x="5148064" y="1916832"/>
          <a:ext cx="4248468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2052"/>
                <a:gridCol w="472052"/>
                <a:gridCol w="472052"/>
                <a:gridCol w="472052"/>
                <a:gridCol w="472052"/>
                <a:gridCol w="472052"/>
                <a:gridCol w="1416156"/>
              </a:tblGrid>
              <a:tr h="33908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67544" y="1916832"/>
            <a:ext cx="639045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/>
              <a:t>PŘEMÝŠLET</a:t>
            </a:r>
          </a:p>
          <a:p>
            <a:pPr marL="457200" indent="-457200">
              <a:buAutoNum type="arabicPeriod"/>
            </a:pPr>
            <a:r>
              <a:rPr lang="cs-CZ" sz="2400" dirty="0"/>
              <a:t>NÁŠ NÁRODNÍ STROM</a:t>
            </a:r>
          </a:p>
          <a:p>
            <a:pPr marL="457200" indent="-457200">
              <a:buAutoNum type="arabicPeriod"/>
            </a:pPr>
            <a:r>
              <a:rPr lang="cs-CZ" sz="2400" dirty="0"/>
              <a:t>UDĚLAT VĚNEC</a:t>
            </a:r>
          </a:p>
          <a:p>
            <a:pPr marL="457200" indent="-457200">
              <a:buAutoNum type="arabicPeriod"/>
            </a:pPr>
            <a:r>
              <a:rPr lang="cs-CZ" sz="2400" dirty="0"/>
              <a:t>PROVINÉNÍ</a:t>
            </a:r>
          </a:p>
          <a:p>
            <a:pPr marL="457200" indent="-457200">
              <a:buAutoNum type="arabicPeriod"/>
            </a:pPr>
            <a:r>
              <a:rPr lang="cs-CZ" sz="2400" dirty="0"/>
              <a:t>NEVLASTNIT</a:t>
            </a:r>
          </a:p>
          <a:p>
            <a:pPr marL="457200" indent="-457200">
              <a:buAutoNum type="arabicPeriod"/>
            </a:pPr>
            <a:r>
              <a:rPr lang="cs-CZ" sz="2400" dirty="0"/>
              <a:t>MATERIÁL PRO VÝROBU SÁČKŮ</a:t>
            </a:r>
          </a:p>
          <a:p>
            <a:pPr marL="457200" indent="-457200">
              <a:buAutoNum type="arabicPeriod"/>
            </a:pPr>
            <a:r>
              <a:rPr lang="cs-CZ" sz="2400" dirty="0"/>
              <a:t>ZAHRANIČÍ</a:t>
            </a:r>
          </a:p>
          <a:p>
            <a:pPr marL="457200" indent="-457200">
              <a:buAutoNum type="arabicPeriod"/>
            </a:pPr>
            <a:r>
              <a:rPr lang="cs-CZ" sz="2400" dirty="0"/>
              <a:t>LITERÁRNÍ ŽÁNR</a:t>
            </a:r>
          </a:p>
        </p:txBody>
      </p:sp>
    </p:spTree>
    <p:extLst>
      <p:ext uri="{BB962C8B-B14F-4D97-AF65-F5344CB8AC3E}">
        <p14:creationId xmlns:p14="http://schemas.microsoft.com/office/powerpoint/2010/main" val="1999005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Vyluštili jste?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sz="2000" dirty="0" smtClean="0"/>
              <a:t>PŘEMÝŠLET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NÁŠ NÁRODNÍ STROM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UDĚLAT VĚNEC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PROVINÉNÍ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NEVLASTNIT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MATERIÁL PRO VÝROBU SÁČKŮ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ZAHRANIČÍ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LITERÁRNÍ ŽÁNR</a:t>
            </a:r>
            <a:endParaRPr lang="cs-CZ" sz="2000" dirty="0"/>
          </a:p>
          <a:p>
            <a:pPr marL="0" fontAlgn="t">
              <a:spcBef>
                <a:spcPts val="0"/>
              </a:spcBef>
            </a:pPr>
            <a:endParaRPr lang="cs-CZ" dirty="0">
              <a:latin typeface="Arial"/>
            </a:endParaRP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9888873"/>
              </p:ext>
            </p:extLst>
          </p:nvPr>
        </p:nvGraphicFramePr>
        <p:xfrm>
          <a:off x="4716016" y="1700808"/>
          <a:ext cx="4248468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2052"/>
                <a:gridCol w="472052"/>
                <a:gridCol w="472052"/>
                <a:gridCol w="472052"/>
                <a:gridCol w="472052"/>
                <a:gridCol w="472052"/>
                <a:gridCol w="1416156"/>
              </a:tblGrid>
              <a:tr h="3390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379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9597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http://office.microsoft.com</a:t>
            </a:r>
            <a:endParaRPr lang="cs-CZ" dirty="0"/>
          </a:p>
          <a:p>
            <a:r>
              <a:rPr lang="cs-CZ" smtClean="0"/>
              <a:t>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52423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713</Words>
  <Application>Microsoft Office PowerPoint</Application>
  <PresentationFormat>Předvádění na obrazovce (4:3)</PresentationFormat>
  <Paragraphs>143</Paragraphs>
  <Slides>13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Motiv systému Office</vt:lpstr>
      <vt:lpstr>1_Motiv systému Office</vt:lpstr>
      <vt:lpstr>2_Motiv systému Office</vt:lpstr>
      <vt:lpstr>3_Motiv systému Office</vt:lpstr>
      <vt:lpstr>Prezentace aplikace PowerPoint</vt:lpstr>
      <vt:lpstr>Prezentace aplikace PowerPoint</vt:lpstr>
      <vt:lpstr>Prezentace aplikace PowerPoint</vt:lpstr>
      <vt:lpstr>Doplňte i/y!  (Můžete použít Pravidla českého pravopisu!) </vt:lpstr>
      <vt:lpstr>Řešení:</vt:lpstr>
      <vt:lpstr>Prezentace aplikace PowerPoint</vt:lpstr>
      <vt:lpstr>Hledejte vyjmenovaná slova! (Skrývačky)</vt:lpstr>
      <vt:lpstr>Našli jste?</vt:lpstr>
      <vt:lpstr>A teď na známky…</vt:lpstr>
      <vt:lpstr>Jen pro kontrolu…</vt:lpstr>
      <vt:lpstr>Čeho se již nebudeme bát?</vt:lpstr>
      <vt:lpstr>Vyluštili jste?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Anežka Chládková</cp:lastModifiedBy>
  <cp:revision>24</cp:revision>
  <dcterms:created xsi:type="dcterms:W3CDTF">2013-03-12T21:37:15Z</dcterms:created>
  <dcterms:modified xsi:type="dcterms:W3CDTF">2013-04-20T22:13:41Z</dcterms:modified>
</cp:coreProperties>
</file>