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9" r:id="rId2"/>
    <p:sldId id="270" r:id="rId3"/>
    <p:sldId id="258" r:id="rId4"/>
    <p:sldId id="263" r:id="rId5"/>
    <p:sldId id="261" r:id="rId6"/>
    <p:sldId id="260" r:id="rId7"/>
    <p:sldId id="264" r:id="rId8"/>
    <p:sldId id="265" r:id="rId9"/>
    <p:sldId id="267" r:id="rId10"/>
    <p:sldId id="268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4C810B-D4D0-40B6-8543-08C8757C8DB5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1DA4A9-C179-413D-93BC-B0F08729232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006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Anotace: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Určená pro žáky 1. ročníku nástavbového studia (popř. 1. ročníku SOU).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určená k interaktivní práci žáků při hodině.</a:t>
            </a:r>
          </a:p>
          <a:p>
            <a:endParaRPr lang="cs-CZ" smtClean="0"/>
          </a:p>
          <a:p>
            <a:endParaRPr lang="cs-CZ" smtClean="0"/>
          </a:p>
          <a:p>
            <a:r>
              <a:rPr lang="cs-CZ" smtClean="0"/>
              <a:t>Metodické pokyny: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/>
              <a:t>Prezentace je určena jako podpůrný materiál k výkladu učitele a interaktivní práci žáků, lze použít i k opakování učiva.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Prvních pět úloh společně s žáky ( první úloha s animací podporující výklad).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Dále čtyři příklady s nabídkou výběru výsledků. Některý z žáků dostane myš a z nabídky řešení příkladů vybírá správnou možnost.</a:t>
            </a: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A na závěr čtyři příklady k samostatné práci žáků.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</a:pPr>
            <a:r>
              <a:rPr lang="cs-CZ" smtClean="0">
                <a:ea typeface="Calibri" pitchFamily="34" charset="0"/>
                <a:cs typeface="Times New Roman" pitchFamily="18" charset="0"/>
              </a:rPr>
              <a:t>Čas: cca. 20 - 25 min.</a:t>
            </a:r>
          </a:p>
          <a:p>
            <a:pPr eaLnBrk="1" hangingPunct="1">
              <a:spcBef>
                <a:spcPct val="0"/>
              </a:spcBef>
            </a:pPr>
            <a:endParaRPr lang="cs-CZ" smtClean="0">
              <a:ea typeface="Calibri" pitchFamily="34" charset="0"/>
              <a:cs typeface="Times New Roman" pitchFamily="18" charset="0"/>
            </a:endParaRPr>
          </a:p>
          <a:p>
            <a:endParaRPr lang="cs-CZ" smtClean="0"/>
          </a:p>
          <a:p>
            <a:pPr marL="0" lvl="1" eaLnBrk="1" hangingPunct="1">
              <a:spcBef>
                <a:spcPct val="0"/>
              </a:spcBef>
            </a:pPr>
            <a:endParaRPr lang="cs-CZ" sz="2000" smtClean="0"/>
          </a:p>
          <a:p>
            <a:endParaRPr lang="cs-CZ" smtClean="0"/>
          </a:p>
        </p:txBody>
      </p:sp>
      <p:sp>
        <p:nvSpPr>
          <p:cNvPr id="32772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cs-CZ" sz="1200" smtClean="0">
                <a:solidFill>
                  <a:srgbClr val="000000"/>
                </a:solidFill>
              </a:rPr>
              <a:t>VY_32_INOVACE_1/20A-ICT/PE/ON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46729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883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9837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41507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04509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1026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51410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8332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533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61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62205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2D606-B623-4139-A8BA-A734EE93748D}" type="datetimeFigureOut">
              <a:rPr lang="cs-CZ" smtClean="0"/>
              <a:pPr/>
              <a:t>9.3.2014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39128-002C-4DD7-8F0E-8A6BF7127E6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9412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Obdélník 5"/>
          <p:cNvSpPr>
            <a:spLocks noChangeArrowheads="1"/>
          </p:cNvSpPr>
          <p:nvPr/>
        </p:nvSpPr>
        <p:spPr bwMode="auto">
          <a:xfrm>
            <a:off x="4859338" y="404813"/>
            <a:ext cx="23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</a:rPr>
              <a:t> </a:t>
            </a:r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47026407"/>
              </p:ext>
            </p:extLst>
          </p:nvPr>
        </p:nvGraphicFramePr>
        <p:xfrm>
          <a:off x="468313" y="2060575"/>
          <a:ext cx="8280400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843"/>
                <a:gridCol w="63795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smtClean="0">
                          <a:effectLst/>
                        </a:rPr>
                        <a:t>Jazykové </a:t>
                      </a:r>
                      <a:r>
                        <a:rPr lang="cs-CZ" sz="2000" dirty="0" smtClean="0">
                          <a:effectLst/>
                        </a:rPr>
                        <a:t>vzdělávání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Český jazyk a literatura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Útvary stylu administrativního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Úřední dopis </a:t>
                      </a: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VY_12_INOVACE_1A_CJ_10(32)</a:t>
                      </a: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Mgr. Anežka Chládková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13. 03. 2013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76" marR="68576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538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44000" cy="1997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242699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/>
              <a:t>Anotace:</a:t>
            </a:r>
          </a:p>
          <a:p>
            <a:pPr marL="0" indent="0">
              <a:buNone/>
            </a:pPr>
            <a:r>
              <a:rPr lang="cs-CZ" sz="2000" dirty="0"/>
              <a:t>Materiál je určen k </a:t>
            </a:r>
            <a:r>
              <a:rPr lang="cs-CZ" sz="2000" dirty="0" smtClean="0"/>
              <a:t>probrání </a:t>
            </a:r>
            <a:r>
              <a:rPr lang="cs-CZ" sz="2000" dirty="0"/>
              <a:t>a procvičení látky v 1. ročníku oborů SOU, </a:t>
            </a:r>
          </a:p>
          <a:p>
            <a:pPr marL="0" indent="0">
              <a:buNone/>
            </a:pPr>
            <a:r>
              <a:rPr lang="cs-CZ" sz="2000" dirty="0"/>
              <a:t>které jsou označeny E.</a:t>
            </a:r>
          </a:p>
          <a:p>
            <a:pPr marL="0" indent="0">
              <a:buNone/>
            </a:pPr>
            <a:r>
              <a:rPr lang="cs-CZ" sz="2000" dirty="0"/>
              <a:t>Je určen k interaktivní práci ve výuce.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/>
              <a:t>Metodika:</a:t>
            </a:r>
          </a:p>
          <a:p>
            <a:pPr marL="0" indent="0">
              <a:buNone/>
            </a:pPr>
            <a:r>
              <a:rPr lang="cs-CZ" sz="2000" dirty="0"/>
              <a:t>Po </a:t>
            </a:r>
            <a:r>
              <a:rPr lang="cs-CZ" sz="2000" dirty="0" smtClean="0"/>
              <a:t>společném přečtení dopisu žáci vyvozují obecné znaky úřední korespondence. Po opětovném tichém čtení dopisu vyvozují jeho části.</a:t>
            </a:r>
          </a:p>
          <a:p>
            <a:pPr marL="0" indent="0">
              <a:buNone/>
            </a:pPr>
            <a:r>
              <a:rPr lang="cs-CZ" sz="2000" dirty="0" smtClean="0"/>
              <a:t>Chybný dopis opravujeme opět společně; lze však využít i individuální či skupinové samostatné práce, po které následuje společná kontrola.</a:t>
            </a: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54823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sz="5400" dirty="0" smtClean="0">
                <a:solidFill>
                  <a:srgbClr val="FF0000"/>
                </a:solidFill>
              </a:rPr>
              <a:t>Úřední dopis</a:t>
            </a:r>
            <a:endParaRPr lang="cs-CZ" sz="5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025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sz="3600" dirty="0" smtClean="0">
                <a:solidFill>
                  <a:srgbClr val="C00000"/>
                </a:solidFill>
              </a:rPr>
              <a:t>Přečti pozorně následující dopis, pokus se objasnit: </a:t>
            </a:r>
          </a:p>
          <a:p>
            <a:pPr marL="514350" indent="-514350" algn="just">
              <a:buAutoNum type="arabicPeriod"/>
            </a:pPr>
            <a:r>
              <a:rPr lang="cs-CZ" dirty="0" smtClean="0"/>
              <a:t>co je úřední dopis;</a:t>
            </a:r>
          </a:p>
          <a:p>
            <a:pPr marL="514350" indent="-514350" algn="just">
              <a:buAutoNum type="arabicPeriod"/>
            </a:pPr>
            <a:r>
              <a:rPr lang="cs-CZ" dirty="0" smtClean="0"/>
              <a:t>kdo komu ho většinou posílá;</a:t>
            </a:r>
          </a:p>
          <a:p>
            <a:pPr marL="514350" indent="-514350" algn="just">
              <a:buAutoNum type="arabicPeriod"/>
            </a:pPr>
            <a:r>
              <a:rPr lang="cs-CZ" dirty="0" smtClean="0"/>
              <a:t>jak by měly být podány informace;</a:t>
            </a:r>
          </a:p>
          <a:p>
            <a:pPr marL="514350" indent="-514350" algn="just">
              <a:buAutoNum type="arabicPeriod"/>
            </a:pPr>
            <a:r>
              <a:rPr lang="cs-CZ" dirty="0" smtClean="0"/>
              <a:t>jak je dobré tyto dopisy posílat, abychom doložili, že jsme je opravdu poslali.</a:t>
            </a:r>
          </a:p>
          <a:p>
            <a:pPr marL="514350" indent="-514350" algn="just">
              <a:buAutoNum type="arabicPeriod"/>
            </a:pP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03027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600" dirty="0" smtClean="0"/>
              <a:t>      </a:t>
            </a:r>
            <a:r>
              <a:rPr lang="cs-CZ" sz="1800" dirty="0" smtClean="0"/>
              <a:t>Jan Novák</a:t>
            </a:r>
            <a:br>
              <a:rPr lang="cs-CZ" sz="1800" dirty="0" smtClean="0"/>
            </a:br>
            <a:r>
              <a:rPr lang="cs-CZ" sz="1800" dirty="0" smtClean="0"/>
              <a:t>      Mánesova 25</a:t>
            </a:r>
            <a:br>
              <a:rPr lang="cs-CZ" sz="1800" dirty="0" smtClean="0"/>
            </a:br>
            <a:r>
              <a:rPr lang="cs-CZ" sz="1800" dirty="0" smtClean="0"/>
              <a:t>      347  01 Tachov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900" dirty="0" smtClean="0"/>
              <a:t>      SOU a ZŠ </a:t>
            </a:r>
          </a:p>
          <a:p>
            <a:pPr marL="0" indent="0">
              <a:buNone/>
            </a:pPr>
            <a:r>
              <a:rPr lang="cs-CZ" sz="1900" dirty="0" smtClean="0"/>
              <a:t>      Kostelní 129</a:t>
            </a:r>
          </a:p>
          <a:p>
            <a:pPr marL="0" indent="0">
              <a:buNone/>
            </a:pPr>
            <a:r>
              <a:rPr lang="cs-CZ" sz="1900" dirty="0" smtClean="0"/>
              <a:t>      348 15 Planá</a:t>
            </a:r>
          </a:p>
          <a:p>
            <a:pPr marL="0" indent="0">
              <a:buNone/>
            </a:pPr>
            <a:r>
              <a:rPr lang="cs-CZ" sz="1900" dirty="0" smtClean="0"/>
              <a:t>                                                                                                          Tachov 1. 5. 2012</a:t>
            </a:r>
          </a:p>
          <a:p>
            <a:pPr marL="0" indent="0">
              <a:buNone/>
            </a:pPr>
            <a:r>
              <a:rPr lang="cs-CZ" sz="1900" dirty="0" smtClean="0"/>
              <a:t>      Žádost o uvolnění ze školy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Vážený pane řediteli,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prosím o uvolnění mého syna Petra Nováka, žáka třídy K 1. A, v době od</a:t>
            </a:r>
          </a:p>
          <a:p>
            <a:pPr marL="0" indent="0">
              <a:buNone/>
            </a:pPr>
            <a:r>
              <a:rPr lang="cs-CZ" sz="1900" dirty="0"/>
              <a:t> </a:t>
            </a:r>
            <a:r>
              <a:rPr lang="cs-CZ" sz="1900" dirty="0" smtClean="0"/>
              <a:t>     15. 5. do 25. 5. 2012. Ze zdravotních důvodů odjíždí s Mořským koníkem do Řecka. 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Děkuji za pochopení.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S pozdravem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                                                                                                 Jan Novák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64852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u="sng" dirty="0" smtClean="0">
                <a:solidFill>
                  <a:srgbClr val="FF0000"/>
                </a:solidFill>
              </a:rPr>
              <a:t>Úřední dopis</a:t>
            </a:r>
            <a:endParaRPr lang="cs-CZ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prostředek písemného styku s úřady, mezi podniky, institucemi</a:t>
            </a:r>
          </a:p>
          <a:p>
            <a:r>
              <a:rPr lang="cs-CZ" dirty="0" smtClean="0"/>
              <a:t>posílány většinou doporučeně</a:t>
            </a:r>
          </a:p>
          <a:p>
            <a:r>
              <a:rPr lang="cs-CZ" i="1" dirty="0" smtClean="0">
                <a:solidFill>
                  <a:srgbClr val="0070C0"/>
                </a:solidFill>
              </a:rPr>
              <a:t>policie ČR, soudy, školy atd. posílají důležité dokumenty v obálkách s modrým či hnědým pruhem – adresát je musí převzít osobně! </a:t>
            </a:r>
          </a:p>
          <a:p>
            <a:r>
              <a:rPr lang="cs-CZ" dirty="0" smtClean="0"/>
              <a:t>ustálená forma těchto dopisů</a:t>
            </a:r>
          </a:p>
          <a:p>
            <a:r>
              <a:rPr lang="cs-CZ" dirty="0" smtClean="0"/>
              <a:t>přesné, přehledné, srozumitelně podané informace</a:t>
            </a:r>
          </a:p>
          <a:p>
            <a:r>
              <a:rPr lang="cs-CZ" dirty="0" smtClean="0"/>
              <a:t>nejčastější formou </a:t>
            </a:r>
            <a:r>
              <a:rPr lang="cs-CZ" dirty="0" smtClean="0">
                <a:solidFill>
                  <a:srgbClr val="00B050"/>
                </a:solidFill>
              </a:rPr>
              <a:t>žádost</a:t>
            </a:r>
            <a:r>
              <a:rPr lang="cs-CZ" dirty="0" smtClean="0"/>
              <a:t>,</a:t>
            </a:r>
            <a:r>
              <a:rPr lang="cs-CZ" dirty="0" smtClean="0">
                <a:solidFill>
                  <a:srgbClr val="00B050"/>
                </a:solidFill>
              </a:rPr>
              <a:t> objednávka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1386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C00000"/>
                </a:solidFill>
              </a:rPr>
              <a:t>Přečti si pozorně ještě jednou úřední dopis a vysvětli, které </a:t>
            </a:r>
            <a:r>
              <a:rPr lang="cs-CZ" sz="2800" u="sng" dirty="0" smtClean="0">
                <a:solidFill>
                  <a:srgbClr val="C00000"/>
                </a:solidFill>
              </a:rPr>
              <a:t>údaje</a:t>
            </a:r>
            <a:r>
              <a:rPr lang="cs-CZ" sz="2800" dirty="0" smtClean="0">
                <a:solidFill>
                  <a:srgbClr val="C00000"/>
                </a:solidFill>
              </a:rPr>
              <a:t> musí takový dopis obsahovat!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Adresa odesílatele (vlevo nahoře)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Adresa příjemce (pod adresou odesílatele)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Místo, datum (vpravo)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Tzv. věc – naznačíme, co je obsahem dopisu – např. žádost o …, objednávka, reklamace atd. </a:t>
            </a:r>
            <a:r>
              <a:rPr lang="cs-CZ" sz="2800" i="1" dirty="0" smtClean="0">
                <a:solidFill>
                  <a:srgbClr val="0070C0"/>
                </a:solidFill>
              </a:rPr>
              <a:t>Slovo „věc“ ale nepíšeme!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Oslovení (za oslovením píšeme čárku!)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Vlastní dopis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Poděkování, rozloučení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dirty="0" smtClean="0"/>
              <a:t>Vlastnoruční podpis </a:t>
            </a:r>
            <a:r>
              <a:rPr lang="cs-CZ" sz="2800" i="1" dirty="0" smtClean="0">
                <a:solidFill>
                  <a:srgbClr val="0070C0"/>
                </a:solidFill>
              </a:rPr>
              <a:t>(nezapomeneme ani v případě, že píšeme na PC!)</a:t>
            </a:r>
          </a:p>
          <a:p>
            <a:pPr marL="514350" indent="-514350">
              <a:buFont typeface="+mj-lt"/>
              <a:buAutoNum type="arabicPeriod"/>
            </a:pPr>
            <a:endParaRPr lang="cs-CZ" sz="2800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2124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pPr marL="0" indent="0" algn="ctr">
              <a:buNone/>
            </a:pPr>
            <a:r>
              <a:rPr lang="cs-CZ" dirty="0" smtClean="0">
                <a:solidFill>
                  <a:srgbClr val="C00000"/>
                </a:solidFill>
              </a:rPr>
              <a:t>V následujícím dopise odhalte chyby!</a:t>
            </a:r>
            <a:endParaRPr lang="cs-CZ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6808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cs-CZ" sz="1600" dirty="0" smtClean="0"/>
              <a:t>       </a:t>
            </a:r>
            <a:r>
              <a:rPr lang="cs-CZ" sz="1800" dirty="0" smtClean="0"/>
              <a:t>Maruška  Nováková</a:t>
            </a:r>
            <a:br>
              <a:rPr lang="cs-CZ" sz="1800" dirty="0" smtClean="0"/>
            </a:br>
            <a:r>
              <a:rPr lang="cs-CZ" sz="1800" dirty="0" smtClean="0"/>
              <a:t>      Mánesova 25</a:t>
            </a:r>
            <a:br>
              <a:rPr lang="cs-CZ" sz="1800" dirty="0" smtClean="0"/>
            </a:br>
            <a:r>
              <a:rPr lang="cs-CZ" sz="1800" dirty="0" smtClean="0"/>
              <a:t>      347  01 Tachov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900" dirty="0" smtClean="0"/>
              <a:t>      Nakladatelství Mona </a:t>
            </a:r>
          </a:p>
          <a:p>
            <a:pPr marL="0" indent="0">
              <a:buNone/>
            </a:pPr>
            <a:r>
              <a:rPr lang="cs-CZ" sz="1900" dirty="0" smtClean="0"/>
              <a:t>      120 00 Praha 2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                                                                                                               Tachov, 1. 5. 2012</a:t>
            </a:r>
          </a:p>
          <a:p>
            <a:pPr marL="0" indent="0">
              <a:buNone/>
            </a:pPr>
            <a:r>
              <a:rPr lang="cs-CZ" sz="1900" dirty="0" smtClean="0"/>
              <a:t>      Objednávka knihy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</a:t>
            </a:r>
            <a:r>
              <a:rPr lang="cs-CZ" sz="1900" dirty="0" smtClean="0"/>
              <a:t>Vážení,</a:t>
            </a:r>
            <a:endParaRPr lang="cs-CZ" sz="1900" dirty="0" smtClean="0"/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      prosím o zaslání knihy  od Jaroslava Foglara. Stínadla se bouří na dobírku.</a:t>
            </a:r>
          </a:p>
          <a:p>
            <a:pPr marL="0" indent="0">
              <a:buNone/>
            </a:pPr>
            <a:endParaRPr lang="cs-CZ" sz="1900" dirty="0" smtClean="0"/>
          </a:p>
          <a:p>
            <a:pPr marL="0" indent="0">
              <a:buNone/>
            </a:pPr>
            <a:r>
              <a:rPr lang="cs-CZ" sz="1900" dirty="0" smtClean="0"/>
              <a:t>      Díky.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S pozdravem</a:t>
            </a:r>
          </a:p>
          <a:p>
            <a:pPr marL="0" indent="0">
              <a:buNone/>
            </a:pPr>
            <a:endParaRPr lang="cs-CZ" sz="1900" dirty="0"/>
          </a:p>
          <a:p>
            <a:pPr marL="0" indent="0">
              <a:buNone/>
            </a:pPr>
            <a:r>
              <a:rPr lang="cs-CZ" sz="1900" dirty="0" smtClean="0"/>
              <a:t>                                                                                                       Vaše Maruška</a:t>
            </a:r>
            <a:endParaRPr lang="cs-CZ" sz="1900" dirty="0"/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80564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Řešení: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67544" y="1412776"/>
            <a:ext cx="8229600" cy="452596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Nemůžeme psát domácké tvary jmen (tedy ne Maruška).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Chybí označení ulice – bližší adresa.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Za označením místa nepíšeme čárku (tedy za Tachovem).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Za oslovením čárku píšeme!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Špatná formulace samotné objednávky (Prosíme o zaslání na dobírku knihy Jaroslava Foglara Stínadla se bouří…).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 Nelze psát v úředním dopise slovo „díky“, ale „děkuji“.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/>
              <a:t>V úředním dopise nepíšeme ani tvar Vaše. Opět nelze psát tvar Maruška!</a:t>
            </a:r>
          </a:p>
          <a:p>
            <a:pPr marL="514350" indent="-514350">
              <a:buFont typeface="+mj-lt"/>
              <a:buAutoNum type="arabicPeriod"/>
            </a:pP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040891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Archiv autorky.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6631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584</Words>
  <Application>Microsoft Office PowerPoint</Application>
  <PresentationFormat>Předvádění na obrazovce (4:3)</PresentationFormat>
  <Paragraphs>115</Paragraphs>
  <Slides>11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Snímek 3</vt:lpstr>
      <vt:lpstr>Snímek 4</vt:lpstr>
      <vt:lpstr>      Jan Novák       Mánesova 25       347  01 Tachov</vt:lpstr>
      <vt:lpstr>Úřední dopis</vt:lpstr>
      <vt:lpstr>Přečti si pozorně ještě jednou úřední dopis a vysvětli, které údaje musí takový dopis obsahovat!</vt:lpstr>
      <vt:lpstr>Snímek 8</vt:lpstr>
      <vt:lpstr>       Maruška  Nováková       Mánesova 25       347  01 Tachov</vt:lpstr>
      <vt:lpstr>Řešení: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Anežka Chládková</dc:creator>
  <cp:lastModifiedBy>Dum</cp:lastModifiedBy>
  <cp:revision>19</cp:revision>
  <dcterms:created xsi:type="dcterms:W3CDTF">2013-03-25T20:20:50Z</dcterms:created>
  <dcterms:modified xsi:type="dcterms:W3CDTF">2014-03-09T14:40:40Z</dcterms:modified>
</cp:coreProperties>
</file>