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9" r:id="rId3"/>
    <p:sldId id="260" r:id="rId4"/>
    <p:sldId id="270" r:id="rId5"/>
    <p:sldId id="261" r:id="rId6"/>
    <p:sldId id="271" r:id="rId7"/>
    <p:sldId id="262" r:id="rId8"/>
    <p:sldId id="272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2C3528-31D2-4C69-A89C-F6C84E40AA8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C10DFF-58A7-4A09-AEDE-B3457B803C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2656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Anotace: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Určená pro žáky 1. ročníku nástavbového studia (popř. 1. ročníku SOU).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určená k interaktivní práci žáků při hodině.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Metodické pokyny: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je určena jako podpůrný materiál k výkladu učitele a interaktivní práci žáků, lze použít i k opakování učiva.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Prvních pět úloh společně s žáky ( první úloha s animací podporující výklad).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Dále čtyři příklady s nabídkou výběru výsledků. Některý z žáků dostane myš a z nabídky řešení příkladů vybírá správnou možnost.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A na závěr čtyři příklady k samostatné práci žáků.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Čas: cca. 20 - 25 min.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charset="0"/>
            </a:endParaRPr>
          </a:p>
          <a:p>
            <a:endParaRPr lang="cs-CZ" smtClean="0"/>
          </a:p>
          <a:p>
            <a:pPr marL="0" lvl="1" eaLnBrk="1" hangingPunct="1">
              <a:spcBef>
                <a:spcPct val="0"/>
              </a:spcBef>
            </a:pPr>
            <a:endParaRPr lang="cs-CZ" sz="2000" smtClean="0"/>
          </a:p>
          <a:p>
            <a:endParaRPr lang="cs-CZ" smtClean="0"/>
          </a:p>
        </p:txBody>
      </p:sp>
      <p:sp>
        <p:nvSpPr>
          <p:cNvPr id="32772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r>
              <a:rPr lang="cs-CZ" sz="1200" smtClean="0">
                <a:solidFill>
                  <a:srgbClr val="000000"/>
                </a:solidFill>
              </a:rPr>
              <a:t>VY_32_INOVACE_1/20A-ICT/PE/ON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52125-891C-4674-8557-7E60F4B80EDB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B7FC9-766C-4649-B74F-133F983011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2194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52125-891C-4674-8557-7E60F4B80EDB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B7FC9-766C-4649-B74F-133F983011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037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52125-891C-4674-8557-7E60F4B80EDB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B7FC9-766C-4649-B74F-133F983011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7126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52125-891C-4674-8557-7E60F4B80EDB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B7FC9-766C-4649-B74F-133F983011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03323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52125-891C-4674-8557-7E60F4B80EDB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B7FC9-766C-4649-B74F-133F983011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571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52125-891C-4674-8557-7E60F4B80EDB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B7FC9-766C-4649-B74F-133F983011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595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52125-891C-4674-8557-7E60F4B80EDB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B7FC9-766C-4649-B74F-133F983011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93387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52125-891C-4674-8557-7E60F4B80EDB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B7FC9-766C-4649-B74F-133F983011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59765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52125-891C-4674-8557-7E60F4B80EDB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B7FC9-766C-4649-B74F-133F983011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22666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52125-891C-4674-8557-7E60F4B80EDB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B7FC9-766C-4649-B74F-133F983011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0779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52125-891C-4674-8557-7E60F4B80EDB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B7FC9-766C-4649-B74F-133F983011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510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A52125-891C-4674-8557-7E60F4B80EDB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7B7FC9-766C-4649-B74F-133F983011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392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Obdélník 5"/>
          <p:cNvSpPr>
            <a:spLocks noChangeArrowheads="1"/>
          </p:cNvSpPr>
          <p:nvPr/>
        </p:nvSpPr>
        <p:spPr bwMode="auto">
          <a:xfrm>
            <a:off x="4859338" y="404813"/>
            <a:ext cx="238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1536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7649779"/>
              </p:ext>
            </p:extLst>
          </p:nvPr>
        </p:nvGraphicFramePr>
        <p:xfrm>
          <a:off x="468313" y="2060575"/>
          <a:ext cx="8280400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843"/>
                <a:gridCol w="63795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Estetické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Česká poezie 1. poloviny 20. století 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Jiří Wolker</a:t>
                      </a: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VY_12_INOVACE_1A_CJ_14(32)</a:t>
                      </a: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Anežka Chládková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10. 03. 2013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538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6988"/>
            <a:ext cx="9144000" cy="1997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820770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980728"/>
            <a:ext cx="8229600" cy="224502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Anotace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2200" dirty="0" err="1" smtClean="0"/>
              <a:t>Anotace</a:t>
            </a:r>
            <a:r>
              <a:rPr lang="cs-CZ" sz="2200" dirty="0" smtClean="0"/>
              <a:t>:</a:t>
            </a:r>
            <a:br>
              <a:rPr lang="cs-CZ" sz="2200" dirty="0" smtClean="0"/>
            </a:br>
            <a:r>
              <a:rPr lang="cs-CZ" sz="2200" dirty="0" smtClean="0"/>
              <a:t>Prezentace je určena pro žáky 2. ročníku SOU. Seznamuje </a:t>
            </a:r>
            <a:r>
              <a:rPr lang="cs-CZ" sz="2200" dirty="0"/>
              <a:t>se základními  životopisnými údaji </a:t>
            </a:r>
            <a:r>
              <a:rPr lang="cs-CZ" sz="2200" dirty="0" smtClean="0"/>
              <a:t>J. Wolkera. </a:t>
            </a:r>
            <a:r>
              <a:rPr lang="cs-CZ" sz="2200" dirty="0"/>
              <a:t>Akcentován význam jeho tvorby v době vzniku i dnes. Stěžejní část tvoří rozbor některých básní a vyvození obecnějších rysů </a:t>
            </a:r>
            <a:r>
              <a:rPr lang="cs-CZ" sz="2200" dirty="0" smtClean="0"/>
              <a:t>sbírek. </a:t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Prezentace má napomoci rozvoji čtenářské gramotnosti žáků učilišť.</a:t>
            </a:r>
            <a:br>
              <a:rPr lang="cs-CZ" sz="2200" dirty="0" smtClean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 smtClean="0"/>
              <a:t>Metodika:</a:t>
            </a:r>
            <a:br>
              <a:rPr lang="cs-CZ" sz="2200" dirty="0" smtClean="0"/>
            </a:br>
            <a:r>
              <a:rPr lang="cs-CZ" sz="2200" dirty="0"/>
              <a:t>V úvodu výkladová část. Při rozboru básní lze využít přednesu žáků, některé básně čte vyučující. Využita i </a:t>
            </a:r>
            <a:r>
              <a:rPr lang="cs-CZ" sz="2200" dirty="0" smtClean="0"/>
              <a:t>nakopírovaná ukázka z pohádky O kominíkovi (vyučující krátce uvede do děje).</a:t>
            </a: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/>
              <a:t/>
            </a:r>
            <a:br>
              <a:rPr lang="cs-CZ" sz="2200" dirty="0"/>
            </a:b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6490409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dirty="0" smtClean="0">
                <a:solidFill>
                  <a:schemeClr val="tx2"/>
                </a:solidFill>
              </a:rPr>
              <a:t>Jiří Wolker</a:t>
            </a:r>
          </a:p>
          <a:p>
            <a:pPr marL="0" indent="0" algn="ctr">
              <a:buNone/>
            </a:pPr>
            <a:r>
              <a:rPr lang="cs-CZ" sz="6000" dirty="0" smtClean="0">
                <a:solidFill>
                  <a:schemeClr val="tx2"/>
                </a:solidFill>
              </a:rPr>
              <a:t>(1900 – 1924)</a:t>
            </a:r>
            <a:endParaRPr lang="cs-CZ" sz="6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9051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Jiří Wolker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- český </a:t>
            </a:r>
            <a:r>
              <a:rPr lang="cs-CZ" u="sng" dirty="0" smtClean="0"/>
              <a:t>básník</a:t>
            </a:r>
            <a:r>
              <a:rPr lang="cs-CZ" dirty="0" smtClean="0"/>
              <a:t> (představitel                                 			         proletářské poezie)</a:t>
            </a:r>
          </a:p>
          <a:p>
            <a:pPr>
              <a:buFontTx/>
              <a:buChar char="-"/>
            </a:pPr>
            <a:r>
              <a:rPr lang="cs-CZ" dirty="0" smtClean="0"/>
              <a:t>všestranné nadání (literární, hudební,  výtvarné)</a:t>
            </a:r>
          </a:p>
          <a:p>
            <a:pPr>
              <a:buFontTx/>
              <a:buChar char="-"/>
            </a:pPr>
            <a:r>
              <a:rPr lang="cs-CZ" dirty="0" smtClean="0"/>
              <a:t>předčasná smrt (tuberkulóza)</a:t>
            </a:r>
          </a:p>
          <a:p>
            <a:pPr>
              <a:buFontTx/>
              <a:buChar char="-"/>
            </a:pPr>
            <a:r>
              <a:rPr lang="cs-CZ" u="sng" dirty="0" smtClean="0"/>
              <a:t>prozaik</a:t>
            </a:r>
            <a:r>
              <a:rPr lang="cs-CZ" dirty="0" smtClean="0"/>
              <a:t> – povídky, moderní pohádky</a:t>
            </a:r>
            <a:endParaRPr lang="cs-CZ" dirty="0"/>
          </a:p>
        </p:txBody>
      </p:sp>
      <p:pic>
        <p:nvPicPr>
          <p:cNvPr id="1026" name="Picture 2" descr="File:Vila Ji&amp;rcaron;ího Wolkera (Bellevue) (Svatý Kope&amp;ccaron;ek); des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90" y="476672"/>
            <a:ext cx="3636000" cy="272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8241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u="sng" dirty="0" smtClean="0"/>
              <a:t>a) poezie:</a:t>
            </a:r>
            <a:endParaRPr lang="cs-CZ" sz="3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dirty="0" smtClean="0"/>
              <a:t>Sb. </a:t>
            </a:r>
            <a:r>
              <a:rPr lang="cs-CZ" sz="3600" i="1" u="sng" dirty="0" smtClean="0">
                <a:solidFill>
                  <a:srgbClr val="FF0000"/>
                </a:solidFill>
              </a:rPr>
              <a:t>Host do domu</a:t>
            </a:r>
            <a:r>
              <a:rPr lang="cs-CZ" sz="3600" i="1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/>
              <a:t>– tvorba z mladších let; 				tzv. poezie prostých 				věcí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Najdi v básních příklady </a:t>
            </a:r>
            <a:r>
              <a:rPr lang="cs-CZ" sz="3600" u="sng" dirty="0">
                <a:solidFill>
                  <a:srgbClr val="00B050"/>
                </a:solidFill>
              </a:rPr>
              <a:t>personifikace</a:t>
            </a:r>
            <a:r>
              <a:rPr lang="cs-CZ" sz="3600" dirty="0">
                <a:solidFill>
                  <a:srgbClr val="00B050"/>
                </a:solidFill>
              </a:rPr>
              <a:t>, tj. lidské vlastnosti, která je připisována neživé věci! </a:t>
            </a:r>
          </a:p>
          <a:p>
            <a:pPr marL="0" indent="0">
              <a:buNone/>
            </a:pPr>
            <a:r>
              <a:rPr lang="cs-CZ" sz="3600" dirty="0" smtClean="0"/>
              <a:t>Báseň </a:t>
            </a:r>
            <a:r>
              <a:rPr lang="cs-CZ" sz="3600" dirty="0" smtClean="0">
                <a:solidFill>
                  <a:srgbClr val="002060"/>
                </a:solidFill>
              </a:rPr>
              <a:t>Poštovní schránka </a:t>
            </a:r>
          </a:p>
          <a:p>
            <a:pPr marL="0" indent="0">
              <a:buNone/>
            </a:pPr>
            <a:r>
              <a:rPr lang="cs-CZ" sz="3600" dirty="0" smtClean="0"/>
              <a:t>…psaníčka čekají, schránka kvete…</a:t>
            </a:r>
          </a:p>
          <a:p>
            <a:pPr marL="0" indent="0">
              <a:buNone/>
            </a:pPr>
            <a:endParaRPr lang="cs-CZ" sz="3600" u="sng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0349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Báseň </a:t>
            </a:r>
            <a:r>
              <a:rPr lang="cs-CZ" sz="3600" dirty="0" smtClean="0">
                <a:solidFill>
                  <a:srgbClr val="002060"/>
                </a:solidFill>
              </a:rPr>
              <a:t>Věci </a:t>
            </a:r>
          </a:p>
          <a:p>
            <a:pPr marL="0" indent="0">
              <a:buNone/>
            </a:pPr>
            <a:r>
              <a:rPr lang="cs-CZ" sz="3600" dirty="0" smtClean="0"/>
              <a:t> …věci žijí, dívají se na nás, ostýchají se…</a:t>
            </a:r>
          </a:p>
          <a:p>
            <a:pPr marL="0" indent="0">
              <a:buNone/>
            </a:pPr>
            <a:r>
              <a:rPr lang="cs-CZ" sz="3600" dirty="0" smtClean="0"/>
              <a:t>Báseň </a:t>
            </a:r>
            <a:r>
              <a:rPr lang="cs-CZ" sz="3600" dirty="0" smtClean="0">
                <a:solidFill>
                  <a:srgbClr val="002060"/>
                </a:solidFill>
              </a:rPr>
              <a:t>Kamna </a:t>
            </a:r>
            <a:r>
              <a:rPr lang="cs-CZ" sz="3600" dirty="0" smtClean="0"/>
              <a:t>– vzpomínka na maminku;</a:t>
            </a:r>
          </a:p>
          <a:p>
            <a:pPr marL="0" indent="0">
              <a:buNone/>
            </a:pPr>
            <a:r>
              <a:rPr lang="cs-CZ" sz="3600" dirty="0" smtClean="0"/>
              <a:t> …daly by na sobě růst chlebům a koláčům…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670991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dirty="0" smtClean="0"/>
              <a:t>Sb. </a:t>
            </a:r>
            <a:r>
              <a:rPr lang="cs-CZ" sz="3600" i="1" u="sng" dirty="0" smtClean="0">
                <a:solidFill>
                  <a:srgbClr val="FF0000"/>
                </a:solidFill>
              </a:rPr>
              <a:t>Těžká hodina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/>
              <a:t>– obsahuje </a:t>
            </a:r>
            <a:r>
              <a:rPr lang="cs-CZ" sz="3600" i="1" dirty="0" smtClean="0"/>
              <a:t>sociální balady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Zopakuj definici balady!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(Lyrickoepická báseň s chmurným dějem a tragickým koncem).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Na základě poslechu básně </a:t>
            </a:r>
            <a:r>
              <a:rPr lang="cs-CZ" sz="3600" dirty="0" smtClean="0">
                <a:solidFill>
                  <a:srgbClr val="002060"/>
                </a:solidFill>
              </a:rPr>
              <a:t>Tvář za sklem </a:t>
            </a:r>
            <a:r>
              <a:rPr lang="cs-CZ" sz="3600" dirty="0" smtClean="0">
                <a:solidFill>
                  <a:srgbClr val="00B050"/>
                </a:solidFill>
              </a:rPr>
              <a:t>se pokus definovat </a:t>
            </a:r>
            <a:r>
              <a:rPr lang="cs-CZ" sz="3600" u="sng" dirty="0" smtClean="0">
                <a:solidFill>
                  <a:srgbClr val="00B050"/>
                </a:solidFill>
              </a:rPr>
              <a:t>sociální baladu</a:t>
            </a:r>
            <a:r>
              <a:rPr lang="cs-CZ" sz="3600" dirty="0" smtClean="0">
                <a:solidFill>
                  <a:srgbClr val="00B050"/>
                </a:solidFill>
              </a:rPr>
              <a:t>! </a:t>
            </a:r>
          </a:p>
          <a:p>
            <a:pPr marL="0" indent="0">
              <a:buNone/>
            </a:pPr>
            <a:r>
              <a:rPr lang="cs-CZ" sz="3600" dirty="0" smtClean="0"/>
              <a:t>Zachycuje sociální nespravedlnost, sociální rozdíly (chudí X bohatí).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49443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600" dirty="0" smtClean="0"/>
              <a:t>Další balady: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Balada o snu, Balada o nenarozeném dítěti…</a:t>
            </a:r>
          </a:p>
          <a:p>
            <a:pPr marL="0" indent="0">
              <a:buNone/>
            </a:pPr>
            <a:r>
              <a:rPr lang="cs-CZ" sz="3600" dirty="0" smtClean="0"/>
              <a:t>Vliv nemoci:  </a:t>
            </a:r>
          </a:p>
          <a:p>
            <a:pPr marL="0" indent="0">
              <a:buNone/>
            </a:pPr>
            <a:r>
              <a:rPr lang="cs-CZ" sz="3600" dirty="0" smtClean="0"/>
              <a:t>Básně </a:t>
            </a:r>
            <a:r>
              <a:rPr lang="cs-CZ" sz="3600" dirty="0" smtClean="0">
                <a:solidFill>
                  <a:srgbClr val="002060"/>
                </a:solidFill>
              </a:rPr>
              <a:t>Umírající, Epitaf…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Pokus se na základě poslechu definovat </a:t>
            </a:r>
            <a:r>
              <a:rPr lang="cs-CZ" sz="3600" u="sng" dirty="0" smtClean="0">
                <a:solidFill>
                  <a:srgbClr val="00B050"/>
                </a:solidFill>
              </a:rPr>
              <a:t>epitaf! </a:t>
            </a:r>
          </a:p>
          <a:p>
            <a:pPr marL="0" indent="0">
              <a:buNone/>
            </a:pPr>
            <a:r>
              <a:rPr lang="cs-CZ" sz="3600" dirty="0" smtClean="0"/>
              <a:t>Náhrobní nápis.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9963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u="sng" dirty="0" smtClean="0"/>
              <a:t>b) próza:</a:t>
            </a:r>
            <a:endParaRPr lang="cs-CZ" sz="3600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Moderní pohádky </a:t>
            </a:r>
            <a:r>
              <a:rPr lang="cs-CZ" dirty="0" smtClean="0">
                <a:solidFill>
                  <a:srgbClr val="002060"/>
                </a:solidFill>
              </a:rPr>
              <a:t>O milionáři, který ukradl slunce, O kominíkovi …</a:t>
            </a:r>
          </a:p>
          <a:p>
            <a:pPr marL="0" indent="0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Přečti si ukázku z pohádky O kominíkovi. Přinesl Jeníkovi knoflík štěstí?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Dokážeš shrnout, co je pro </a:t>
            </a:r>
            <a:r>
              <a:rPr lang="cs-CZ" u="sng" dirty="0" smtClean="0">
                <a:solidFill>
                  <a:srgbClr val="00B050"/>
                </a:solidFill>
              </a:rPr>
              <a:t>tebe</a:t>
            </a:r>
            <a:r>
              <a:rPr lang="cs-CZ" dirty="0" smtClean="0">
                <a:solidFill>
                  <a:srgbClr val="00B050"/>
                </a:solidFill>
              </a:rPr>
              <a:t> štěstí?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8229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LEHOTSKY. </a:t>
            </a:r>
            <a:r>
              <a:rPr lang="cs-CZ" i="1" dirty="0"/>
              <a:t>Vila Jiřího Wolkera (</a:t>
            </a:r>
            <a:r>
              <a:rPr lang="cs-CZ" i="1" dirty="0" err="1"/>
              <a:t>Bellevue</a:t>
            </a:r>
            <a:r>
              <a:rPr lang="cs-CZ" i="1" dirty="0"/>
              <a:t>) (Svatý Kopeček); deska.JPG</a:t>
            </a:r>
            <a:r>
              <a:rPr lang="cs-CZ" dirty="0"/>
              <a:t> [online]. [cit. 21.4.2013]. Dostupný na WWW: http://commons.wikimedia.org/wiki/File:Vila_Ji%C5%99%C3%ADho_Wolkera_%28Bellevue%29_%28Svat%C3%BD_Kope%C4%8Dek%29;_deska.JPG </a:t>
            </a:r>
            <a:endParaRPr lang="cs-CZ" dirty="0" smtClean="0"/>
          </a:p>
          <a:p>
            <a:r>
              <a:rPr lang="cs-CZ" dirty="0"/>
              <a:t>SOCHROVÁ, Marie. </a:t>
            </a:r>
            <a:r>
              <a:rPr lang="cs-CZ" i="1" dirty="0"/>
              <a:t>Literatura v kostce</a:t>
            </a:r>
            <a:r>
              <a:rPr lang="cs-CZ" dirty="0"/>
              <a:t>. Havlíčkův Brod: Fragment, 1995, ISBN 80-85768-95-X.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7086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1062</TotalTime>
  <Words>337</Words>
  <Application>Microsoft Office PowerPoint</Application>
  <PresentationFormat>Předvádění na obrazovce (4:3)</PresentationFormat>
  <Paragraphs>74</Paragraphs>
  <Slides>10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     Anotace: Prezentace je určena pro žáky 2. ročníku SOU. Seznamuje se základními  životopisnými údaji J. Wolkera. Akcentován význam jeho tvorby v době vzniku i dnes. Stěžejní část tvoří rozbor některých básní a vyvození obecnějších rysů sbírek.   Prezentace má napomoci rozvoji čtenářské gramotnosti žáků učilišť.  Metodika: V úvodu výkladová část. Při rozboru básní lze využít přednesu žáků, některé básně čte vyučující. Využita i nakopírovaná ukázka z pohádky O kominíkovi (vyučující krátce uvede do děje).      </vt:lpstr>
      <vt:lpstr>Prezentace aplikace PowerPoint</vt:lpstr>
      <vt:lpstr>                  Jiří Wolker </vt:lpstr>
      <vt:lpstr>a) poezie:</vt:lpstr>
      <vt:lpstr>Prezentace aplikace PowerPoint</vt:lpstr>
      <vt:lpstr>Prezentace aplikace PowerPoint</vt:lpstr>
      <vt:lpstr>Prezentace aplikace PowerPoint</vt:lpstr>
      <vt:lpstr>b) próza: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Anežka Chládková</dc:creator>
  <cp:lastModifiedBy>Anežka Chládková</cp:lastModifiedBy>
  <cp:revision>25</cp:revision>
  <dcterms:created xsi:type="dcterms:W3CDTF">2013-04-01T20:50:53Z</dcterms:created>
  <dcterms:modified xsi:type="dcterms:W3CDTF">2013-04-29T21:11:43Z</dcterms:modified>
</cp:coreProperties>
</file>