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1" r:id="rId5"/>
    <p:sldId id="264" r:id="rId6"/>
    <p:sldId id="262" r:id="rId7"/>
    <p:sldId id="265" r:id="rId8"/>
    <p:sldId id="267" r:id="rId9"/>
    <p:sldId id="268" r:id="rId10"/>
    <p:sldId id="271" r:id="rId11"/>
    <p:sldId id="273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FDF914-7E72-468B-8E5D-3AC6137242DF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FE2D11-93CD-4596-887D-A7E7B73941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1848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Anotace: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Určená pro žáky 1. ročníku nástavbového studia (popř. 1. ročníku SOU).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určená k interaktivní práci žáků při hodině.</a:t>
            </a:r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Metodické pokyny: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je určena jako podpůrný materiál k výkladu učitele a interaktivní práci žáků, lze použít i k opakování učiva.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Prvních pět úloh společně s žáky ( první úloha s animací podporující výklad).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Dále čtyři příklady s nabídkou výběru výsledků. Některý z žáků dostane myš a z nabídky řešení příkladů vybírá správnou možnost.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A na závěr čtyři příklady k samostatné práci žáků.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Čas: cca. 20 - 25 min.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endParaRPr lang="cs-CZ" smtClean="0"/>
          </a:p>
          <a:p>
            <a:pPr marL="0" lvl="1" eaLnBrk="1" hangingPunct="1">
              <a:spcBef>
                <a:spcPct val="0"/>
              </a:spcBef>
            </a:pPr>
            <a:endParaRPr lang="cs-CZ" sz="2000" smtClean="0"/>
          </a:p>
          <a:p>
            <a:endParaRPr lang="cs-CZ" smtClean="0"/>
          </a:p>
        </p:txBody>
      </p:sp>
      <p:sp>
        <p:nvSpPr>
          <p:cNvPr id="32772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1200" smtClean="0">
                <a:solidFill>
                  <a:srgbClr val="000000"/>
                </a:solidFill>
              </a:rPr>
              <a:t>VY_32_INOVACE_1/20A-ICT/PE/ON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BE99-7292-4A65-9767-F14D1A2DD234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9617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3BE99-7292-4A65-9767-F14D1A2DD234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9617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6191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8349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1142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4028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297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1881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1798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8428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610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9313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5766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687">
              <a:srgbClr val="FFC002"/>
            </a:gs>
            <a:gs pos="39375">
              <a:srgbClr val="FFC003"/>
            </a:gs>
            <a:gs pos="38750">
              <a:srgbClr val="FEC005"/>
            </a:gs>
            <a:gs pos="37500">
              <a:srgbClr val="FDC00A"/>
            </a:gs>
            <a:gs pos="86000">
              <a:srgbClr val="FABF14"/>
            </a:gs>
            <a:gs pos="30000">
              <a:srgbClr val="F5BD27"/>
            </a:gs>
            <a:gs pos="20000">
              <a:srgbClr val="EBB94E"/>
            </a:gs>
            <a:gs pos="0">
              <a:srgbClr val="D6B19C"/>
            </a:gs>
            <a:gs pos="98000">
              <a:srgbClr val="663012">
                <a:lumMod val="99000"/>
                <a:lumOff val="1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FD7B-6DC5-469B-98D3-972AB51BADA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79A2D-F239-483B-AF44-AA6D5B77D8F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6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5"/>
          <p:cNvSpPr>
            <a:spLocks noChangeArrowheads="1"/>
          </p:cNvSpPr>
          <p:nvPr/>
        </p:nvSpPr>
        <p:spPr bwMode="auto">
          <a:xfrm>
            <a:off x="4859338" y="404813"/>
            <a:ext cx="23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0000290"/>
              </p:ext>
            </p:extLst>
          </p:nvPr>
        </p:nvGraphicFramePr>
        <p:xfrm>
          <a:off x="468313" y="2060575"/>
          <a:ext cx="828040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843"/>
                <a:gridCol w="63795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Jazykové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 jazyk a literatura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Tvarosloví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>
                    <a:lnB>
                      <a:noFill/>
                    </a:lnB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Přídavná jména II.</a:t>
                      </a:r>
                    </a:p>
                  </a:txBody>
                  <a:tcPr marL="68576" marR="6857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VY_12_INOVACE_1A_CJ_15(32)</a:t>
                      </a:r>
                    </a:p>
                  </a:txBody>
                  <a:tcPr marL="68576" marR="68576" marT="0" marB="0" anchor="ctr">
                    <a:lnT>
                      <a:noFill/>
                    </a:lnT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Anežka Chládková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13. 03. 2013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8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1997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8824649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dirty="0"/>
              <a:t>Anotace:</a:t>
            </a:r>
          </a:p>
          <a:p>
            <a:pPr marL="0" indent="0">
              <a:buNone/>
            </a:pPr>
            <a:r>
              <a:rPr lang="cs-CZ" sz="2000" dirty="0"/>
              <a:t>Materiál je určen k zopakování a procvičení látky v 1. ročníku oborů SOU, které jsou označeny E.</a:t>
            </a:r>
          </a:p>
          <a:p>
            <a:pPr marL="0" indent="0">
              <a:buNone/>
            </a:pPr>
            <a:r>
              <a:rPr lang="cs-CZ" sz="2000" dirty="0"/>
              <a:t>Je určen k interaktivní práci ve výuce.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Metodika:</a:t>
            </a:r>
          </a:p>
          <a:p>
            <a:pPr marL="0" indent="0">
              <a:buNone/>
            </a:pPr>
            <a:r>
              <a:rPr lang="cs-CZ" sz="2000" dirty="0"/>
              <a:t>Po společném </a:t>
            </a:r>
            <a:r>
              <a:rPr lang="cs-CZ" sz="2000" dirty="0" smtClean="0"/>
              <a:t>opakování následuje </a:t>
            </a:r>
            <a:r>
              <a:rPr lang="cs-CZ" sz="2000" dirty="0"/>
              <a:t>společné </a:t>
            </a:r>
            <a:r>
              <a:rPr lang="cs-CZ" sz="2000" dirty="0" smtClean="0"/>
              <a:t>procvičení čtenářské gramotnosti. Jednoduchým cvičením žáci zopakují přídavná jména měkká a tvrdá, znalosti se snaží aplikovat při doplňování i/y v koncovkách příd. jmen.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369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dirty="0" smtClean="0"/>
              <a:t>Přídavná jména II.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152789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přídavná jména!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Už máme zimu, už padá sníh a celá </a:t>
            </a:r>
            <a:r>
              <a:rPr lang="cs-CZ" dirty="0" smtClean="0"/>
              <a:t>země jest </a:t>
            </a:r>
            <a:r>
              <a:rPr lang="cs-CZ" dirty="0"/>
              <a:t>bílá a chocholouši si prohlížejí </a:t>
            </a:r>
            <a:r>
              <a:rPr lang="cs-CZ" dirty="0" smtClean="0"/>
              <a:t>koňské </a:t>
            </a:r>
            <a:r>
              <a:rPr lang="cs-CZ" dirty="0"/>
              <a:t>koblihy a na </a:t>
            </a:r>
            <a:r>
              <a:rPr lang="cs-CZ" dirty="0" smtClean="0"/>
              <a:t>oknech </a:t>
            </a:r>
            <a:r>
              <a:rPr lang="cs-CZ" dirty="0"/>
              <a:t>se </a:t>
            </a:r>
            <a:r>
              <a:rPr lang="cs-CZ" dirty="0" smtClean="0"/>
              <a:t>dělají </a:t>
            </a:r>
            <a:r>
              <a:rPr lang="cs-CZ" dirty="0"/>
              <a:t>krásné </a:t>
            </a:r>
            <a:r>
              <a:rPr lang="cs-CZ" dirty="0" smtClean="0"/>
              <a:t>hvězdy</a:t>
            </a:r>
            <a:r>
              <a:rPr lang="cs-CZ" dirty="0"/>
              <a:t>. A my máme plný krám lidí, </a:t>
            </a:r>
            <a:r>
              <a:rPr lang="cs-CZ" dirty="0" smtClean="0"/>
              <a:t>kteří </a:t>
            </a:r>
            <a:r>
              <a:rPr lang="cs-CZ" dirty="0"/>
              <a:t>si kupují mandle a rozinky, jelikož </a:t>
            </a:r>
            <a:r>
              <a:rPr lang="cs-CZ" dirty="0" smtClean="0"/>
              <a:t>se </a:t>
            </a:r>
            <a:r>
              <a:rPr lang="cs-CZ" dirty="0"/>
              <a:t>blíží vánoce. Tatínek s maminkou </a:t>
            </a:r>
            <a:r>
              <a:rPr lang="cs-CZ" dirty="0" err="1"/>
              <a:t>odbejvají</a:t>
            </a:r>
            <a:r>
              <a:rPr lang="cs-CZ" dirty="0"/>
              <a:t> lidi a </a:t>
            </a:r>
            <a:r>
              <a:rPr lang="cs-CZ" dirty="0" smtClean="0"/>
              <a:t>lidi </a:t>
            </a:r>
            <a:r>
              <a:rPr lang="cs-CZ" dirty="0"/>
              <a:t>praví : "Už nám to nastává, pane Bajza," a </a:t>
            </a:r>
            <a:r>
              <a:rPr lang="cs-CZ" dirty="0" smtClean="0"/>
              <a:t>tatínek </a:t>
            </a:r>
            <a:r>
              <a:rPr lang="cs-CZ" dirty="0"/>
              <a:t>praví: "Baže, venku je </a:t>
            </a:r>
            <a:r>
              <a:rPr lang="cs-CZ" dirty="0" smtClean="0"/>
              <a:t>pořádný </a:t>
            </a:r>
            <a:r>
              <a:rPr lang="cs-CZ" dirty="0"/>
              <a:t>samec, </a:t>
            </a:r>
            <a:r>
              <a:rPr lang="cs-CZ" dirty="0" smtClean="0"/>
              <a:t>čím ještě posloužím</a:t>
            </a:r>
            <a:r>
              <a:rPr lang="cs-CZ" dirty="0"/>
              <a:t>?"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047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Dokážeš </a:t>
            </a:r>
            <a:r>
              <a:rPr lang="cs-CZ" dirty="0"/>
              <a:t>nejprve určit autora a název díla</a:t>
            </a:r>
            <a:r>
              <a:rPr lang="cs-CZ" dirty="0" smtClean="0"/>
              <a:t>?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42950" indent="-742950">
              <a:buAutoNum type="alphaLcParenR"/>
            </a:pPr>
            <a:r>
              <a:rPr lang="cs-CZ" sz="3600" dirty="0" smtClean="0"/>
              <a:t>Karel Čapek: Povídky z jedné kapsy</a:t>
            </a:r>
          </a:p>
          <a:p>
            <a:pPr marL="742950" indent="-742950">
              <a:buFont typeface="Arial" pitchFamily="34" charset="0"/>
              <a:buAutoNum type="alphaLcParenR"/>
            </a:pPr>
            <a:r>
              <a:rPr lang="cs-CZ" sz="3600" dirty="0"/>
              <a:t>Karel Poláček: Bylo nás pět</a:t>
            </a:r>
          </a:p>
          <a:p>
            <a:pPr marL="742950" indent="-742950">
              <a:buAutoNum type="alphaLcParenR"/>
            </a:pPr>
            <a:r>
              <a:rPr lang="cs-CZ" sz="3600" dirty="0" smtClean="0"/>
              <a:t>Eduard Bass: Cirkus </a:t>
            </a:r>
            <a:r>
              <a:rPr lang="cs-CZ" sz="3600" dirty="0" err="1" smtClean="0"/>
              <a:t>Humberto</a:t>
            </a:r>
            <a:endParaRPr lang="cs-CZ" sz="3600" dirty="0" smtClean="0"/>
          </a:p>
          <a:p>
            <a:pPr marL="742950" indent="-742950">
              <a:buAutoNum type="alphaLcParenR"/>
            </a:pPr>
            <a:r>
              <a:rPr lang="cs-CZ" sz="3600" dirty="0" smtClean="0"/>
              <a:t>Jaroslav Hašek: Osudy dobrého vojáka Švejka za světové války</a:t>
            </a:r>
          </a:p>
          <a:p>
            <a:pPr marL="742950" indent="-742950">
              <a:buAutoNum type="alphaLcParenR"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59354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Už máme zimu, už padá sníh a </a:t>
            </a:r>
            <a:r>
              <a:rPr lang="cs-CZ" u="sng" dirty="0"/>
              <a:t>celá</a:t>
            </a:r>
            <a:r>
              <a:rPr lang="cs-CZ" dirty="0"/>
              <a:t> země jest </a:t>
            </a:r>
            <a:r>
              <a:rPr lang="cs-CZ" u="sng" dirty="0"/>
              <a:t>bílá</a:t>
            </a:r>
            <a:r>
              <a:rPr lang="cs-CZ" dirty="0"/>
              <a:t> a chocholouši si prohlížejí </a:t>
            </a:r>
            <a:r>
              <a:rPr lang="cs-CZ" u="sng" dirty="0"/>
              <a:t>koňské</a:t>
            </a:r>
            <a:r>
              <a:rPr lang="cs-CZ" dirty="0"/>
              <a:t> koblihy a na oknech se dělají </a:t>
            </a:r>
            <a:r>
              <a:rPr lang="cs-CZ" u="sng" dirty="0"/>
              <a:t>krásné</a:t>
            </a:r>
            <a:r>
              <a:rPr lang="cs-CZ" dirty="0"/>
              <a:t> hvězdy. A my máme </a:t>
            </a:r>
            <a:r>
              <a:rPr lang="cs-CZ" u="sng" dirty="0"/>
              <a:t>plný</a:t>
            </a:r>
            <a:r>
              <a:rPr lang="cs-CZ" dirty="0"/>
              <a:t> krám lidí, kteří si kupují mandle a rozinky, jelikož se blíží vánoce. Tatínek s maminkou </a:t>
            </a:r>
            <a:r>
              <a:rPr lang="cs-CZ" dirty="0" err="1"/>
              <a:t>odbejvají</a:t>
            </a:r>
            <a:r>
              <a:rPr lang="cs-CZ" dirty="0"/>
              <a:t> lidi a lidi praví : "Už nám to nastává, pane Bajza," a tatínek praví: "Baže, venku je </a:t>
            </a:r>
            <a:r>
              <a:rPr lang="cs-CZ" u="sng" dirty="0"/>
              <a:t>pořádný</a:t>
            </a:r>
            <a:r>
              <a:rPr lang="cs-CZ" dirty="0"/>
              <a:t> samec, čím ještě posloužím?"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643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Vysvětli pojmy „chocholouši“ 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„koňské koblihy“.</a:t>
            </a:r>
          </a:p>
          <a:p>
            <a:r>
              <a:rPr lang="cs-CZ" dirty="0" smtClean="0"/>
              <a:t>Co znamená, že se na oknech dělají krásné hvězdy?</a:t>
            </a:r>
          </a:p>
          <a:p>
            <a:r>
              <a:rPr lang="cs-CZ" dirty="0" smtClean="0"/>
              <a:t>Nahraď slovo „krám“.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Jaké je počasí, když je venku pořádný „samec“?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764704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48000" cy="15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2024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Zopakujeme: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vyjadřují přídavná jména?</a:t>
            </a:r>
          </a:p>
          <a:p>
            <a:r>
              <a:rPr lang="cs-CZ" dirty="0" smtClean="0"/>
              <a:t>Jaké jsou druhy přídavných jmen?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K přídavným jménům doplň vhodné podstatné jméno a rozliš přídavná jména měkká a tvrdá:</a:t>
            </a:r>
          </a:p>
          <a:p>
            <a:pPr marL="0" indent="0">
              <a:buNone/>
            </a:pPr>
            <a:r>
              <a:rPr lang="cs-CZ" dirty="0" err="1" smtClean="0"/>
              <a:t>Hověz</a:t>
            </a:r>
            <a:r>
              <a:rPr lang="cs-CZ" dirty="0" smtClean="0"/>
              <a:t>-, leskl-, rozbit-, </a:t>
            </a:r>
            <a:r>
              <a:rPr lang="cs-CZ" dirty="0" err="1" smtClean="0"/>
              <a:t>kachn</a:t>
            </a:r>
            <a:r>
              <a:rPr lang="cs-CZ" dirty="0" smtClean="0"/>
              <a:t>-, želv-, </a:t>
            </a:r>
            <a:r>
              <a:rPr lang="cs-CZ" dirty="0" err="1" smtClean="0"/>
              <a:t>tmav</a:t>
            </a:r>
            <a:r>
              <a:rPr lang="cs-CZ" dirty="0" smtClean="0"/>
              <a:t>-, slep-,</a:t>
            </a:r>
          </a:p>
          <a:p>
            <a:pPr marL="0" indent="0">
              <a:buNone/>
            </a:pPr>
            <a:r>
              <a:rPr lang="cs-CZ" dirty="0" err="1" smtClean="0"/>
              <a:t>sýrov</a:t>
            </a:r>
            <a:r>
              <a:rPr lang="cs-CZ" dirty="0" smtClean="0"/>
              <a:t>-, </a:t>
            </a:r>
            <a:r>
              <a:rPr lang="cs-CZ" dirty="0" err="1" smtClean="0"/>
              <a:t>hloup</a:t>
            </a:r>
            <a:r>
              <a:rPr lang="cs-CZ" dirty="0" smtClean="0"/>
              <a:t>-.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3015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i/y: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Mil- člověk, </a:t>
            </a:r>
            <a:r>
              <a:rPr lang="cs-CZ" dirty="0" err="1" smtClean="0"/>
              <a:t>hověz</a:t>
            </a:r>
            <a:r>
              <a:rPr lang="cs-CZ" dirty="0" smtClean="0"/>
              <a:t>- maso, </a:t>
            </a:r>
            <a:r>
              <a:rPr lang="cs-CZ" dirty="0" err="1" smtClean="0"/>
              <a:t>syrov</a:t>
            </a:r>
            <a:r>
              <a:rPr lang="cs-CZ" dirty="0" smtClean="0"/>
              <a:t>- pokrm, nov- žáci, </a:t>
            </a:r>
            <a:r>
              <a:rPr lang="cs-CZ" dirty="0" err="1" smtClean="0"/>
              <a:t>lipov</a:t>
            </a:r>
            <a:r>
              <a:rPr lang="cs-CZ" dirty="0" smtClean="0"/>
              <a:t>- </a:t>
            </a:r>
            <a:r>
              <a:rPr lang="cs-CZ" dirty="0" err="1" smtClean="0"/>
              <a:t>čaj,ciz</a:t>
            </a:r>
            <a:r>
              <a:rPr lang="cs-CZ" dirty="0" smtClean="0"/>
              <a:t>- jazyky, </a:t>
            </a:r>
            <a:r>
              <a:rPr lang="cs-CZ" dirty="0" err="1" smtClean="0"/>
              <a:t>ledov</a:t>
            </a:r>
            <a:r>
              <a:rPr lang="cs-CZ" dirty="0" smtClean="0"/>
              <a:t>- nápoj, žab- kuňkání, v </a:t>
            </a:r>
            <a:r>
              <a:rPr lang="cs-CZ" dirty="0" err="1" smtClean="0"/>
              <a:t>mal</a:t>
            </a:r>
            <a:r>
              <a:rPr lang="cs-CZ" dirty="0" smtClean="0"/>
              <a:t>-ch botách, se znám-m-  herci, chléb s včel-m medem. </a:t>
            </a:r>
          </a:p>
          <a:p>
            <a:pPr marL="0" indent="0">
              <a:buNone/>
            </a:pPr>
            <a:r>
              <a:rPr lang="cs-CZ" dirty="0" smtClean="0"/>
              <a:t>Mil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</a:t>
            </a:r>
            <a:r>
              <a:rPr lang="cs-CZ" dirty="0"/>
              <a:t>člověk, </a:t>
            </a:r>
            <a:r>
              <a:rPr lang="cs-CZ" dirty="0" smtClean="0"/>
              <a:t>hověz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</a:t>
            </a:r>
            <a:r>
              <a:rPr lang="cs-CZ" dirty="0"/>
              <a:t>maso, </a:t>
            </a:r>
            <a:r>
              <a:rPr lang="cs-CZ" dirty="0" smtClean="0"/>
              <a:t>syrov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</a:t>
            </a:r>
            <a:r>
              <a:rPr lang="cs-CZ" dirty="0"/>
              <a:t>pokrm, </a:t>
            </a:r>
            <a:r>
              <a:rPr lang="cs-CZ" dirty="0" smtClean="0"/>
              <a:t>nov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</a:t>
            </a:r>
            <a:r>
              <a:rPr lang="cs-CZ" dirty="0"/>
              <a:t>žáci, </a:t>
            </a:r>
            <a:r>
              <a:rPr lang="cs-CZ" dirty="0" smtClean="0"/>
              <a:t>lipov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</a:t>
            </a:r>
            <a:r>
              <a:rPr lang="cs-CZ" dirty="0" err="1" smtClean="0"/>
              <a:t>čaj,ciz</a:t>
            </a:r>
            <a:r>
              <a:rPr lang="cs-CZ" dirty="0" err="1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</a:t>
            </a:r>
            <a:r>
              <a:rPr lang="cs-CZ" dirty="0"/>
              <a:t>jazyky, </a:t>
            </a:r>
            <a:r>
              <a:rPr lang="cs-CZ" dirty="0" smtClean="0"/>
              <a:t>ledov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 </a:t>
            </a:r>
            <a:r>
              <a:rPr lang="cs-CZ" dirty="0"/>
              <a:t>nápoj, </a:t>
            </a:r>
            <a:r>
              <a:rPr lang="cs-CZ" dirty="0" smtClean="0"/>
              <a:t>žab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 </a:t>
            </a:r>
            <a:r>
              <a:rPr lang="cs-CZ" dirty="0"/>
              <a:t>kuňkání, v </a:t>
            </a:r>
            <a:r>
              <a:rPr lang="cs-CZ" dirty="0" smtClean="0"/>
              <a:t>mal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ch </a:t>
            </a:r>
            <a:r>
              <a:rPr lang="cs-CZ" dirty="0"/>
              <a:t>botách, se </a:t>
            </a:r>
            <a:r>
              <a:rPr lang="cs-CZ" dirty="0" smtClean="0"/>
              <a:t>znám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m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 </a:t>
            </a:r>
            <a:r>
              <a:rPr lang="cs-CZ" dirty="0"/>
              <a:t>herci, chléb s </a:t>
            </a:r>
            <a:r>
              <a:rPr lang="cs-CZ" dirty="0" smtClean="0"/>
              <a:t>včel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m </a:t>
            </a:r>
            <a:r>
              <a:rPr lang="cs-CZ" dirty="0"/>
              <a:t>medem.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874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2000" dirty="0"/>
              <a:t> </a:t>
            </a:r>
            <a:r>
              <a:rPr lang="cs-CZ" sz="3100" b="1" i="1" dirty="0">
                <a:solidFill>
                  <a:schemeClr val="accent4"/>
                </a:solidFill>
              </a:rPr>
              <a:t>V tajence najdeš obávanou část českého jazyka</a:t>
            </a:r>
            <a:br>
              <a:rPr lang="cs-CZ" sz="3100" b="1" i="1" dirty="0">
                <a:solidFill>
                  <a:schemeClr val="accent4"/>
                </a:solidFill>
              </a:rPr>
            </a:br>
            <a:r>
              <a:rPr lang="cs-CZ" sz="2000" dirty="0"/>
              <a:t> </a:t>
            </a:r>
            <a:r>
              <a:rPr lang="cs-CZ" sz="2200" dirty="0"/>
              <a:t>1. první představení např. hry, filmu</a:t>
            </a:r>
            <a:br>
              <a:rPr lang="cs-CZ" sz="2200" dirty="0"/>
            </a:br>
            <a:r>
              <a:rPr lang="cs-CZ" sz="2200" dirty="0"/>
              <a:t> 2. listnatý strom</a:t>
            </a:r>
            <a:br>
              <a:rPr lang="cs-CZ" sz="2200" dirty="0"/>
            </a:br>
            <a:r>
              <a:rPr lang="cs-CZ" sz="2200" dirty="0"/>
              <a:t> 3. žena pracující v kuchyni</a:t>
            </a:r>
            <a:br>
              <a:rPr lang="cs-CZ" sz="2200" dirty="0"/>
            </a:br>
            <a:r>
              <a:rPr lang="cs-CZ" sz="2200" dirty="0"/>
              <a:t> 4. neříct</a:t>
            </a:r>
            <a:br>
              <a:rPr lang="cs-CZ" sz="2200" dirty="0"/>
            </a:br>
            <a:r>
              <a:rPr lang="cs-CZ" sz="2200" dirty="0"/>
              <a:t> 5. dům, ve kterém se rodí děti</a:t>
            </a:r>
            <a:br>
              <a:rPr lang="cs-CZ" sz="2200" dirty="0"/>
            </a:br>
            <a:r>
              <a:rPr lang="cs-CZ" sz="2200" dirty="0"/>
              <a:t> 6. ocitnout se nechtěně na zemi</a:t>
            </a:r>
            <a:br>
              <a:rPr lang="cs-CZ" sz="2200" dirty="0"/>
            </a:br>
            <a:r>
              <a:rPr lang="cs-CZ" sz="2200" dirty="0"/>
              <a:t> 7. prominutí trestu</a:t>
            </a:r>
            <a:br>
              <a:rPr lang="cs-CZ" sz="2200" dirty="0"/>
            </a:br>
            <a:r>
              <a:rPr lang="cs-CZ" sz="2200" dirty="0"/>
              <a:t> 8. malý ptáček</a:t>
            </a:r>
            <a:br>
              <a:rPr lang="cs-CZ" sz="22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11080890"/>
              </p:ext>
            </p:extLst>
          </p:nvPr>
        </p:nvGraphicFramePr>
        <p:xfrm>
          <a:off x="251520" y="3501008"/>
          <a:ext cx="8229001" cy="24384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172996"/>
                <a:gridCol w="588902"/>
                <a:gridCol w="590103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</a:tblGrid>
              <a:tr h="249555">
                <a:tc gridSpan="5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1.</a:t>
                      </a:r>
                      <a:endParaRPr lang="cs-CZ" sz="20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220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2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6220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3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95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4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6220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5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49555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6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6220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7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1460">
                <a:tc gridSpan="5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8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6163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</a:t>
            </a:r>
            <a:r>
              <a:rPr lang="cs-CZ" sz="3100" b="1" i="1" dirty="0" smtClean="0">
                <a:solidFill>
                  <a:schemeClr val="accent4"/>
                </a:solidFill>
              </a:rPr>
              <a:t>V tajence najdeš obávanou část českého jazyka</a:t>
            </a:r>
            <a:br>
              <a:rPr lang="cs-CZ" sz="3100" b="1" i="1" dirty="0" smtClean="0">
                <a:solidFill>
                  <a:schemeClr val="accent4"/>
                </a:solidFill>
              </a:rPr>
            </a:br>
            <a:r>
              <a:rPr lang="cs-CZ" sz="2000" dirty="0" smtClean="0"/>
              <a:t> </a:t>
            </a:r>
            <a:r>
              <a:rPr lang="cs-CZ" sz="2200" dirty="0" smtClean="0"/>
              <a:t>1. první představení např. hry, filmu</a:t>
            </a:r>
            <a:br>
              <a:rPr lang="cs-CZ" sz="2200" dirty="0" smtClean="0"/>
            </a:br>
            <a:r>
              <a:rPr lang="cs-CZ" sz="2200" dirty="0" smtClean="0"/>
              <a:t> 2. listnatý strom</a:t>
            </a:r>
            <a:br>
              <a:rPr lang="cs-CZ" sz="2200" dirty="0" smtClean="0"/>
            </a:br>
            <a:r>
              <a:rPr lang="cs-CZ" sz="2200" dirty="0" smtClean="0"/>
              <a:t> 3. žena pracující v kuchyni</a:t>
            </a:r>
            <a:br>
              <a:rPr lang="cs-CZ" sz="2200" dirty="0" smtClean="0"/>
            </a:br>
            <a:r>
              <a:rPr lang="cs-CZ" sz="2200" dirty="0" smtClean="0"/>
              <a:t> 4. neříct</a:t>
            </a:r>
            <a:br>
              <a:rPr lang="cs-CZ" sz="2200" dirty="0" smtClean="0"/>
            </a:br>
            <a:r>
              <a:rPr lang="cs-CZ" sz="2200" dirty="0" smtClean="0"/>
              <a:t> 5. dům, ve kterém se rodí děti</a:t>
            </a:r>
            <a:br>
              <a:rPr lang="cs-CZ" sz="2200" dirty="0" smtClean="0"/>
            </a:br>
            <a:r>
              <a:rPr lang="cs-CZ" sz="2200" dirty="0" smtClean="0"/>
              <a:t> 6. ocitnout se nechtěně na zemi</a:t>
            </a:r>
            <a:br>
              <a:rPr lang="cs-CZ" sz="2200" dirty="0" smtClean="0"/>
            </a:br>
            <a:r>
              <a:rPr lang="cs-CZ" sz="2200" dirty="0" smtClean="0"/>
              <a:t> 7. prominutí trestu</a:t>
            </a:r>
            <a:br>
              <a:rPr lang="cs-CZ" sz="2200" dirty="0" smtClean="0"/>
            </a:br>
            <a:r>
              <a:rPr lang="cs-CZ" sz="2200" dirty="0" smtClean="0"/>
              <a:t> 8. malý ptáček</a:t>
            </a:r>
            <a:r>
              <a:rPr lang="cs-CZ" sz="2200" dirty="0"/>
              <a:t/>
            </a:r>
            <a:br>
              <a:rPr lang="cs-CZ" sz="22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9812995"/>
              </p:ext>
            </p:extLst>
          </p:nvPr>
        </p:nvGraphicFramePr>
        <p:xfrm>
          <a:off x="107504" y="3645024"/>
          <a:ext cx="8229001" cy="304800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172996"/>
                <a:gridCol w="588902"/>
                <a:gridCol w="590103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  <a:gridCol w="587700"/>
              </a:tblGrid>
              <a:tr h="302400">
                <a:tc gridSpan="5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1.</a:t>
                      </a:r>
                      <a:endParaRPr lang="cs-CZ" sz="2000" dirty="0">
                        <a:effectLst/>
                        <a:latin typeface="Calibri" pitchFamily="34" charset="0"/>
                        <a:ea typeface="Times New Roman"/>
                      </a:endParaRP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P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Times New Roman"/>
                          <a:ea typeface="Times New Roman"/>
                        </a:rPr>
                        <a:t>R</a:t>
                      </a:r>
                      <a:endParaRPr lang="cs-CZ" sz="20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Times New Roman"/>
                          <a:ea typeface="Times New Roman"/>
                        </a:rPr>
                        <a:t>E</a:t>
                      </a:r>
                      <a:endParaRPr lang="cs-CZ" sz="20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Times New Roman"/>
                          <a:ea typeface="Times New Roman"/>
                        </a:rPr>
                        <a:t>M</a:t>
                      </a:r>
                      <a:endParaRPr lang="cs-CZ" sz="20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Times New Roman"/>
                          <a:ea typeface="Times New Roman"/>
                        </a:rPr>
                        <a:t>I</a:t>
                      </a:r>
                      <a:endParaRPr lang="cs-CZ" sz="20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Times New Roman"/>
                          <a:ea typeface="Times New Roman"/>
                        </a:rPr>
                        <a:t>É</a:t>
                      </a:r>
                      <a:endParaRPr lang="cs-CZ" sz="20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Times New Roman"/>
                          <a:ea typeface="Times New Roman"/>
                        </a:rPr>
                        <a:t>R</a:t>
                      </a:r>
                      <a:endParaRPr lang="cs-CZ" sz="20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effectLst/>
                          <a:latin typeface="Times New Roman"/>
                          <a:ea typeface="Times New Roman"/>
                        </a:rPr>
                        <a:t>A</a:t>
                      </a:r>
                      <a:endParaRPr lang="cs-CZ" sz="2000" b="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00"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2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B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R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V</a:t>
                      </a: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I 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C</a:t>
                      </a: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E</a:t>
                      </a: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04800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3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K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U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/>
                          <a:ea typeface="Times New Roman"/>
                        </a:rPr>
                        <a:t>C</a:t>
                      </a:r>
                      <a:r>
                        <a:rPr lang="cs-CZ" sz="14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/>
                          <a:ea typeface="Times New Roman"/>
                        </a:rPr>
                        <a:t>H</a:t>
                      </a:r>
                      <a:endParaRPr lang="cs-CZ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A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Ř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K</a:t>
                      </a: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cs-CZ" sz="20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A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24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4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N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E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P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V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Ě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Ě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T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2400"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5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P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R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N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I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C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E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2400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6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S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P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A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D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N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U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T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02400">
                <a:tc grid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7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M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I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L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S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T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04800">
                <a:tc gridSpan="5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 pitchFamily="34" charset="0"/>
                          <a:ea typeface="Times New Roman"/>
                        </a:rPr>
                        <a:t>    8</a:t>
                      </a:r>
                      <a:r>
                        <a:rPr lang="cs-CZ" sz="2000" dirty="0">
                          <a:effectLst/>
                          <a:latin typeface="Calibri" pitchFamily="34" charset="0"/>
                          <a:ea typeface="Times New Roman"/>
                        </a:rPr>
                        <a:t>.</a:t>
                      </a:r>
                    </a:p>
                  </a:txBody>
                  <a:tcPr marL="129799" marR="129799" marT="0" marB="0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 S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34F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Ý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K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O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R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Times New Roman"/>
                          <a:ea typeface="Times New Roman"/>
                        </a:rPr>
                        <a:t>A</a:t>
                      </a:r>
                      <a:endParaRPr lang="cs-CZ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29799" marR="1297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3101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www.office.microsoft.com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623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589</Words>
  <Application>Microsoft Office PowerPoint</Application>
  <PresentationFormat>Předvádění na obrazovce (4:3)</PresentationFormat>
  <Paragraphs>218</Paragraphs>
  <Slides>12</Slides>
  <Notes>3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1_Motiv systému Office</vt:lpstr>
      <vt:lpstr>Snímek 1</vt:lpstr>
      <vt:lpstr> </vt:lpstr>
      <vt:lpstr>Snímek 3</vt:lpstr>
      <vt:lpstr>Najdi přídavná jména!</vt:lpstr>
      <vt:lpstr> Dokážeš nejprve určit autora a název díla? </vt:lpstr>
      <vt:lpstr>Snímek 6</vt:lpstr>
      <vt:lpstr>Snímek 7</vt:lpstr>
      <vt:lpstr>Zopakujeme:</vt:lpstr>
      <vt:lpstr>Doplň i/y: </vt:lpstr>
      <vt:lpstr>     V tajence najdeš obávanou část českého jazyka  1. první představení např. hry, filmu  2. listnatý strom  3. žena pracující v kuchyni  4. neříct  5. dům, ve kterém se rodí děti  6. ocitnout se nechtěně na zemi  7. prominutí trestu  8. malý ptáček   </vt:lpstr>
      <vt:lpstr>       V tajence najdeš obávanou část českého jazyka  1. první představení např. hry, filmu  2. listnatý strom  3. žena pracující v kuchyni  4. neříct  5. dům, ve kterém se rodí děti  6. ocitnout se nechtěně na zemi  7. prominutí trestu  8. malý ptáček  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Anežka Chládková</dc:creator>
  <cp:lastModifiedBy>Dum</cp:lastModifiedBy>
  <cp:revision>20</cp:revision>
  <dcterms:created xsi:type="dcterms:W3CDTF">2013-04-21T19:59:50Z</dcterms:created>
  <dcterms:modified xsi:type="dcterms:W3CDTF">2014-03-09T14:34:45Z</dcterms:modified>
</cp:coreProperties>
</file>