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73" r:id="rId3"/>
    <p:sldId id="260" r:id="rId4"/>
    <p:sldId id="259" r:id="rId5"/>
    <p:sldId id="278" r:id="rId6"/>
    <p:sldId id="274" r:id="rId7"/>
    <p:sldId id="275" r:id="rId8"/>
    <p:sldId id="276" r:id="rId9"/>
    <p:sldId id="277" r:id="rId10"/>
    <p:sldId id="280" r:id="rId11"/>
    <p:sldId id="279" r:id="rId12"/>
    <p:sldId id="261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5763CB-B105-43EF-A105-CBCF4AD3755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902915-BD6E-4FA3-B993-ED4A4245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294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Prezentace určená k interaktivní práci žáků při hodině.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dirty="0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dirty="0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dirty="0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dirty="0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dirty="0" smtClean="0">
              <a:ea typeface="Calibri" pitchFamily="34" charset="0"/>
              <a:cs typeface="Times New Roman" charset="0"/>
            </a:endParaRPr>
          </a:p>
          <a:p>
            <a:endParaRPr lang="cs-CZ" dirty="0" smtClean="0"/>
          </a:p>
          <a:p>
            <a:pPr marL="0" lvl="1" eaLnBrk="1" hangingPunct="1">
              <a:spcBef>
                <a:spcPct val="0"/>
              </a:spcBef>
            </a:pPr>
            <a:endParaRPr lang="cs-CZ" sz="2000" dirty="0" smtClean="0"/>
          </a:p>
          <a:p>
            <a:endParaRPr lang="cs-CZ" dirty="0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dirty="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574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5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89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46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66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611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98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175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958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962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832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D314F-2CE1-4B88-9576-E3E2D7F4F9DB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CF2AA-9A1B-48EA-AB85-2185A5FC5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689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266819072-vypravej/ve-stopach-doby/1984/361-nobelova-cena-za-literaturu-byla-udelena-ceskemu-basnikovi-jaroslavu-seifertov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Signature_of_Jaroslav_Seifert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5236900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Estetické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Česká poezie 1. poloviny 20. století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Jaroslav Seifert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VY_12_INOVACE_1A_CJ_16(32)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10. 04. 2013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93770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224502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200" dirty="0" smtClean="0"/>
              <a:t>Anotace:</a:t>
            </a:r>
            <a:br>
              <a:rPr lang="cs-CZ" sz="2200" dirty="0" smtClean="0"/>
            </a:br>
            <a:r>
              <a:rPr lang="cs-CZ" sz="2200" dirty="0" smtClean="0"/>
              <a:t>Prezentace je určena pro žáky 2. ročníku SOU. Seznamuje </a:t>
            </a:r>
            <a:r>
              <a:rPr lang="cs-CZ" sz="2200" dirty="0"/>
              <a:t>se základními  životopisnými údaji </a:t>
            </a:r>
            <a:r>
              <a:rPr lang="cs-CZ" sz="2200" dirty="0" smtClean="0"/>
              <a:t>J. Seiferta. </a:t>
            </a:r>
            <a:r>
              <a:rPr lang="cs-CZ" sz="2200" dirty="0"/>
              <a:t>Akcentován význam jeho tvorby v době vzniku i dnes. Stěžejní část tvoří rozbor některých básní a vyvození obecnějších rysů </a:t>
            </a:r>
            <a:r>
              <a:rPr lang="cs-CZ" sz="2200" dirty="0" smtClean="0"/>
              <a:t>sbírek. </a:t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Prezentace má napomoci rozvoji čtenářské gramotnosti žáků učilišť.</a:t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Metodika:</a:t>
            </a:r>
            <a:br>
              <a:rPr lang="cs-CZ" sz="2200" dirty="0" smtClean="0"/>
            </a:br>
            <a:r>
              <a:rPr lang="cs-CZ" sz="2200" dirty="0"/>
              <a:t>V úvodu výkladová část. Při rozboru básní lze využít přednesu </a:t>
            </a:r>
            <a:r>
              <a:rPr lang="cs-CZ" sz="2200" dirty="0" smtClean="0"/>
              <a:t>žáků.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42758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0070C0"/>
                </a:solidFill>
              </a:rPr>
              <a:t>Jaroslav Seifert</a:t>
            </a: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0070C0"/>
                </a:solidFill>
              </a:rPr>
              <a:t>1901 - 1986</a:t>
            </a:r>
            <a:endParaRPr lang="cs-CZ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93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Jaroslav Seifert 19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72"/>
            <a:ext cx="3096000" cy="224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800" dirty="0" smtClean="0"/>
              <a:t>                                                                  </a:t>
            </a:r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Jaroslav Seifert s dcerou Janou (měl ještě syna Jaroslava)</a:t>
            </a:r>
          </a:p>
          <a:p>
            <a:pPr marL="0" indent="0">
              <a:buNone/>
            </a:pPr>
            <a:endParaRPr lang="cs-CZ" sz="2800" dirty="0">
              <a:solidFill>
                <a:srgbClr val="00B050"/>
              </a:solidFill>
            </a:endParaRPr>
          </a:p>
          <a:p>
            <a:r>
              <a:rPr lang="cs-CZ" sz="3100" dirty="0" smtClean="0"/>
              <a:t>Český básník, prozaik, novinář, překladatel</a:t>
            </a:r>
          </a:p>
          <a:p>
            <a:r>
              <a:rPr lang="cs-CZ" sz="3100" dirty="0" smtClean="0"/>
              <a:t>Narozen v dělnické rodině        vliv na tvorbu       začal psát proletářskou poezii</a:t>
            </a:r>
          </a:p>
          <a:p>
            <a:r>
              <a:rPr lang="cs-CZ" sz="3100" dirty="0" smtClean="0"/>
              <a:t>Nedokončil studia</a:t>
            </a:r>
          </a:p>
          <a:p>
            <a:r>
              <a:rPr lang="cs-CZ" sz="3100" dirty="0" smtClean="0"/>
              <a:t>Zakládajícím členem sdružení Devětsil</a:t>
            </a:r>
          </a:p>
          <a:p>
            <a:r>
              <a:rPr lang="cs-CZ" sz="3100" dirty="0" smtClean="0"/>
              <a:t>Členem KSČ, ale roku 1929 z komunistické strany vyloučen – nesouhlasil s tehdejším vedením</a:t>
            </a:r>
          </a:p>
        </p:txBody>
      </p:sp>
      <p:pic>
        <p:nvPicPr>
          <p:cNvPr id="1028" name="Picture 4" descr="File:Signature of Jaroslav Seifer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40768"/>
            <a:ext cx="209454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139952" y="419424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394939" y="4150635"/>
            <a:ext cx="3208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432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roce 1948 byl nucen z politických důvodů se několikrát odmlčet (později zejména podpořil Chartu 77)</a:t>
            </a:r>
          </a:p>
          <a:p>
            <a:r>
              <a:rPr lang="cs-CZ" dirty="0" smtClean="0"/>
              <a:t>V 70. a 80. letech publikoval v samizdatu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(texty rozšiřovány neoficiálně, např. strojopis,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opis; omezené množství kopií.)</a:t>
            </a:r>
          </a:p>
        </p:txBody>
      </p:sp>
    </p:spTree>
    <p:extLst>
      <p:ext uri="{BB962C8B-B14F-4D97-AF65-F5344CB8AC3E}">
        <p14:creationId xmlns:p14="http://schemas.microsoft.com/office/powerpoint/2010/main" val="41630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Dílo: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Město v slzách</a:t>
            </a:r>
            <a:r>
              <a:rPr lang="cs-CZ" dirty="0" smtClean="0"/>
              <a:t> – prvotina; představa světa bez bídy </a:t>
            </a:r>
            <a:r>
              <a:rPr lang="cs-CZ" i="1" dirty="0" smtClean="0"/>
              <a:t>(proletářská poezie)</a:t>
            </a:r>
          </a:p>
          <a:p>
            <a:r>
              <a:rPr lang="cs-CZ" u="sng" dirty="0" smtClean="0"/>
              <a:t>Poštovní holub</a:t>
            </a:r>
            <a:r>
              <a:rPr lang="cs-CZ" dirty="0" smtClean="0"/>
              <a:t> – </a:t>
            </a:r>
            <a:r>
              <a:rPr lang="cs-CZ" i="1" dirty="0" smtClean="0"/>
              <a:t>(poetismus) </a:t>
            </a:r>
            <a:r>
              <a:rPr lang="cs-CZ" dirty="0" smtClean="0"/>
              <a:t>– hledání jistot, láska k mamince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1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rgbClr val="00B050"/>
                </a:solidFill>
              </a:rPr>
              <a:t>Přečti si následující báseň a označ verše, které vyjadřují naději.</a:t>
            </a:r>
            <a:br>
              <a:rPr lang="cs-CZ" sz="2000" b="1" dirty="0" smtClean="0">
                <a:solidFill>
                  <a:srgbClr val="00B050"/>
                </a:solidFill>
              </a:rPr>
            </a:br>
            <a:r>
              <a:rPr lang="cs-CZ" sz="2000" b="1" dirty="0" smtClean="0">
                <a:solidFill>
                  <a:srgbClr val="00B050"/>
                </a:solidFill>
              </a:rPr>
              <a:t>Pokus se vystihnout, co pro tebe znamená domov.</a:t>
            </a:r>
            <a:br>
              <a:rPr lang="cs-CZ" sz="2000" b="1" dirty="0" smtClean="0">
                <a:solidFill>
                  <a:srgbClr val="00B050"/>
                </a:solidFill>
              </a:rPr>
            </a:br>
            <a:r>
              <a:rPr lang="cs-CZ" sz="2000" b="1" dirty="0" smtClean="0">
                <a:solidFill>
                  <a:srgbClr val="00B050"/>
                </a:solidFill>
              </a:rPr>
              <a:t>Co krásného tě v nejbližší době čeká?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4200" b="1" i="1" dirty="0" smtClean="0"/>
              <a:t>Píseň (Poštovní holub)</a:t>
            </a:r>
          </a:p>
          <a:p>
            <a:pPr marL="0" indent="0">
              <a:buNone/>
            </a:pPr>
            <a:endParaRPr lang="cs-CZ" sz="4200" b="1" i="1" dirty="0" smtClean="0"/>
          </a:p>
          <a:p>
            <a:pPr marL="0" indent="0">
              <a:buNone/>
            </a:pPr>
            <a:r>
              <a:rPr lang="cs-CZ" sz="4200" i="1" dirty="0" smtClean="0"/>
              <a:t>Bílým šátkem mává,</a:t>
            </a:r>
            <a:br>
              <a:rPr lang="cs-CZ" sz="4200" i="1" dirty="0" smtClean="0"/>
            </a:br>
            <a:r>
              <a:rPr lang="cs-CZ" sz="4200" i="1" dirty="0" smtClean="0"/>
              <a:t>kdo se loučí,</a:t>
            </a:r>
            <a:br>
              <a:rPr lang="cs-CZ" sz="4200" i="1" dirty="0" smtClean="0"/>
            </a:br>
            <a:r>
              <a:rPr lang="cs-CZ" sz="4200" i="1" dirty="0" smtClean="0"/>
              <a:t>každého dne se něco končí,</a:t>
            </a:r>
            <a:br>
              <a:rPr lang="cs-CZ" sz="4200" i="1" dirty="0" smtClean="0"/>
            </a:br>
            <a:r>
              <a:rPr lang="cs-CZ" sz="4200" i="1" dirty="0" smtClean="0"/>
              <a:t>něco překrásného se končí. </a:t>
            </a:r>
          </a:p>
          <a:p>
            <a:pPr marL="0" indent="0">
              <a:buNone/>
            </a:pPr>
            <a:endParaRPr lang="cs-CZ" sz="4200" i="1" dirty="0" smtClean="0"/>
          </a:p>
          <a:p>
            <a:pPr marL="0" indent="0">
              <a:buNone/>
            </a:pPr>
            <a:r>
              <a:rPr lang="cs-CZ" sz="4200" i="1" dirty="0" smtClean="0"/>
              <a:t>Poštovní holub křídly o vzduch bije,</a:t>
            </a:r>
            <a:br>
              <a:rPr lang="cs-CZ" sz="4200" i="1" dirty="0" smtClean="0"/>
            </a:br>
            <a:r>
              <a:rPr lang="cs-CZ" sz="4200" i="1" dirty="0" smtClean="0"/>
              <a:t>vraceje se domů,</a:t>
            </a:r>
            <a:br>
              <a:rPr lang="cs-CZ" sz="4200" i="1" dirty="0" smtClean="0"/>
            </a:br>
            <a:r>
              <a:rPr lang="cs-CZ" sz="4200" i="1" dirty="0" smtClean="0"/>
              <a:t>s nadějí i bez naděje</a:t>
            </a:r>
            <a:br>
              <a:rPr lang="cs-CZ" sz="4200" i="1" dirty="0" smtClean="0"/>
            </a:br>
            <a:r>
              <a:rPr lang="cs-CZ" sz="4200" i="1" dirty="0" smtClean="0"/>
              <a:t>věčně se vracíme domů. </a:t>
            </a:r>
          </a:p>
          <a:p>
            <a:pPr marL="0" indent="0">
              <a:buNone/>
            </a:pPr>
            <a:endParaRPr lang="cs-CZ" sz="4200" i="1" dirty="0" smtClean="0"/>
          </a:p>
          <a:p>
            <a:pPr marL="0" indent="0">
              <a:buNone/>
            </a:pPr>
            <a:r>
              <a:rPr lang="cs-CZ" sz="4200" i="1" dirty="0" smtClean="0"/>
              <a:t>Setři si slzy</a:t>
            </a:r>
            <a:br>
              <a:rPr lang="cs-CZ" sz="4200" i="1" dirty="0" smtClean="0"/>
            </a:br>
            <a:r>
              <a:rPr lang="cs-CZ" sz="4200" i="1" dirty="0" smtClean="0"/>
              <a:t>a usměj se uplakanýma očima,</a:t>
            </a:r>
            <a:br>
              <a:rPr lang="cs-CZ" sz="4200" i="1" dirty="0" smtClean="0"/>
            </a:br>
            <a:r>
              <a:rPr lang="cs-CZ" sz="4200" i="1" dirty="0" smtClean="0"/>
              <a:t>každého dne se něco počíná,</a:t>
            </a:r>
            <a:br>
              <a:rPr lang="cs-CZ" sz="4200" i="1" dirty="0" smtClean="0"/>
            </a:br>
            <a:r>
              <a:rPr lang="cs-CZ" sz="4200" i="1" dirty="0" smtClean="0"/>
              <a:t>něco překrásného se počíná. </a:t>
            </a:r>
          </a:p>
          <a:p>
            <a:pPr marL="0" indent="0">
              <a:buNone/>
            </a:pPr>
            <a:r>
              <a:rPr lang="cs-CZ" sz="4200" i="1" dirty="0"/>
              <a:t/>
            </a:r>
            <a:br>
              <a:rPr lang="cs-CZ" sz="4200" i="1" dirty="0"/>
            </a:br>
            <a:r>
              <a:rPr lang="cs-CZ" sz="4200" dirty="0"/>
              <a:t/>
            </a:r>
            <a:br>
              <a:rPr lang="cs-CZ" sz="4200" dirty="0"/>
            </a:br>
            <a:endParaRPr lang="cs-CZ" sz="4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614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30. let – obava z nastupujícího fašismu – sb. </a:t>
            </a:r>
            <a:r>
              <a:rPr lang="cs-CZ" u="sng" dirty="0" smtClean="0"/>
              <a:t>Jaro, sbohem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Zhasněte světla </a:t>
            </a:r>
            <a:r>
              <a:rPr lang="cs-CZ" dirty="0" smtClean="0"/>
              <a:t>– reakce na mnichovskou</a:t>
            </a:r>
          </a:p>
          <a:p>
            <a:pPr marL="0" indent="0">
              <a:buNone/>
            </a:pPr>
            <a:r>
              <a:rPr lang="cs-CZ" dirty="0" smtClean="0"/>
              <a:t>    zradu 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Co víte o mnichovské zradě?</a:t>
            </a:r>
          </a:p>
          <a:p>
            <a:r>
              <a:rPr lang="cs-CZ" dirty="0" smtClean="0"/>
              <a:t>Za okupace – snaha povzbudit národ – sb. </a:t>
            </a:r>
            <a:r>
              <a:rPr lang="cs-CZ" u="sng" dirty="0" smtClean="0"/>
              <a:t>Vějíř Boženy Němcové</a:t>
            </a:r>
            <a:r>
              <a:rPr lang="cs-CZ" dirty="0" smtClean="0"/>
              <a:t> – B. N. zobrazena jako silná žena, vlastenka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05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válce – sb. </a:t>
            </a:r>
            <a:r>
              <a:rPr lang="cs-CZ" u="sng" dirty="0" smtClean="0"/>
              <a:t>Přilba hlíny</a:t>
            </a:r>
            <a:r>
              <a:rPr lang="cs-CZ" dirty="0" smtClean="0"/>
              <a:t> – poděkování osvoboditelům</a:t>
            </a:r>
          </a:p>
          <a:p>
            <a:r>
              <a:rPr lang="cs-CZ" u="sng" dirty="0" smtClean="0"/>
              <a:t>Šel malíř chudě do světa</a:t>
            </a:r>
            <a:r>
              <a:rPr lang="cs-CZ" dirty="0" smtClean="0"/>
              <a:t> – inspirována kresbami M. Alše</a:t>
            </a:r>
          </a:p>
          <a:p>
            <a:r>
              <a:rPr lang="cs-CZ" dirty="0" smtClean="0"/>
              <a:t>Sb. </a:t>
            </a:r>
            <a:r>
              <a:rPr lang="cs-CZ" u="sng" dirty="0" smtClean="0"/>
              <a:t>Píseň o Viktorce </a:t>
            </a:r>
            <a:r>
              <a:rPr lang="cs-CZ" dirty="0" smtClean="0"/>
              <a:t>– tragický osud Viktorky i Boženy Němcové</a:t>
            </a:r>
          </a:p>
          <a:p>
            <a:r>
              <a:rPr lang="cs-CZ" dirty="0" smtClean="0"/>
              <a:t>Sb. </a:t>
            </a:r>
            <a:r>
              <a:rPr lang="cs-CZ" u="sng" dirty="0" smtClean="0"/>
              <a:t>Maminka</a:t>
            </a:r>
            <a:r>
              <a:rPr lang="cs-CZ" dirty="0" smtClean="0"/>
              <a:t> – vzpomínky na domov, dětství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53326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b="1" dirty="0" smtClean="0">
                <a:solidFill>
                  <a:srgbClr val="00B050"/>
                </a:solidFill>
              </a:rPr>
              <a:t>Kdo psal tuto báseň a jak byl asi starý</a:t>
            </a:r>
            <a:r>
              <a:rPr lang="cs-CZ" sz="1800" b="1" dirty="0" smtClean="0">
                <a:solidFill>
                  <a:srgbClr val="00B050"/>
                </a:solidFill>
              </a:rPr>
              <a:t>?</a:t>
            </a:r>
            <a:br>
              <a:rPr lang="cs-CZ" sz="1800" b="1" dirty="0" smtClean="0">
                <a:solidFill>
                  <a:srgbClr val="00B050"/>
                </a:solidFill>
              </a:rPr>
            </a:br>
            <a:r>
              <a:rPr lang="cs-CZ" sz="1800" b="1" dirty="0" smtClean="0">
                <a:solidFill>
                  <a:srgbClr val="00B050"/>
                </a:solidFill>
              </a:rPr>
              <a:t>Jak dopadl pokus o písemnou gratulaci?</a:t>
            </a:r>
            <a:r>
              <a:rPr lang="cs-CZ" sz="1800" b="1" dirty="0" smtClean="0">
                <a:solidFill>
                  <a:srgbClr val="00B050"/>
                </a:solidFill>
              </a:rPr>
              <a:t/>
            </a:r>
            <a:br>
              <a:rPr lang="cs-CZ" sz="1800" b="1" dirty="0" smtClean="0">
                <a:solidFill>
                  <a:srgbClr val="00B050"/>
                </a:solidFill>
              </a:rPr>
            </a:br>
            <a:r>
              <a:rPr lang="cs-CZ" sz="1800" b="1" dirty="0" smtClean="0">
                <a:solidFill>
                  <a:srgbClr val="00B050"/>
                </a:solidFill>
              </a:rPr>
              <a:t>Pokus se naznačit rýmové schéma.</a:t>
            </a:r>
            <a:br>
              <a:rPr lang="cs-CZ" sz="1800" b="1" dirty="0" smtClean="0">
                <a:solidFill>
                  <a:srgbClr val="00B050"/>
                </a:solidFill>
              </a:rPr>
            </a:br>
            <a:r>
              <a:rPr lang="cs-CZ" sz="1800" b="1" dirty="0" smtClean="0">
                <a:solidFill>
                  <a:srgbClr val="00B050"/>
                </a:solidFill>
              </a:rPr>
              <a:t>Dokážeš najít přesah?</a:t>
            </a:r>
            <a:endParaRPr lang="cs-CZ" sz="1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400" b="1" i="1" dirty="0" smtClean="0"/>
              <a:t>První dopis mamince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Už vím, dám dopis na zrcadlo                             štěstí </a:t>
            </a:r>
            <a:r>
              <a:rPr lang="cs-CZ" sz="2400" i="1" dirty="0" smtClean="0"/>
              <a:t>– po </a:t>
            </a:r>
            <a:r>
              <a:rPr lang="cs-CZ" sz="2400" i="1" dirty="0" smtClean="0"/>
              <a:t>t se píše ě-</a:t>
            </a:r>
          </a:p>
          <a:p>
            <a:pPr marL="0" indent="0">
              <a:buNone/>
            </a:pPr>
            <a:r>
              <a:rPr lang="cs-CZ" sz="2400" i="1" dirty="0" smtClean="0"/>
              <a:t>či do košíčku na šití,                                              a zdraví </a:t>
            </a:r>
            <a:r>
              <a:rPr lang="cs-CZ" sz="2400" i="1" dirty="0" smtClean="0"/>
              <a:t>- </a:t>
            </a:r>
            <a:r>
              <a:rPr lang="cs-CZ" sz="2400" i="1" dirty="0" smtClean="0"/>
              <a:t>a pak selhává</a:t>
            </a:r>
          </a:p>
          <a:p>
            <a:pPr marL="0" indent="0">
              <a:buNone/>
            </a:pPr>
            <a:r>
              <a:rPr lang="cs-CZ" sz="2400" i="1" dirty="0" smtClean="0"/>
              <a:t>však žel, dosud mě nenapadlo,                           už nadobro má fantazie,</a:t>
            </a:r>
          </a:p>
          <a:p>
            <a:pPr marL="0" indent="0">
              <a:buNone/>
            </a:pPr>
            <a:r>
              <a:rPr lang="cs-CZ" sz="2400" i="1" dirty="0" smtClean="0"/>
              <a:t>co psát, jak dopis začíti.                                       tak </a:t>
            </a:r>
            <a:r>
              <a:rPr lang="cs-CZ" sz="2400" i="1" dirty="0" smtClean="0"/>
              <a:t>přízemní </a:t>
            </a:r>
            <a:r>
              <a:rPr lang="cs-CZ" sz="2400" i="1" dirty="0" smtClean="0"/>
              <a:t>a kulhavá.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Maminko moje milovaná,                                    A trhám papír, muchlaje ho</a:t>
            </a:r>
          </a:p>
          <a:p>
            <a:pPr marL="0" indent="0">
              <a:buNone/>
            </a:pPr>
            <a:r>
              <a:rPr lang="cs-CZ" sz="2400" i="1" dirty="0" smtClean="0"/>
              <a:t>a v zubech konec násadky,                                   - maminka stojí nad válem</a:t>
            </a:r>
          </a:p>
          <a:p>
            <a:pPr marL="0" indent="0">
              <a:buNone/>
            </a:pPr>
            <a:r>
              <a:rPr lang="cs-CZ" sz="2400" i="1" dirty="0" smtClean="0"/>
              <a:t>přemýšlím; stránka nenapsaná                          a chystá něco voňavého -</a:t>
            </a:r>
          </a:p>
          <a:p>
            <a:pPr marL="0" indent="0">
              <a:buNone/>
            </a:pPr>
            <a:r>
              <a:rPr lang="cs-CZ" sz="2400" i="1" dirty="0" smtClean="0"/>
              <a:t>čeká a čeká na řádky.                                           a v odhodlání zoufalém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Přeji Ti dnes v den Tvého svátku                         přibíhám k ní, tiskne mě k sobě,</a:t>
            </a:r>
          </a:p>
          <a:p>
            <a:pPr marL="0" indent="0">
              <a:buNone/>
            </a:pPr>
            <a:r>
              <a:rPr lang="cs-CZ" sz="2400" i="1" dirty="0" smtClean="0"/>
              <a:t>- ve </a:t>
            </a:r>
            <a:r>
              <a:rPr lang="cs-CZ" sz="2400" i="1" dirty="0"/>
              <a:t>slově Tvého velké T</a:t>
            </a:r>
            <a:r>
              <a:rPr lang="cs-CZ" sz="2400" i="1" dirty="0" smtClean="0"/>
              <a:t>,                                       očima, mlčky, ptá se mě. </a:t>
            </a: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no vida, už mám druhou řádku                          Pak zamoučené ruce obě</a:t>
            </a: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a pokračuji ve větě:                                              zvedly mě rychle ze země.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8892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70., 80. léta – vzpomínky, bilancování; verše přátelům, Praze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kniha vzpomínek Všecky krásy světa</a:t>
            </a:r>
          </a:p>
          <a:p>
            <a:r>
              <a:rPr lang="cs-CZ" dirty="0" smtClean="0"/>
              <a:t>1984 – oceněn Nobelovou cenou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Ukázka: http://</a:t>
            </a:r>
            <a:r>
              <a:rPr lang="cs-CZ" dirty="0" smtClean="0">
                <a:hlinkClick r:id="rId2"/>
              </a:rPr>
              <a:t>www.ceskatelevize.cz/porady/10266819072-vypravej/ve-stopach-doby/1984/361-nobelova-cena-za-literaturu-byla-udelena-ceskemu-basnikovi-jaroslavu-seifertovi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51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Místo posledního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odpočinku Jaroslava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Seiferta na městském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hřbitově v Kralupech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nad Vltavou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24744"/>
            <a:ext cx="3618000" cy="48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693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ANONYMNÍ. </a:t>
            </a:r>
            <a:r>
              <a:rPr lang="cs-CZ" i="1" dirty="0" smtClean="0"/>
              <a:t>Jaroslav Seifert 1931.jpg</a:t>
            </a:r>
            <a:r>
              <a:rPr lang="cs-CZ" dirty="0" smtClean="0"/>
              <a:t> [online]. [cit. 10.4.2013]. Dostupný na WWW: http://commons.wikimedia.org/wiki/File:Jaroslav_Seifert_1931.jpg?uselang=cs </a:t>
            </a:r>
          </a:p>
          <a:p>
            <a:r>
              <a:rPr lang="cs-CZ" dirty="0" smtClean="0"/>
              <a:t>SEIFERT, Jaroslav. </a:t>
            </a:r>
            <a:r>
              <a:rPr lang="cs-CZ" i="1" dirty="0" err="1" smtClean="0"/>
              <a:t>Signature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Jaroslav Seifert.jpg</a:t>
            </a:r>
            <a:r>
              <a:rPr lang="cs-CZ" dirty="0" smtClean="0"/>
              <a:t> [online]. [cit. 10.4.2013]. Dostupný na WWW: </a:t>
            </a:r>
            <a:r>
              <a:rPr lang="cs-CZ" dirty="0" smtClean="0">
                <a:hlinkClick r:id="rId2"/>
              </a:rPr>
              <a:t>http://commons.wikimedia.org/wiki/File:Signature_of_Jaroslav_Seifert.jpg?uselang=cs</a:t>
            </a:r>
            <a:endParaRPr lang="cs-CZ" dirty="0" smtClean="0"/>
          </a:p>
          <a:p>
            <a:r>
              <a:rPr lang="cs-CZ" dirty="0" smtClean="0"/>
              <a:t>MIAOW </a:t>
            </a:r>
            <a:r>
              <a:rPr lang="cs-CZ" dirty="0" err="1" smtClean="0"/>
              <a:t>MIAOW</a:t>
            </a:r>
            <a:r>
              <a:rPr lang="cs-CZ" dirty="0" smtClean="0"/>
              <a:t>. </a:t>
            </a:r>
            <a:r>
              <a:rPr lang="cs-CZ" i="1" dirty="0" smtClean="0"/>
              <a:t>Jaroslav Seifert </a:t>
            </a:r>
            <a:r>
              <a:rPr lang="cs-CZ" i="1" dirty="0" err="1" smtClean="0"/>
              <a:t>grave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Kralupy nad Vltavou </a:t>
            </a:r>
            <a:r>
              <a:rPr lang="cs-CZ" i="1" dirty="0" err="1" smtClean="0"/>
              <a:t>cemetery</a:t>
            </a:r>
            <a:r>
              <a:rPr lang="cs-CZ" i="1" dirty="0" smtClean="0"/>
              <a:t> CZ 0007.jpg</a:t>
            </a:r>
            <a:r>
              <a:rPr lang="cs-CZ" dirty="0" smtClean="0"/>
              <a:t> [online]. [cit. 10.4.2013]. Dostupný na WWW: http://commons.wikimedia.org/wiki/File:Jaroslav_Seifert_grave_at_Kralupy_nad_Vltavou_cemetery_CZ_0007.jpg?uselang=cs  </a:t>
            </a:r>
          </a:p>
          <a:p>
            <a:r>
              <a:rPr lang="cs-CZ" dirty="0" smtClean="0"/>
              <a:t>FORST, Vladimír a kol. </a:t>
            </a:r>
            <a:r>
              <a:rPr lang="cs-CZ" i="1" dirty="0" smtClean="0"/>
              <a:t>Literární výchova pro 8. ročník základní školy</a:t>
            </a:r>
            <a:r>
              <a:rPr lang="cs-CZ" dirty="0" smtClean="0"/>
              <a:t>. Praha: SPN, </a:t>
            </a:r>
            <a:r>
              <a:rPr lang="cs-CZ" dirty="0" err="1" smtClean="0"/>
              <a:t>n.p</a:t>
            </a:r>
            <a:r>
              <a:rPr lang="cs-CZ" dirty="0" smtClean="0"/>
              <a:t>., 1983, ISBN -. </a:t>
            </a:r>
          </a:p>
          <a:p>
            <a:r>
              <a:rPr lang="cs-CZ" dirty="0"/>
              <a:t>SOCHROVÁ, Marie. </a:t>
            </a:r>
            <a:r>
              <a:rPr lang="cs-CZ" i="1" dirty="0"/>
              <a:t>Literatura v kostce</a:t>
            </a:r>
            <a:r>
              <a:rPr lang="cs-CZ" dirty="0"/>
              <a:t>. Havlíčkův Brod: Fragment, 1995, ISBN 80-85768-95-X.</a:t>
            </a:r>
          </a:p>
        </p:txBody>
      </p:sp>
    </p:spTree>
    <p:extLst>
      <p:ext uri="{BB962C8B-B14F-4D97-AF65-F5344CB8AC3E}">
        <p14:creationId xmlns:p14="http://schemas.microsoft.com/office/powerpoint/2010/main" val="350530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672</Words>
  <Application>Microsoft Office PowerPoint</Application>
  <PresentationFormat>Předvádění na obrazovce (4:3)</PresentationFormat>
  <Paragraphs>111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     Anotace: Prezentace je určena pro žáky 2. ročníku SOU. Seznamuje se základními  životopisnými údaji J. Seiferta. Akcentován význam jeho tvorby v době vzniku i dnes. Stěžejní část tvoří rozbor některých básní a vyvození obecnějších rysů sbírek.   Prezentace má napomoci rozvoji čtenářské gramotnosti žáků učilišť.  Metodika: V úvodu výkladová část. Při rozboru básní lze využít přednesu žáků. </vt:lpstr>
      <vt:lpstr>Prezentace aplikace PowerPoint</vt:lpstr>
      <vt:lpstr>Prezentace aplikace PowerPoint</vt:lpstr>
      <vt:lpstr>Prezentace aplikace PowerPoint</vt:lpstr>
      <vt:lpstr>Dílo:</vt:lpstr>
      <vt:lpstr>Přečti si následující báseň a označ verše, které vyjadřují naději. Pokus se vystihnout, co pro tebe znamená domov. Co krásného tě v nejbližší době čeká?</vt:lpstr>
      <vt:lpstr>Prezentace aplikace PowerPoint</vt:lpstr>
      <vt:lpstr>ř</vt:lpstr>
      <vt:lpstr>Kdo psal tuto báseň a jak byl asi starý? Jak dopadl pokus o písemnou gratulaci? Pokus se naznačit rýmové schéma. Dokážeš najít přesah?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29</cp:revision>
  <dcterms:created xsi:type="dcterms:W3CDTF">2013-04-28T13:15:07Z</dcterms:created>
  <dcterms:modified xsi:type="dcterms:W3CDTF">2013-05-03T11:05:34Z</dcterms:modified>
</cp:coreProperties>
</file>