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 id="2147483708" r:id="rId6"/>
    <p:sldMasterId id="2147483720" r:id="rId7"/>
  </p:sldMasterIdLst>
  <p:notesMasterIdLst>
    <p:notesMasterId r:id="rId29"/>
  </p:notesMasterIdLst>
  <p:sldIdLst>
    <p:sldId id="257" r:id="rId8"/>
    <p:sldId id="260" r:id="rId9"/>
    <p:sldId id="262" r:id="rId10"/>
    <p:sldId id="289" r:id="rId11"/>
    <p:sldId id="284" r:id="rId12"/>
    <p:sldId id="283" r:id="rId13"/>
    <p:sldId id="287" r:id="rId14"/>
    <p:sldId id="286" r:id="rId15"/>
    <p:sldId id="285" r:id="rId16"/>
    <p:sldId id="290" r:id="rId17"/>
    <p:sldId id="278" r:id="rId18"/>
    <p:sldId id="292" r:id="rId19"/>
    <p:sldId id="294" r:id="rId20"/>
    <p:sldId id="296" r:id="rId21"/>
    <p:sldId id="298" r:id="rId22"/>
    <p:sldId id="304" r:id="rId23"/>
    <p:sldId id="305" r:id="rId24"/>
    <p:sldId id="300" r:id="rId25"/>
    <p:sldId id="306" r:id="rId26"/>
    <p:sldId id="301" r:id="rId27"/>
    <p:sldId id="302" r:id="rId2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168DC3-654A-4748-BF2D-CB0D85FC1515}" type="datetimeFigureOut">
              <a:rPr lang="cs-CZ" smtClean="0"/>
              <a:t>12.5.2013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F05D554-B057-4362-B8E8-34EA06E823B2}" type="slidenum">
              <a:rPr lang="cs-CZ" smtClean="0"/>
              <a:t>‹#›</a:t>
            </a:fld>
            <a:endParaRPr lang="cs-CZ"/>
          </a:p>
        </p:txBody>
      </p:sp>
    </p:spTree>
    <p:extLst>
      <p:ext uri="{BB962C8B-B14F-4D97-AF65-F5344CB8AC3E}">
        <p14:creationId xmlns:p14="http://schemas.microsoft.com/office/powerpoint/2010/main" val="1104067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cs-CZ" dirty="0" smtClean="0"/>
              <a:t>Anotace:</a:t>
            </a:r>
          </a:p>
          <a:p>
            <a:pPr eaLnBrk="1" hangingPunct="1">
              <a:spcBef>
                <a:spcPct val="0"/>
              </a:spcBef>
            </a:pPr>
            <a:r>
              <a:rPr lang="cs-CZ" dirty="0" smtClean="0"/>
              <a:t>Určená pro žáky 1. ročníku nástavbového studia (popř. 1. ročníku SOU).</a:t>
            </a:r>
          </a:p>
          <a:p>
            <a:pPr eaLnBrk="1" hangingPunct="1">
              <a:spcBef>
                <a:spcPct val="0"/>
              </a:spcBef>
            </a:pPr>
            <a:r>
              <a:rPr lang="cs-CZ" dirty="0" smtClean="0"/>
              <a:t>Prezentace určená k interaktivní práci žáků při hodině.</a:t>
            </a:r>
          </a:p>
          <a:p>
            <a:endParaRPr lang="cs-CZ" dirty="0" smtClean="0"/>
          </a:p>
          <a:p>
            <a:endParaRPr lang="cs-CZ" dirty="0" smtClean="0"/>
          </a:p>
          <a:p>
            <a:r>
              <a:rPr lang="cs-CZ" dirty="0" smtClean="0"/>
              <a:t>Metodické pokyny:</a:t>
            </a:r>
          </a:p>
          <a:p>
            <a:pPr eaLnBrk="1" hangingPunct="1">
              <a:spcBef>
                <a:spcPct val="0"/>
              </a:spcBef>
            </a:pPr>
            <a:r>
              <a:rPr lang="cs-CZ" dirty="0" smtClean="0"/>
              <a:t>Prezentace je určena jako podpůrný materiál k výkladu učitele a interaktivní práci žáků, lze použít i k opakování učiva.</a:t>
            </a:r>
          </a:p>
          <a:p>
            <a:pPr eaLnBrk="1" hangingPunct="1">
              <a:spcBef>
                <a:spcPct val="0"/>
              </a:spcBef>
            </a:pPr>
            <a:endParaRPr lang="cs-CZ" dirty="0" smtClean="0">
              <a:ea typeface="Calibri" pitchFamily="34" charset="0"/>
              <a:cs typeface="Times New Roman" charset="0"/>
            </a:endParaRPr>
          </a:p>
          <a:p>
            <a:pPr eaLnBrk="1" hangingPunct="1">
              <a:spcBef>
                <a:spcPct val="0"/>
              </a:spcBef>
            </a:pPr>
            <a:r>
              <a:rPr lang="cs-CZ" dirty="0" smtClean="0">
                <a:ea typeface="Calibri" pitchFamily="34" charset="0"/>
                <a:cs typeface="Times New Roman" charset="0"/>
              </a:rPr>
              <a:t>Prvních pět úloh společně s žáky ( první úloha s animací podporující výklad).</a:t>
            </a:r>
          </a:p>
          <a:p>
            <a:pPr eaLnBrk="1" hangingPunct="1">
              <a:spcBef>
                <a:spcPct val="0"/>
              </a:spcBef>
            </a:pPr>
            <a:r>
              <a:rPr lang="cs-CZ" dirty="0" smtClean="0">
                <a:ea typeface="Calibri" pitchFamily="34" charset="0"/>
                <a:cs typeface="Times New Roman" charset="0"/>
              </a:rPr>
              <a:t>Dále čtyři příklady s nabídkou výběru výsledků. Některý z žáků dostane myš a z nabídky řešení příkladů vybírá správnou možnost.</a:t>
            </a:r>
          </a:p>
          <a:p>
            <a:pPr eaLnBrk="1" hangingPunct="1">
              <a:spcBef>
                <a:spcPct val="0"/>
              </a:spcBef>
            </a:pPr>
            <a:r>
              <a:rPr lang="cs-CZ" dirty="0" smtClean="0">
                <a:ea typeface="Calibri" pitchFamily="34" charset="0"/>
                <a:cs typeface="Times New Roman" charset="0"/>
              </a:rPr>
              <a:t>A na závěr čtyři příklady k samostatné práci žáků.</a:t>
            </a:r>
          </a:p>
          <a:p>
            <a:pPr eaLnBrk="1" hangingPunct="1">
              <a:spcBef>
                <a:spcPct val="0"/>
              </a:spcBef>
            </a:pPr>
            <a:endParaRPr lang="cs-CZ" dirty="0" smtClean="0">
              <a:ea typeface="Calibri" pitchFamily="34" charset="0"/>
              <a:cs typeface="Times New Roman" charset="0"/>
            </a:endParaRPr>
          </a:p>
          <a:p>
            <a:pPr eaLnBrk="1" hangingPunct="1">
              <a:spcBef>
                <a:spcPct val="0"/>
              </a:spcBef>
            </a:pPr>
            <a:r>
              <a:rPr lang="cs-CZ" dirty="0" smtClean="0">
                <a:ea typeface="Calibri" pitchFamily="34" charset="0"/>
                <a:cs typeface="Times New Roman" charset="0"/>
              </a:rPr>
              <a:t>Čas: cca. 20 - 25 min.</a:t>
            </a:r>
          </a:p>
          <a:p>
            <a:pPr eaLnBrk="1" hangingPunct="1">
              <a:spcBef>
                <a:spcPct val="0"/>
              </a:spcBef>
            </a:pPr>
            <a:endParaRPr lang="cs-CZ" dirty="0" smtClean="0">
              <a:ea typeface="Calibri" pitchFamily="34" charset="0"/>
              <a:cs typeface="Times New Roman" charset="0"/>
            </a:endParaRPr>
          </a:p>
          <a:p>
            <a:endParaRPr lang="cs-CZ" dirty="0" smtClean="0"/>
          </a:p>
          <a:p>
            <a:pPr marL="0" lvl="1" eaLnBrk="1" hangingPunct="1">
              <a:spcBef>
                <a:spcPct val="0"/>
              </a:spcBef>
            </a:pPr>
            <a:endParaRPr lang="cs-CZ" sz="2000" dirty="0" smtClean="0"/>
          </a:p>
          <a:p>
            <a:endParaRPr lang="cs-CZ" dirty="0" smtClean="0"/>
          </a:p>
        </p:txBody>
      </p:sp>
      <p:sp>
        <p:nvSpPr>
          <p:cNvPr id="32772" name="Zástupný symbol pro záhlaví 4"/>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eaLnBrk="0" hangingPunct="0">
              <a:defRPr sz="2400">
                <a:solidFill>
                  <a:schemeClr val="tx1"/>
                </a:solidFill>
                <a:latin typeface="Times New Roman" charset="0"/>
              </a:defRPr>
            </a:lvl1pPr>
            <a:lvl2pPr marL="742950" indent="-285750" eaLnBrk="0" hangingPunct="0">
              <a:defRPr sz="2400">
                <a:solidFill>
                  <a:schemeClr val="tx1"/>
                </a:solidFill>
                <a:latin typeface="Times New Roman" charset="0"/>
              </a:defRPr>
            </a:lvl2pPr>
            <a:lvl3pPr marL="1143000" indent="-228600" eaLnBrk="0" hangingPunct="0">
              <a:defRPr sz="2400">
                <a:solidFill>
                  <a:schemeClr val="tx1"/>
                </a:solidFill>
                <a:latin typeface="Times New Roman" charset="0"/>
              </a:defRPr>
            </a:lvl3pPr>
            <a:lvl4pPr marL="1600200" indent="-228600" eaLnBrk="0" hangingPunct="0">
              <a:defRPr sz="2400">
                <a:solidFill>
                  <a:schemeClr val="tx1"/>
                </a:solidFill>
                <a:latin typeface="Times New Roman" charset="0"/>
              </a:defRPr>
            </a:lvl4pPr>
            <a:lvl5pPr marL="2057400" indent="-228600" eaLnBrk="0" hangingPunct="0">
              <a:defRPr sz="2400">
                <a:solidFill>
                  <a:schemeClr val="tx1"/>
                </a:solidFill>
                <a:latin typeface="Times New Roman" charset="0"/>
              </a:defRPr>
            </a:lvl5pPr>
            <a:lvl6pPr marL="2514600" indent="-228600" eaLnBrk="0" fontAlgn="base" hangingPunct="0">
              <a:spcBef>
                <a:spcPct val="0"/>
              </a:spcBef>
              <a:spcAft>
                <a:spcPct val="0"/>
              </a:spcAft>
              <a:defRPr sz="2400">
                <a:solidFill>
                  <a:schemeClr val="tx1"/>
                </a:solidFill>
                <a:latin typeface="Times New Roman" charset="0"/>
              </a:defRPr>
            </a:lvl6pPr>
            <a:lvl7pPr marL="2971800" indent="-228600" eaLnBrk="0" fontAlgn="base" hangingPunct="0">
              <a:spcBef>
                <a:spcPct val="0"/>
              </a:spcBef>
              <a:spcAft>
                <a:spcPct val="0"/>
              </a:spcAft>
              <a:defRPr sz="2400">
                <a:solidFill>
                  <a:schemeClr val="tx1"/>
                </a:solidFill>
                <a:latin typeface="Times New Roman" charset="0"/>
              </a:defRPr>
            </a:lvl7pPr>
            <a:lvl8pPr marL="3429000" indent="-228600" eaLnBrk="0" fontAlgn="base" hangingPunct="0">
              <a:spcBef>
                <a:spcPct val="0"/>
              </a:spcBef>
              <a:spcAft>
                <a:spcPct val="0"/>
              </a:spcAft>
              <a:defRPr sz="2400">
                <a:solidFill>
                  <a:schemeClr val="tx1"/>
                </a:solidFill>
                <a:latin typeface="Times New Roman" charset="0"/>
              </a:defRPr>
            </a:lvl8pPr>
            <a:lvl9pPr marL="3886200" indent="-228600" eaLnBrk="0" fontAlgn="base" hangingPunct="0">
              <a:spcBef>
                <a:spcPct val="0"/>
              </a:spcBef>
              <a:spcAft>
                <a:spcPct val="0"/>
              </a:spcAft>
              <a:defRPr sz="2400">
                <a:solidFill>
                  <a:schemeClr val="tx1"/>
                </a:solidFill>
                <a:latin typeface="Times New Roman" charset="0"/>
              </a:defRPr>
            </a:lvl9pPr>
          </a:lstStyle>
          <a:p>
            <a:pPr eaLnBrk="1" hangingPunct="1"/>
            <a:r>
              <a:rPr lang="cs-CZ" sz="1200" dirty="0" smtClean="0">
                <a:solidFill>
                  <a:srgbClr val="000000"/>
                </a:solidFill>
              </a:rPr>
              <a:t>VY_32_INOVACE_1/20A-ICT/PE/ON</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0B320FA-626A-45F8-8F62-988B54B1605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898949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0B320FA-626A-45F8-8F62-988B54B1605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3497753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0B320FA-626A-45F8-8F62-988B54B1605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2169769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0B320FA-626A-45F8-8F62-988B54B16052}" type="datetimeFigureOut">
              <a:rPr lang="cs-CZ" smtClean="0"/>
              <a:t>12.5.2013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4265395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0B320FA-626A-45F8-8F62-988B54B16052}" type="datetimeFigureOut">
              <a:rPr lang="cs-CZ" smtClean="0"/>
              <a:t>12.5.2013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3391752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0B320FA-626A-45F8-8F62-988B54B16052}" type="datetimeFigureOut">
              <a:rPr lang="cs-CZ" smtClean="0"/>
              <a:t>12.5.2013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2504832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0B320FA-626A-45F8-8F62-988B54B16052}" type="datetimeFigureOut">
              <a:rPr lang="cs-CZ" smtClean="0"/>
              <a:t>12.5.2013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4047425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0B320FA-626A-45F8-8F62-988B54B16052}" type="datetimeFigureOut">
              <a:rPr lang="cs-CZ" smtClean="0"/>
              <a:t>12.5.2013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624992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0B320FA-626A-45F8-8F62-988B54B16052}" type="datetimeFigureOut">
              <a:rPr lang="cs-CZ" smtClean="0"/>
              <a:t>12.5.2013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2892914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0B320FA-626A-45F8-8F62-988B54B1605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1838656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0B320FA-626A-45F8-8F62-988B54B16052}" type="datetimeFigureOut">
              <a:rPr lang="cs-CZ" smtClean="0"/>
              <a:t>12.5.2013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83581F9-7AD6-4B3D-8C65-912EF477DC00}" type="slidenum">
              <a:rPr lang="cs-CZ" smtClean="0"/>
              <a:t>‹#›</a:t>
            </a:fld>
            <a:endParaRPr lang="cs-CZ"/>
          </a:p>
        </p:txBody>
      </p:sp>
    </p:spTree>
    <p:extLst>
      <p:ext uri="{BB962C8B-B14F-4D97-AF65-F5344CB8AC3E}">
        <p14:creationId xmlns:p14="http://schemas.microsoft.com/office/powerpoint/2010/main" val="238673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Slide Number Placeholder 7"/>
          <p:cNvSpPr>
            <a:spLocks noGrp="1"/>
          </p:cNvSpPr>
          <p:nvPr>
            <p:ph type="sldNum" sz="quarter" idx="11"/>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Footer Placeholder 8"/>
          <p:cNvSpPr>
            <a:spLocks noGrp="1"/>
          </p:cNvSpPr>
          <p:nvPr>
            <p:ph type="ftr" sz="quarter" idx="12"/>
          </p:nvPr>
        </p:nvSpPr>
        <p:spPr/>
        <p:txBody>
          <a:bodyPr/>
          <a:lstStyle/>
          <a:p>
            <a:endParaRPr lang="cs-CZ">
              <a:solidFill>
                <a:prstClr val="black">
                  <a:lumMod val="65000"/>
                  <a:lumOff val="35000"/>
                </a:prstClr>
              </a:solidFill>
            </a:endParaRPr>
          </a:p>
        </p:txBody>
      </p:sp>
    </p:spTree>
    <p:extLst>
      <p:ext uri="{BB962C8B-B14F-4D97-AF65-F5344CB8AC3E}">
        <p14:creationId xmlns:p14="http://schemas.microsoft.com/office/powerpoint/2010/main" val="6691076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1483467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6694262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extLst>
      <p:ext uri="{BB962C8B-B14F-4D97-AF65-F5344CB8AC3E}">
        <p14:creationId xmlns:p14="http://schemas.microsoft.com/office/powerpoint/2010/main" val="15525636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Footer Placeholder 7"/>
          <p:cNvSpPr>
            <a:spLocks noGrp="1"/>
          </p:cNvSpPr>
          <p:nvPr>
            <p:ph type="ftr" sz="quarter" idx="11"/>
          </p:nvPr>
        </p:nvSpPr>
        <p:spPr/>
        <p:txBody>
          <a:bodyPr/>
          <a:lstStyle/>
          <a:p>
            <a:endParaRPr lang="cs-CZ">
              <a:solidFill>
                <a:prstClr val="black">
                  <a:lumMod val="65000"/>
                  <a:lumOff val="35000"/>
                </a:prstClr>
              </a:solidFill>
            </a:endParaRPr>
          </a:p>
        </p:txBody>
      </p:sp>
      <p:sp>
        <p:nvSpPr>
          <p:cNvPr id="9" name="Slide Number Placeholder 8"/>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extLst>
      <p:ext uri="{BB962C8B-B14F-4D97-AF65-F5344CB8AC3E}">
        <p14:creationId xmlns:p14="http://schemas.microsoft.com/office/powerpoint/2010/main" val="37071203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4" name="Footer Placeholder 3"/>
          <p:cNvSpPr>
            <a:spLocks noGrp="1"/>
          </p:cNvSpPr>
          <p:nvPr>
            <p:ph type="ftr" sz="quarter" idx="11"/>
          </p:nvPr>
        </p:nvSpPr>
        <p:spPr/>
        <p:txBody>
          <a:bodyPr/>
          <a:lstStyle/>
          <a:p>
            <a:endParaRPr lang="cs-CZ">
              <a:solidFill>
                <a:prstClr val="black">
                  <a:lumMod val="65000"/>
                  <a:lumOff val="35000"/>
                </a:prstClr>
              </a:solidFill>
            </a:endParaRPr>
          </a:p>
        </p:txBody>
      </p:sp>
      <p:sp>
        <p:nvSpPr>
          <p:cNvPr id="5" name="Slide Number Placeholder 4"/>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10410006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3" name="Footer Placeholder 2"/>
          <p:cNvSpPr>
            <a:spLocks noGrp="1"/>
          </p:cNvSpPr>
          <p:nvPr>
            <p:ph type="ftr" sz="quarter" idx="11"/>
          </p:nvPr>
        </p:nvSpPr>
        <p:spPr/>
        <p:txBody>
          <a:bodyPr/>
          <a:lstStyle/>
          <a:p>
            <a:endParaRPr lang="cs-CZ">
              <a:solidFill>
                <a:prstClr val="black">
                  <a:lumMod val="65000"/>
                  <a:lumOff val="35000"/>
                </a:prstClr>
              </a:solidFill>
            </a:endParaRPr>
          </a:p>
        </p:txBody>
      </p:sp>
      <p:sp>
        <p:nvSpPr>
          <p:cNvPr id="4" name="Slide Number Placeholder 3"/>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3610795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280615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1046892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5622825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9068700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Slide Number Placeholder 7"/>
          <p:cNvSpPr>
            <a:spLocks noGrp="1"/>
          </p:cNvSpPr>
          <p:nvPr>
            <p:ph type="sldNum" sz="quarter" idx="11"/>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Footer Placeholder 8"/>
          <p:cNvSpPr>
            <a:spLocks noGrp="1"/>
          </p:cNvSpPr>
          <p:nvPr>
            <p:ph type="ftr" sz="quarter" idx="12"/>
          </p:nvPr>
        </p:nvSpPr>
        <p:spPr/>
        <p:txBody>
          <a:bodyPr/>
          <a:lstStyle/>
          <a:p>
            <a:endParaRPr lang="cs-CZ">
              <a:solidFill>
                <a:prstClr val="black">
                  <a:lumMod val="65000"/>
                  <a:lumOff val="35000"/>
                </a:prstClr>
              </a:solidFill>
            </a:endParaRPr>
          </a:p>
        </p:txBody>
      </p:sp>
    </p:spTree>
    <p:extLst>
      <p:ext uri="{BB962C8B-B14F-4D97-AF65-F5344CB8AC3E}">
        <p14:creationId xmlns:p14="http://schemas.microsoft.com/office/powerpoint/2010/main" val="10347600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4763844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27292480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extLst>
      <p:ext uri="{BB962C8B-B14F-4D97-AF65-F5344CB8AC3E}">
        <p14:creationId xmlns:p14="http://schemas.microsoft.com/office/powerpoint/2010/main" val="3024773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Footer Placeholder 7"/>
          <p:cNvSpPr>
            <a:spLocks noGrp="1"/>
          </p:cNvSpPr>
          <p:nvPr>
            <p:ph type="ftr" sz="quarter" idx="11"/>
          </p:nvPr>
        </p:nvSpPr>
        <p:spPr/>
        <p:txBody>
          <a:bodyPr/>
          <a:lstStyle/>
          <a:p>
            <a:endParaRPr lang="cs-CZ">
              <a:solidFill>
                <a:prstClr val="black">
                  <a:lumMod val="65000"/>
                  <a:lumOff val="35000"/>
                </a:prstClr>
              </a:solidFill>
            </a:endParaRPr>
          </a:p>
        </p:txBody>
      </p:sp>
      <p:sp>
        <p:nvSpPr>
          <p:cNvPr id="9" name="Slide Number Placeholder 8"/>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extLst>
      <p:ext uri="{BB962C8B-B14F-4D97-AF65-F5344CB8AC3E}">
        <p14:creationId xmlns:p14="http://schemas.microsoft.com/office/powerpoint/2010/main" val="20519323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4" name="Footer Placeholder 3"/>
          <p:cNvSpPr>
            <a:spLocks noGrp="1"/>
          </p:cNvSpPr>
          <p:nvPr>
            <p:ph type="ftr" sz="quarter" idx="11"/>
          </p:nvPr>
        </p:nvSpPr>
        <p:spPr/>
        <p:txBody>
          <a:bodyPr/>
          <a:lstStyle/>
          <a:p>
            <a:endParaRPr lang="cs-CZ">
              <a:solidFill>
                <a:prstClr val="black">
                  <a:lumMod val="65000"/>
                  <a:lumOff val="35000"/>
                </a:prstClr>
              </a:solidFill>
            </a:endParaRPr>
          </a:p>
        </p:txBody>
      </p:sp>
      <p:sp>
        <p:nvSpPr>
          <p:cNvPr id="5" name="Slide Number Placeholder 4"/>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0875843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3" name="Footer Placeholder 2"/>
          <p:cNvSpPr>
            <a:spLocks noGrp="1"/>
          </p:cNvSpPr>
          <p:nvPr>
            <p:ph type="ftr" sz="quarter" idx="11"/>
          </p:nvPr>
        </p:nvSpPr>
        <p:spPr/>
        <p:txBody>
          <a:bodyPr/>
          <a:lstStyle/>
          <a:p>
            <a:endParaRPr lang="cs-CZ">
              <a:solidFill>
                <a:prstClr val="black">
                  <a:lumMod val="65000"/>
                  <a:lumOff val="35000"/>
                </a:prstClr>
              </a:solidFill>
            </a:endParaRPr>
          </a:p>
        </p:txBody>
      </p:sp>
      <p:sp>
        <p:nvSpPr>
          <p:cNvPr id="4" name="Slide Number Placeholder 3"/>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12894572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44256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8131237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7038746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827764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Slide Number Placeholder 7"/>
          <p:cNvSpPr>
            <a:spLocks noGrp="1"/>
          </p:cNvSpPr>
          <p:nvPr>
            <p:ph type="sldNum" sz="quarter" idx="11"/>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Footer Placeholder 8"/>
          <p:cNvSpPr>
            <a:spLocks noGrp="1"/>
          </p:cNvSpPr>
          <p:nvPr>
            <p:ph type="ftr" sz="quarter" idx="12"/>
          </p:nvPr>
        </p:nvSpPr>
        <p:spPr/>
        <p:txBody>
          <a:bodyPr/>
          <a:lstStyle/>
          <a:p>
            <a:endParaRPr lang="cs-CZ">
              <a:solidFill>
                <a:prstClr val="black">
                  <a:lumMod val="65000"/>
                  <a:lumOff val="35000"/>
                </a:prstClr>
              </a:solidFill>
            </a:endParaRPr>
          </a:p>
        </p:txBody>
      </p:sp>
    </p:spTree>
    <p:extLst>
      <p:ext uri="{BB962C8B-B14F-4D97-AF65-F5344CB8AC3E}">
        <p14:creationId xmlns:p14="http://schemas.microsoft.com/office/powerpoint/2010/main" val="17275035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1622730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10470858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extLst>
      <p:ext uri="{BB962C8B-B14F-4D97-AF65-F5344CB8AC3E}">
        <p14:creationId xmlns:p14="http://schemas.microsoft.com/office/powerpoint/2010/main" val="8596605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Footer Placeholder 7"/>
          <p:cNvSpPr>
            <a:spLocks noGrp="1"/>
          </p:cNvSpPr>
          <p:nvPr>
            <p:ph type="ftr" sz="quarter" idx="11"/>
          </p:nvPr>
        </p:nvSpPr>
        <p:spPr/>
        <p:txBody>
          <a:bodyPr/>
          <a:lstStyle/>
          <a:p>
            <a:endParaRPr lang="cs-CZ">
              <a:solidFill>
                <a:prstClr val="black">
                  <a:lumMod val="65000"/>
                  <a:lumOff val="35000"/>
                </a:prstClr>
              </a:solidFill>
            </a:endParaRPr>
          </a:p>
        </p:txBody>
      </p:sp>
      <p:sp>
        <p:nvSpPr>
          <p:cNvPr id="9" name="Slide Number Placeholder 8"/>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extLst>
      <p:ext uri="{BB962C8B-B14F-4D97-AF65-F5344CB8AC3E}">
        <p14:creationId xmlns:p14="http://schemas.microsoft.com/office/powerpoint/2010/main" val="34485906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4" name="Footer Placeholder 3"/>
          <p:cNvSpPr>
            <a:spLocks noGrp="1"/>
          </p:cNvSpPr>
          <p:nvPr>
            <p:ph type="ftr" sz="quarter" idx="11"/>
          </p:nvPr>
        </p:nvSpPr>
        <p:spPr/>
        <p:txBody>
          <a:bodyPr/>
          <a:lstStyle/>
          <a:p>
            <a:endParaRPr lang="cs-CZ">
              <a:solidFill>
                <a:prstClr val="black">
                  <a:lumMod val="65000"/>
                  <a:lumOff val="35000"/>
                </a:prstClr>
              </a:solidFill>
            </a:endParaRPr>
          </a:p>
        </p:txBody>
      </p:sp>
      <p:sp>
        <p:nvSpPr>
          <p:cNvPr id="5" name="Slide Number Placeholder 4"/>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964155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3" name="Footer Placeholder 2"/>
          <p:cNvSpPr>
            <a:spLocks noGrp="1"/>
          </p:cNvSpPr>
          <p:nvPr>
            <p:ph type="ftr" sz="quarter" idx="11"/>
          </p:nvPr>
        </p:nvSpPr>
        <p:spPr/>
        <p:txBody>
          <a:bodyPr/>
          <a:lstStyle/>
          <a:p>
            <a:endParaRPr lang="cs-CZ">
              <a:solidFill>
                <a:prstClr val="black">
                  <a:lumMod val="65000"/>
                  <a:lumOff val="35000"/>
                </a:prstClr>
              </a:solidFill>
            </a:endParaRPr>
          </a:p>
        </p:txBody>
      </p:sp>
      <p:sp>
        <p:nvSpPr>
          <p:cNvPr id="4" name="Slide Number Placeholder 3"/>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3596230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40243272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124094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59993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381375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Slide Number Placeholder 7"/>
          <p:cNvSpPr>
            <a:spLocks noGrp="1"/>
          </p:cNvSpPr>
          <p:nvPr>
            <p:ph type="sldNum" sz="quarter" idx="11"/>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Footer Placeholder 8"/>
          <p:cNvSpPr>
            <a:spLocks noGrp="1"/>
          </p:cNvSpPr>
          <p:nvPr>
            <p:ph type="ftr" sz="quarter" idx="12"/>
          </p:nvPr>
        </p:nvSpPr>
        <p:spPr/>
        <p:txBody>
          <a:bodyPr/>
          <a:lstStyle/>
          <a:p>
            <a:endParaRPr lang="cs-CZ">
              <a:solidFill>
                <a:prstClr val="black">
                  <a:lumMod val="65000"/>
                  <a:lumOff val="35000"/>
                </a:prstClr>
              </a:solidFill>
            </a:endParaRPr>
          </a:p>
        </p:txBody>
      </p:sp>
    </p:spTree>
    <p:extLst>
      <p:ext uri="{BB962C8B-B14F-4D97-AF65-F5344CB8AC3E}">
        <p14:creationId xmlns:p14="http://schemas.microsoft.com/office/powerpoint/2010/main" val="17275035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1622730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10470858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extLst>
      <p:ext uri="{BB962C8B-B14F-4D97-AF65-F5344CB8AC3E}">
        <p14:creationId xmlns:p14="http://schemas.microsoft.com/office/powerpoint/2010/main" val="8596605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Footer Placeholder 7"/>
          <p:cNvSpPr>
            <a:spLocks noGrp="1"/>
          </p:cNvSpPr>
          <p:nvPr>
            <p:ph type="ftr" sz="quarter" idx="11"/>
          </p:nvPr>
        </p:nvSpPr>
        <p:spPr/>
        <p:txBody>
          <a:bodyPr/>
          <a:lstStyle/>
          <a:p>
            <a:endParaRPr lang="cs-CZ">
              <a:solidFill>
                <a:prstClr val="black">
                  <a:lumMod val="65000"/>
                  <a:lumOff val="35000"/>
                </a:prstClr>
              </a:solidFill>
            </a:endParaRPr>
          </a:p>
        </p:txBody>
      </p:sp>
      <p:sp>
        <p:nvSpPr>
          <p:cNvPr id="9" name="Slide Number Placeholder 8"/>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extLst>
      <p:ext uri="{BB962C8B-B14F-4D97-AF65-F5344CB8AC3E}">
        <p14:creationId xmlns:p14="http://schemas.microsoft.com/office/powerpoint/2010/main" val="344859069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4" name="Footer Placeholder 3"/>
          <p:cNvSpPr>
            <a:spLocks noGrp="1"/>
          </p:cNvSpPr>
          <p:nvPr>
            <p:ph type="ftr" sz="quarter" idx="11"/>
          </p:nvPr>
        </p:nvSpPr>
        <p:spPr/>
        <p:txBody>
          <a:bodyPr/>
          <a:lstStyle/>
          <a:p>
            <a:endParaRPr lang="cs-CZ">
              <a:solidFill>
                <a:prstClr val="black">
                  <a:lumMod val="65000"/>
                  <a:lumOff val="35000"/>
                </a:prstClr>
              </a:solidFill>
            </a:endParaRPr>
          </a:p>
        </p:txBody>
      </p:sp>
      <p:sp>
        <p:nvSpPr>
          <p:cNvPr id="5" name="Slide Number Placeholder 4"/>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9641553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3" name="Footer Placeholder 2"/>
          <p:cNvSpPr>
            <a:spLocks noGrp="1"/>
          </p:cNvSpPr>
          <p:nvPr>
            <p:ph type="ftr" sz="quarter" idx="11"/>
          </p:nvPr>
        </p:nvSpPr>
        <p:spPr/>
        <p:txBody>
          <a:bodyPr/>
          <a:lstStyle/>
          <a:p>
            <a:endParaRPr lang="cs-CZ">
              <a:solidFill>
                <a:prstClr val="black">
                  <a:lumMod val="65000"/>
                  <a:lumOff val="35000"/>
                </a:prstClr>
              </a:solidFill>
            </a:endParaRPr>
          </a:p>
        </p:txBody>
      </p:sp>
      <p:sp>
        <p:nvSpPr>
          <p:cNvPr id="4" name="Slide Number Placeholder 3"/>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3596230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40243272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124094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5999330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3813755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Slide Number Placeholder 7"/>
          <p:cNvSpPr>
            <a:spLocks noGrp="1"/>
          </p:cNvSpPr>
          <p:nvPr>
            <p:ph type="sldNum" sz="quarter" idx="11"/>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Footer Placeholder 8"/>
          <p:cNvSpPr>
            <a:spLocks noGrp="1"/>
          </p:cNvSpPr>
          <p:nvPr>
            <p:ph type="ftr" sz="quarter" idx="12"/>
          </p:nvPr>
        </p:nvSpPr>
        <p:spPr/>
        <p:txBody>
          <a:bodyPr/>
          <a:lstStyle/>
          <a:p>
            <a:endParaRPr lang="cs-CZ">
              <a:solidFill>
                <a:prstClr val="black">
                  <a:lumMod val="65000"/>
                  <a:lumOff val="35000"/>
                </a:prstClr>
              </a:solidFill>
            </a:endParaRPr>
          </a:p>
        </p:txBody>
      </p:sp>
    </p:spTree>
    <p:extLst>
      <p:ext uri="{BB962C8B-B14F-4D97-AF65-F5344CB8AC3E}">
        <p14:creationId xmlns:p14="http://schemas.microsoft.com/office/powerpoint/2010/main" val="5361190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85128995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17363350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extLst>
      <p:ext uri="{BB962C8B-B14F-4D97-AF65-F5344CB8AC3E}">
        <p14:creationId xmlns:p14="http://schemas.microsoft.com/office/powerpoint/2010/main" val="398403818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Footer Placeholder 7"/>
          <p:cNvSpPr>
            <a:spLocks noGrp="1"/>
          </p:cNvSpPr>
          <p:nvPr>
            <p:ph type="ftr" sz="quarter" idx="11"/>
          </p:nvPr>
        </p:nvSpPr>
        <p:spPr/>
        <p:txBody>
          <a:bodyPr/>
          <a:lstStyle/>
          <a:p>
            <a:endParaRPr lang="cs-CZ">
              <a:solidFill>
                <a:prstClr val="black">
                  <a:lumMod val="65000"/>
                  <a:lumOff val="35000"/>
                </a:prstClr>
              </a:solidFill>
            </a:endParaRPr>
          </a:p>
        </p:txBody>
      </p:sp>
      <p:sp>
        <p:nvSpPr>
          <p:cNvPr id="9" name="Slide Number Placeholder 8"/>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extLst>
      <p:ext uri="{BB962C8B-B14F-4D97-AF65-F5344CB8AC3E}">
        <p14:creationId xmlns:p14="http://schemas.microsoft.com/office/powerpoint/2010/main" val="2319256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4" name="Footer Placeholder 3"/>
          <p:cNvSpPr>
            <a:spLocks noGrp="1"/>
          </p:cNvSpPr>
          <p:nvPr>
            <p:ph type="ftr" sz="quarter" idx="11"/>
          </p:nvPr>
        </p:nvSpPr>
        <p:spPr/>
        <p:txBody>
          <a:bodyPr/>
          <a:lstStyle/>
          <a:p>
            <a:endParaRPr lang="cs-CZ">
              <a:solidFill>
                <a:prstClr val="black">
                  <a:lumMod val="65000"/>
                  <a:lumOff val="35000"/>
                </a:prstClr>
              </a:solidFill>
            </a:endParaRPr>
          </a:p>
        </p:txBody>
      </p:sp>
      <p:sp>
        <p:nvSpPr>
          <p:cNvPr id="5" name="Slide Number Placeholder 4"/>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109840521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3" name="Footer Placeholder 2"/>
          <p:cNvSpPr>
            <a:spLocks noGrp="1"/>
          </p:cNvSpPr>
          <p:nvPr>
            <p:ph type="ftr" sz="quarter" idx="11"/>
          </p:nvPr>
        </p:nvSpPr>
        <p:spPr/>
        <p:txBody>
          <a:bodyPr/>
          <a:lstStyle/>
          <a:p>
            <a:endParaRPr lang="cs-CZ">
              <a:solidFill>
                <a:prstClr val="black">
                  <a:lumMod val="65000"/>
                  <a:lumOff val="35000"/>
                </a:prstClr>
              </a:solidFill>
            </a:endParaRPr>
          </a:p>
        </p:txBody>
      </p:sp>
      <p:sp>
        <p:nvSpPr>
          <p:cNvPr id="4" name="Slide Number Placeholder 3"/>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25942011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7076408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30157046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17512763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05815190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Slide Number Placeholder 7"/>
          <p:cNvSpPr>
            <a:spLocks noGrp="1"/>
          </p:cNvSpPr>
          <p:nvPr>
            <p:ph type="sldNum" sz="quarter" idx="11"/>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Footer Placeholder 8"/>
          <p:cNvSpPr>
            <a:spLocks noGrp="1"/>
          </p:cNvSpPr>
          <p:nvPr>
            <p:ph type="ftr" sz="quarter" idx="12"/>
          </p:nvPr>
        </p:nvSpPr>
        <p:spPr/>
        <p:txBody>
          <a:bodyPr/>
          <a:lstStyle/>
          <a:p>
            <a:endParaRPr lang="cs-CZ">
              <a:solidFill>
                <a:prstClr val="black">
                  <a:lumMod val="65000"/>
                  <a:lumOff val="35000"/>
                </a:prstClr>
              </a:solidFill>
            </a:endParaRPr>
          </a:p>
        </p:txBody>
      </p:sp>
    </p:spTree>
    <p:extLst>
      <p:ext uri="{BB962C8B-B14F-4D97-AF65-F5344CB8AC3E}">
        <p14:creationId xmlns:p14="http://schemas.microsoft.com/office/powerpoint/2010/main" val="336014133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579817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65873090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extLst>
      <p:ext uri="{BB962C8B-B14F-4D97-AF65-F5344CB8AC3E}">
        <p14:creationId xmlns:p14="http://schemas.microsoft.com/office/powerpoint/2010/main" val="14333023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8" name="Footer Placeholder 7"/>
          <p:cNvSpPr>
            <a:spLocks noGrp="1"/>
          </p:cNvSpPr>
          <p:nvPr>
            <p:ph type="ftr" sz="quarter" idx="11"/>
          </p:nvPr>
        </p:nvSpPr>
        <p:spPr/>
        <p:txBody>
          <a:bodyPr/>
          <a:lstStyle/>
          <a:p>
            <a:endParaRPr lang="cs-CZ">
              <a:solidFill>
                <a:prstClr val="black">
                  <a:lumMod val="65000"/>
                  <a:lumOff val="35000"/>
                </a:prstClr>
              </a:solidFill>
            </a:endParaRPr>
          </a:p>
        </p:txBody>
      </p:sp>
      <p:sp>
        <p:nvSpPr>
          <p:cNvPr id="9" name="Slide Number Placeholder 8"/>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extLst>
      <p:ext uri="{BB962C8B-B14F-4D97-AF65-F5344CB8AC3E}">
        <p14:creationId xmlns:p14="http://schemas.microsoft.com/office/powerpoint/2010/main" val="190547990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4" name="Footer Placeholder 3"/>
          <p:cNvSpPr>
            <a:spLocks noGrp="1"/>
          </p:cNvSpPr>
          <p:nvPr>
            <p:ph type="ftr" sz="quarter" idx="11"/>
          </p:nvPr>
        </p:nvSpPr>
        <p:spPr/>
        <p:txBody>
          <a:bodyPr/>
          <a:lstStyle/>
          <a:p>
            <a:endParaRPr lang="cs-CZ">
              <a:solidFill>
                <a:prstClr val="black">
                  <a:lumMod val="65000"/>
                  <a:lumOff val="35000"/>
                </a:prstClr>
              </a:solidFill>
            </a:endParaRPr>
          </a:p>
        </p:txBody>
      </p:sp>
      <p:sp>
        <p:nvSpPr>
          <p:cNvPr id="5" name="Slide Number Placeholder 4"/>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20065120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3" name="Footer Placeholder 2"/>
          <p:cNvSpPr>
            <a:spLocks noGrp="1"/>
          </p:cNvSpPr>
          <p:nvPr>
            <p:ph type="ftr" sz="quarter" idx="11"/>
          </p:nvPr>
        </p:nvSpPr>
        <p:spPr/>
        <p:txBody>
          <a:bodyPr/>
          <a:lstStyle/>
          <a:p>
            <a:endParaRPr lang="cs-CZ">
              <a:solidFill>
                <a:prstClr val="black">
                  <a:lumMod val="65000"/>
                  <a:lumOff val="35000"/>
                </a:prstClr>
              </a:solidFill>
            </a:endParaRPr>
          </a:p>
        </p:txBody>
      </p:sp>
      <p:sp>
        <p:nvSpPr>
          <p:cNvPr id="4" name="Slide Number Placeholder 3"/>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56962583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15002908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6" name="Footer Placeholder 5"/>
          <p:cNvSpPr>
            <a:spLocks noGrp="1"/>
          </p:cNvSpPr>
          <p:nvPr>
            <p:ph type="ftr" sz="quarter" idx="11"/>
          </p:nvPr>
        </p:nvSpPr>
        <p:spPr/>
        <p:txBody>
          <a:body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1810238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140144361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11"/>
          </p:nvPr>
        </p:nvSpPr>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p:txBody>
          <a:body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359274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B320FA-626A-45F8-8F62-988B54B16052}" type="datetimeFigureOut">
              <a:rPr lang="cs-CZ" smtClean="0"/>
              <a:t>12.5.2013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3581F9-7AD6-4B3D-8C65-912EF477DC00}" type="slidenum">
              <a:rPr lang="cs-CZ" smtClean="0"/>
              <a:t>‹#›</a:t>
            </a:fld>
            <a:endParaRPr lang="cs-CZ"/>
          </a:p>
        </p:txBody>
      </p:sp>
    </p:spTree>
    <p:extLst>
      <p:ext uri="{BB962C8B-B14F-4D97-AF65-F5344CB8AC3E}">
        <p14:creationId xmlns:p14="http://schemas.microsoft.com/office/powerpoint/2010/main" val="1556574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solidFill>
                <a:prstClr val="black">
                  <a:lumMod val="65000"/>
                  <a:lumOff val="35000"/>
                </a:prstClr>
              </a:solidFill>
            </a:endParaRPr>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2562208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solidFill>
                <a:prstClr val="black">
                  <a:lumMod val="65000"/>
                  <a:lumOff val="35000"/>
                </a:prstClr>
              </a:solidFill>
            </a:endParaRPr>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8090772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solidFill>
                <a:prstClr val="black">
                  <a:lumMod val="65000"/>
                  <a:lumOff val="35000"/>
                </a:prstClr>
              </a:solidFill>
            </a:endParaRPr>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14458586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solidFill>
                <a:prstClr val="black">
                  <a:lumMod val="65000"/>
                  <a:lumOff val="35000"/>
                </a:prstClr>
              </a:solidFill>
            </a:endParaRPr>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144585867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solidFill>
                <a:prstClr val="black">
                  <a:lumMod val="65000"/>
                  <a:lumOff val="35000"/>
                </a:prstClr>
              </a:solidFill>
            </a:endParaRPr>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119829580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84D4D57B-9D9E-4CBB-BEB1-2E77A5A0EDA8}" type="datetimeFigureOut">
              <a:rPr lang="cs-CZ" smtClean="0">
                <a:solidFill>
                  <a:prstClr val="black">
                    <a:lumMod val="65000"/>
                    <a:lumOff val="35000"/>
                  </a:prstClr>
                </a:solidFill>
              </a:rPr>
              <a:pPr/>
              <a:t>12.5.2013</a:t>
            </a:fld>
            <a:endParaRPr lang="cs-CZ">
              <a:solidFill>
                <a:prstClr val="black">
                  <a:lumMod val="65000"/>
                  <a:lumOff val="35000"/>
                </a:prstClr>
              </a:solidFill>
            </a:endParaRPr>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solidFill>
                <a:prstClr val="black">
                  <a:lumMod val="65000"/>
                  <a:lumOff val="35000"/>
                </a:prstClr>
              </a:solidFill>
            </a:endParaRPr>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6EC4405E-0507-430F-B854-FE5F4A04A1DB}" type="slidenum">
              <a:rPr lang="cs-CZ" smtClean="0">
                <a:solidFill>
                  <a:prstClr val="black">
                    <a:lumMod val="65000"/>
                    <a:lumOff val="35000"/>
                  </a:prstClr>
                </a:solidFill>
              </a:rPr>
              <a:pPr/>
              <a:t>‹#›</a:t>
            </a:fld>
            <a:endParaRPr lang="cs-CZ">
              <a:solidFill>
                <a:prstClr val="black">
                  <a:lumMod val="65000"/>
                  <a:lumOff val="35000"/>
                </a:prstClr>
              </a:solidFill>
            </a:endParaRPr>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146833285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72.xml"/></Relationships>
</file>

<file path=ppt/slides/_rels/slide5.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61.xml"/></Relationships>
</file>

<file path=ppt/slides/_rels/slide8.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50.xml"/></Relationships>
</file>

<file path=ppt/slides/_rels/slide9.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bdélník 5"/>
          <p:cNvSpPr>
            <a:spLocks noChangeArrowheads="1"/>
          </p:cNvSpPr>
          <p:nvPr/>
        </p:nvSpPr>
        <p:spPr bwMode="auto">
          <a:xfrm>
            <a:off x="4859338" y="404813"/>
            <a:ext cx="2381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cs-CZ" dirty="0">
                <a:solidFill>
                  <a:srgbClr val="000000"/>
                </a:solidFill>
              </a:rPr>
              <a:t> </a:t>
            </a:r>
          </a:p>
        </p:txBody>
      </p:sp>
      <p:sp>
        <p:nvSpPr>
          <p:cNvPr id="15363"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cs-CZ" dirty="0">
              <a:solidFill>
                <a:srgbClr val="000000"/>
              </a:solidFill>
            </a:endParaRPr>
          </a:p>
        </p:txBody>
      </p:sp>
      <p:graphicFrame>
        <p:nvGraphicFramePr>
          <p:cNvPr id="4" name="Tabulka 3"/>
          <p:cNvGraphicFramePr>
            <a:graphicFrameLocks noGrp="1"/>
          </p:cNvGraphicFramePr>
          <p:nvPr>
            <p:extLst>
              <p:ext uri="{D42A27DB-BD31-4B8C-83A1-F6EECF244321}">
                <p14:modId xmlns:p14="http://schemas.microsoft.com/office/powerpoint/2010/main" val="2428168387"/>
              </p:ext>
            </p:extLst>
          </p:nvPr>
        </p:nvGraphicFramePr>
        <p:xfrm>
          <a:off x="468313" y="2060575"/>
          <a:ext cx="8280400" cy="4608512"/>
        </p:xfrm>
        <a:graphic>
          <a:graphicData uri="http://schemas.openxmlformats.org/drawingml/2006/table">
            <a:tbl>
              <a:tblPr firstRow="1" firstCol="1">
                <a:tableStyleId>{2D5ABB26-0587-4C30-8999-92F81FD0307C}</a:tableStyleId>
              </a:tblPr>
              <a:tblGrid>
                <a:gridCol w="1900843"/>
                <a:gridCol w="6379557"/>
              </a:tblGrid>
              <a:tr h="439530">
                <a:tc>
                  <a:txBody>
                    <a:bodyPr/>
                    <a:lstStyle/>
                    <a:p>
                      <a:pPr>
                        <a:lnSpc>
                          <a:spcPct val="115000"/>
                        </a:lnSpc>
                        <a:spcAft>
                          <a:spcPts val="0"/>
                        </a:spcAft>
                      </a:pPr>
                      <a:r>
                        <a:rPr lang="cs-CZ" sz="2000" dirty="0">
                          <a:effectLst/>
                        </a:rPr>
                        <a:t>Číslo projektu</a:t>
                      </a:r>
                      <a:endParaRPr lang="cs-CZ" sz="2000" dirty="0">
                        <a:effectLst/>
                        <a:latin typeface="Calibri"/>
                        <a:ea typeface="Calibri"/>
                        <a:cs typeface="Times New Roman"/>
                      </a:endParaRPr>
                    </a:p>
                  </a:txBody>
                  <a:tcPr marL="68576" marR="68576" marT="0" marB="0" anchor="ctr"/>
                </a:tc>
                <a:tc>
                  <a:txBody>
                    <a:bodyPr/>
                    <a:lstStyle/>
                    <a:p>
                      <a:pPr lvl="1">
                        <a:lnSpc>
                          <a:spcPct val="115000"/>
                        </a:lnSpc>
                        <a:spcAft>
                          <a:spcPts val="0"/>
                        </a:spcAft>
                        <a:tabLst>
                          <a:tab pos="638175" algn="l"/>
                        </a:tabLst>
                      </a:pPr>
                      <a:r>
                        <a:rPr lang="cs-CZ" sz="2000" dirty="0" smtClean="0">
                          <a:effectLst/>
                        </a:rPr>
                        <a:t>CZ.1.07</a:t>
                      </a:r>
                      <a:r>
                        <a:rPr lang="cs-CZ" sz="2000" dirty="0">
                          <a:effectLst/>
                        </a:rPr>
                        <a:t>/ 1.5.00/34.0673	</a:t>
                      </a:r>
                      <a:endParaRPr lang="cs-CZ" sz="2000" dirty="0">
                        <a:effectLst/>
                        <a:latin typeface="Calibri"/>
                        <a:ea typeface="Calibri"/>
                        <a:cs typeface="Times New Roman"/>
                      </a:endParaRPr>
                    </a:p>
                  </a:txBody>
                  <a:tcPr marL="68576" marR="68576" marT="0" marB="0" anchor="ctr"/>
                </a:tc>
              </a:tr>
              <a:tr h="439530">
                <a:tc>
                  <a:txBody>
                    <a:bodyPr/>
                    <a:lstStyle/>
                    <a:p>
                      <a:pPr>
                        <a:lnSpc>
                          <a:spcPct val="115000"/>
                        </a:lnSpc>
                        <a:spcAft>
                          <a:spcPts val="0"/>
                        </a:spcAft>
                      </a:pPr>
                      <a:r>
                        <a:rPr lang="cs-CZ" sz="2000" dirty="0" smtClean="0">
                          <a:effectLst/>
                        </a:rPr>
                        <a:t>Název školy</a:t>
                      </a:r>
                      <a:endParaRPr lang="cs-CZ" sz="2000" dirty="0">
                        <a:effectLst/>
                        <a:latin typeface="+mn-lt"/>
                        <a:ea typeface="Calibri"/>
                        <a:cs typeface="Times New Roman"/>
                      </a:endParaRPr>
                    </a:p>
                  </a:txBody>
                  <a:tcPr marL="68576" marR="68576" marT="0" marB="0" anchor="ctr"/>
                </a:tc>
                <a:tc>
                  <a:txBody>
                    <a:bodyPr/>
                    <a:lstStyle/>
                    <a:p>
                      <a:pPr lvl="1">
                        <a:lnSpc>
                          <a:spcPct val="115000"/>
                        </a:lnSpc>
                        <a:spcAft>
                          <a:spcPts val="0"/>
                        </a:spcAft>
                      </a:pPr>
                      <a:r>
                        <a:rPr lang="cs-CZ" sz="2000" dirty="0" smtClean="0">
                          <a:effectLst/>
                        </a:rPr>
                        <a:t>SOU a ZŠ Planá, Kostelní 129, Planá</a:t>
                      </a:r>
                      <a:endParaRPr lang="cs-CZ" sz="2000" dirty="0">
                        <a:effectLst/>
                        <a:latin typeface="+mn-lt"/>
                        <a:ea typeface="Calibri"/>
                        <a:cs typeface="Times New Roman"/>
                      </a:endParaRPr>
                    </a:p>
                  </a:txBody>
                  <a:tcPr marL="68576" marR="68576"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tab pos="612775" algn="l"/>
                        </a:tabLst>
                        <a:defRPr/>
                      </a:pPr>
                      <a:r>
                        <a:rPr lang="cs-CZ" sz="2000" dirty="0" smtClean="0">
                          <a:effectLst/>
                        </a:rPr>
                        <a:t>Vzdělávací oblast</a:t>
                      </a:r>
                      <a:endParaRPr lang="cs-CZ" sz="2000" dirty="0" smtClean="0">
                        <a:effectLst/>
                        <a:latin typeface="+mn-lt"/>
                        <a:ea typeface="Calibri"/>
                        <a:cs typeface="Times New Roman"/>
                      </a:endParaRPr>
                    </a:p>
                  </a:txBody>
                  <a:tcPr marL="68576" marR="68576"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Estetické vzdělávání</a:t>
                      </a:r>
                      <a:endParaRPr lang="cs-CZ" sz="2000" dirty="0" smtClean="0">
                        <a:effectLst/>
                        <a:latin typeface="+mn-lt"/>
                        <a:ea typeface="Calibri"/>
                        <a:cs typeface="Times New Roman"/>
                      </a:endParaRPr>
                    </a:p>
                  </a:txBody>
                  <a:tcPr marL="68576" marR="68576" marT="0" marB="0" anchor="ctr"/>
                </a:tc>
              </a:tr>
              <a:tr h="439530">
                <a:tc>
                  <a:txBody>
                    <a:bodyPr/>
                    <a:lstStyle/>
                    <a:p>
                      <a:pPr>
                        <a:lnSpc>
                          <a:spcPct val="115000"/>
                        </a:lnSpc>
                        <a:spcAft>
                          <a:spcPts val="0"/>
                        </a:spcAft>
                        <a:tabLst>
                          <a:tab pos="612775" algn="l"/>
                        </a:tabLst>
                      </a:pPr>
                      <a:r>
                        <a:rPr lang="cs-CZ" sz="2000" dirty="0" smtClean="0">
                          <a:effectLst/>
                          <a:latin typeface="Calibri"/>
                          <a:ea typeface="Calibri"/>
                          <a:cs typeface="Times New Roman"/>
                        </a:rPr>
                        <a:t>Předmět</a:t>
                      </a:r>
                      <a:endParaRPr lang="cs-CZ" sz="2000" dirty="0">
                        <a:effectLst/>
                        <a:latin typeface="Calibri"/>
                        <a:ea typeface="Calibri"/>
                        <a:cs typeface="Times New Roman"/>
                      </a:endParaRPr>
                    </a:p>
                  </a:txBody>
                  <a:tcPr marL="68576" marR="68576" marT="0" marB="0" anchor="ctr"/>
                </a:tc>
                <a:tc>
                  <a:txBody>
                    <a:bodyPr/>
                    <a:lstStyle/>
                    <a:p>
                      <a:pPr lvl="1">
                        <a:lnSpc>
                          <a:spcPct val="115000"/>
                        </a:lnSpc>
                        <a:spcAft>
                          <a:spcPts val="0"/>
                        </a:spcAft>
                      </a:pPr>
                      <a:r>
                        <a:rPr lang="cs-CZ" sz="2000" dirty="0" smtClean="0">
                          <a:effectLst/>
                          <a:latin typeface="Calibri"/>
                          <a:ea typeface="Calibri"/>
                          <a:cs typeface="Times New Roman"/>
                        </a:rPr>
                        <a:t>Český jazyk a literatura</a:t>
                      </a:r>
                      <a:endParaRPr lang="cs-CZ" sz="2000" dirty="0">
                        <a:effectLst/>
                        <a:latin typeface="Calibri"/>
                        <a:ea typeface="Calibri"/>
                        <a:cs typeface="Times New Roman"/>
                      </a:endParaRPr>
                    </a:p>
                  </a:txBody>
                  <a:tcPr marL="68576" marR="68576" marT="0" marB="0" anchor="ctr"/>
                </a:tc>
              </a:tr>
              <a:tr h="439530">
                <a:tc>
                  <a:txBody>
                    <a:bodyPr/>
                    <a:lstStyle/>
                    <a:p>
                      <a:pPr>
                        <a:lnSpc>
                          <a:spcPct val="115000"/>
                        </a:lnSpc>
                        <a:spcAft>
                          <a:spcPts val="0"/>
                        </a:spcAft>
                      </a:pPr>
                      <a:r>
                        <a:rPr lang="cs-CZ" sz="2000" dirty="0">
                          <a:effectLst/>
                        </a:rPr>
                        <a:t>Tematický okruh</a:t>
                      </a:r>
                      <a:endParaRPr lang="cs-CZ" sz="2000" dirty="0">
                        <a:effectLst/>
                        <a:latin typeface="Calibri"/>
                        <a:ea typeface="Calibri"/>
                        <a:cs typeface="Times New Roman"/>
                      </a:endParaRPr>
                    </a:p>
                  </a:txBody>
                  <a:tcPr marL="68576" marR="68576" marT="0" marB="0" anchor="ctr"/>
                </a:tc>
                <a:tc>
                  <a:txBody>
                    <a:bodyPr/>
                    <a:lstStyle/>
                    <a:p>
                      <a:pPr lvl="1">
                        <a:lnSpc>
                          <a:spcPct val="115000"/>
                        </a:lnSpc>
                        <a:spcAft>
                          <a:spcPts val="0"/>
                        </a:spcAft>
                      </a:pPr>
                      <a:r>
                        <a:rPr lang="cs-CZ" sz="2000" dirty="0" smtClean="0">
                          <a:effectLst/>
                          <a:latin typeface="Calibri"/>
                          <a:ea typeface="Calibri"/>
                          <a:cs typeface="Times New Roman"/>
                        </a:rPr>
                        <a:t>Česká literatura 2. poloviny 20. století</a:t>
                      </a:r>
                      <a:endParaRPr lang="cs-CZ" sz="2000" dirty="0">
                        <a:effectLst/>
                        <a:latin typeface="Calibri"/>
                        <a:ea typeface="Calibri"/>
                        <a:cs typeface="Times New Roman"/>
                      </a:endParaRPr>
                    </a:p>
                  </a:txBody>
                  <a:tcPr marL="68576" marR="68576" marT="0" marB="0" anchor="ctr"/>
                </a:tc>
              </a:tr>
              <a:tr h="439530">
                <a:tc>
                  <a: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Název materiálu</a:t>
                      </a:r>
                      <a:endParaRPr lang="cs-CZ" sz="2000" dirty="0" smtClean="0">
                        <a:effectLst/>
                        <a:latin typeface="+mn-lt"/>
                        <a:ea typeface="Calibri"/>
                        <a:cs typeface="Times New Roman"/>
                      </a:endParaRPr>
                    </a:p>
                  </a:txBody>
                  <a:tcPr marL="68576" marR="68576"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latin typeface="+mn-lt"/>
                          <a:ea typeface="Calibri"/>
                          <a:cs typeface="Times New Roman"/>
                        </a:rPr>
                        <a:t>Česká próza 2. pol. 20. století - opakování</a:t>
                      </a:r>
                    </a:p>
                  </a:txBody>
                  <a:tcPr marL="68576" marR="68576" marT="0" marB="0" anchor="ctr"/>
                </a:tc>
              </a:tr>
              <a:tr h="4395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Číslo materiálu</a:t>
                      </a:r>
                      <a:endParaRPr lang="cs-CZ" sz="2000" dirty="0" smtClean="0">
                        <a:effectLst/>
                        <a:latin typeface="+mn-lt"/>
                        <a:ea typeface="Calibri"/>
                        <a:cs typeface="Times New Roman"/>
                      </a:endParaRPr>
                    </a:p>
                  </a:txBody>
                  <a:tcPr marL="68576" marR="68576"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VY_12_INOVACE_1A_CJ_17(32)</a:t>
                      </a:r>
                    </a:p>
                  </a:txBody>
                  <a:tcPr marL="68576" marR="68576"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Autor	</a:t>
                      </a:r>
                      <a:endParaRPr lang="cs-CZ" sz="2000" dirty="0" smtClean="0">
                        <a:effectLst/>
                        <a:latin typeface="+mn-lt"/>
                        <a:ea typeface="Calibri"/>
                        <a:cs typeface="Times New Roman"/>
                      </a:endParaRPr>
                    </a:p>
                  </a:txBody>
                  <a:tcPr marL="68576" marR="68576"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Mgr. Anežka Chládková</a:t>
                      </a:r>
                      <a:endParaRPr lang="cs-CZ" sz="2000" dirty="0" smtClean="0">
                        <a:effectLst/>
                        <a:latin typeface="+mn-lt"/>
                        <a:ea typeface="Calibri"/>
                        <a:cs typeface="Times New Roman"/>
                      </a:endParaRPr>
                    </a:p>
                  </a:txBody>
                  <a:tcPr marL="68576" marR="68576" marT="0" marB="0" anchor="ctr"/>
                </a:tc>
              </a:tr>
              <a:tr h="439530">
                <a:tc>
                  <a:txBody>
                    <a:bodyPr/>
                    <a:lstStyle/>
                    <a:p>
                      <a:pPr>
                        <a:lnSpc>
                          <a:spcPct val="115000"/>
                        </a:lnSpc>
                        <a:spcAft>
                          <a:spcPts val="0"/>
                        </a:spcAft>
                      </a:pPr>
                      <a:r>
                        <a:rPr lang="cs-CZ" sz="2000" dirty="0">
                          <a:effectLst/>
                        </a:rPr>
                        <a:t>Datum tvorby</a:t>
                      </a:r>
                      <a:endParaRPr lang="cs-CZ" sz="2000" dirty="0">
                        <a:effectLst/>
                        <a:latin typeface="Calibri"/>
                        <a:ea typeface="Calibri"/>
                        <a:cs typeface="Times New Roman"/>
                      </a:endParaRPr>
                    </a:p>
                  </a:txBody>
                  <a:tcPr marL="68576" marR="68576" marT="0" marB="0" anchor="ctr"/>
                </a:tc>
                <a:tc>
                  <a:txBody>
                    <a:bodyPr/>
                    <a:lstStyle/>
                    <a:p>
                      <a:pPr lvl="1">
                        <a:lnSpc>
                          <a:spcPct val="115000"/>
                        </a:lnSpc>
                        <a:spcAft>
                          <a:spcPts val="0"/>
                        </a:spcAft>
                      </a:pPr>
                      <a:r>
                        <a:rPr lang="cs-CZ" sz="2000" dirty="0" smtClean="0">
                          <a:effectLst/>
                        </a:rPr>
                        <a:t>10. 04. 2013</a:t>
                      </a:r>
                      <a:endParaRPr lang="cs-CZ" sz="2000" dirty="0">
                        <a:effectLst/>
                        <a:latin typeface="Calibri"/>
                        <a:ea typeface="Calibri"/>
                        <a:cs typeface="Times New Roman"/>
                      </a:endParaRPr>
                    </a:p>
                  </a:txBody>
                  <a:tcPr marL="68576" marR="68576" marT="0" marB="0" anchor="ctr"/>
                </a:tc>
              </a:tr>
              <a:tr h="652742">
                <a:tc gridSpan="2">
                  <a:txBody>
                    <a:bodyPr/>
                    <a:lstStyle/>
                    <a:p>
                      <a:pPr algn="ctr">
                        <a:lnSpc>
                          <a:spcPct val="115000"/>
                        </a:lnSpc>
                        <a:spcAft>
                          <a:spcPts val="0"/>
                        </a:spcAft>
                      </a:pPr>
                      <a:r>
                        <a:rPr lang="cs-CZ" sz="2000" dirty="0" smtClean="0">
                          <a:effectLst/>
                        </a:rPr>
                        <a:t>Všechna neocitovaná díla jsou dílem autora.</a:t>
                      </a:r>
                      <a:endParaRPr lang="cs-CZ" sz="2000" dirty="0">
                        <a:effectLst/>
                        <a:latin typeface="Calibri"/>
                        <a:ea typeface="Calibri"/>
                        <a:cs typeface="Times New Roman"/>
                      </a:endParaRPr>
                    </a:p>
                  </a:txBody>
                  <a:tcPr marL="68576" marR="68576" marT="0" marB="0" anchor="ctr"/>
                </a:tc>
                <a:tc hMerge="1">
                  <a:txBody>
                    <a:bodyPr/>
                    <a:lstStyle/>
                    <a:p>
                      <a:endParaRPr lang="cs-CZ"/>
                    </a:p>
                  </a:txBody>
                  <a:tcPr/>
                </a:tc>
              </a:tr>
            </a:tbl>
          </a:graphicData>
        </a:graphic>
      </p:graphicFrame>
      <p:pic>
        <p:nvPicPr>
          <p:cNvPr id="1538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988"/>
            <a:ext cx="9144000" cy="19970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03734924"/>
      </p:ext>
    </p:extLst>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Nadpis 4"/>
          <p:cNvSpPr>
            <a:spLocks noGrp="1"/>
          </p:cNvSpPr>
          <p:nvPr>
            <p:ph type="title"/>
          </p:nvPr>
        </p:nvSpPr>
        <p:spPr>
          <a:xfrm>
            <a:off x="395536" y="332656"/>
            <a:ext cx="8229600" cy="2245020"/>
          </a:xfrm>
        </p:spPr>
        <p:txBody>
          <a:bodyPr>
            <a:normAutofit fontScale="90000"/>
          </a:bodyPr>
          <a:lstStyle/>
          <a:p>
            <a:pPr algn="l"/>
            <a:r>
              <a:rPr lang="cs-CZ" dirty="0" smtClean="0"/>
              <a:t/>
            </a:r>
            <a:br>
              <a:rPr lang="cs-CZ" dirty="0" smtClean="0"/>
            </a:br>
            <a:r>
              <a:rPr lang="cs-CZ" dirty="0"/>
              <a:t/>
            </a:r>
            <a:br>
              <a:rPr lang="cs-CZ" dirty="0"/>
            </a:br>
            <a:r>
              <a:rPr lang="cs-CZ" dirty="0" smtClean="0"/>
              <a:t/>
            </a:r>
            <a:br>
              <a:rPr lang="cs-CZ" dirty="0" smtClean="0"/>
            </a:br>
            <a:r>
              <a:rPr lang="cs-CZ" dirty="0" smtClean="0"/>
              <a:t/>
            </a:r>
            <a:br>
              <a:rPr lang="cs-CZ" dirty="0" smtClean="0"/>
            </a:br>
            <a:r>
              <a:rPr lang="cs-CZ" sz="2200" dirty="0" smtClean="0"/>
              <a:t>Anotace:</a:t>
            </a:r>
            <a:br>
              <a:rPr lang="cs-CZ" sz="2200" dirty="0" smtClean="0"/>
            </a:br>
            <a:r>
              <a:rPr lang="cs-CZ" sz="2200" dirty="0" smtClean="0"/>
              <a:t>Prezentace je určena pro žáky 3. ročníku SOU.  Má napomoci žákům utřídit si základní znalosti  TC. </a:t>
            </a:r>
            <a:br>
              <a:rPr lang="cs-CZ" sz="2200" dirty="0" smtClean="0"/>
            </a:br>
            <a:r>
              <a:rPr lang="cs-CZ" sz="2200" dirty="0" smtClean="0"/>
              <a:t/>
            </a:r>
            <a:br>
              <a:rPr lang="cs-CZ" sz="2200" dirty="0" smtClean="0"/>
            </a:br>
            <a:r>
              <a:rPr lang="cs-CZ" sz="2200" dirty="0" smtClean="0"/>
              <a:t>Prezentace má napomoci rozvoji čtenářské gramotnosti žáků učilišť.</a:t>
            </a:r>
            <a:br>
              <a:rPr lang="cs-CZ" sz="2200" dirty="0" smtClean="0"/>
            </a:br>
            <a:r>
              <a:rPr lang="cs-CZ" sz="2200" dirty="0" smtClean="0"/>
              <a:t>Je určena pro interaktivní práci ve výuce. </a:t>
            </a:r>
            <a:br>
              <a:rPr lang="cs-CZ" sz="2200" dirty="0" smtClean="0"/>
            </a:br>
            <a:r>
              <a:rPr lang="cs-CZ" sz="2200" dirty="0"/>
              <a:t/>
            </a:r>
            <a:br>
              <a:rPr lang="cs-CZ" sz="2200" dirty="0"/>
            </a:br>
            <a:r>
              <a:rPr lang="cs-CZ" sz="2200" dirty="0" smtClean="0"/>
              <a:t>Metodika:</a:t>
            </a:r>
            <a:br>
              <a:rPr lang="cs-CZ" sz="2200" dirty="0" smtClean="0"/>
            </a:br>
            <a:r>
              <a:rPr lang="cs-CZ" sz="2200" dirty="0"/>
              <a:t>Žáci mohou </a:t>
            </a:r>
            <a:r>
              <a:rPr lang="cs-CZ" sz="2200" dirty="0" smtClean="0"/>
              <a:t>pracovat samostatně (následuje společná kontrola), skupinově i společně.</a:t>
            </a:r>
            <a:r>
              <a:rPr lang="cs-CZ" sz="2200" dirty="0"/>
              <a:t/>
            </a:r>
            <a:br>
              <a:rPr lang="cs-CZ" sz="2200" dirty="0"/>
            </a:br>
            <a:r>
              <a:rPr lang="cs-CZ" sz="2200" dirty="0"/>
              <a:t/>
            </a:r>
            <a:br>
              <a:rPr lang="cs-CZ" sz="2200" dirty="0"/>
            </a:br>
            <a:endParaRPr lang="cs-CZ" sz="2200" dirty="0"/>
          </a:p>
        </p:txBody>
      </p:sp>
    </p:spTree>
    <p:extLst>
      <p:ext uri="{BB962C8B-B14F-4D97-AF65-F5344CB8AC3E}">
        <p14:creationId xmlns:p14="http://schemas.microsoft.com/office/powerpoint/2010/main" val="7158162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67544" y="-819473"/>
            <a:ext cx="8229600" cy="3600401"/>
          </a:xfrm>
        </p:spPr>
        <p:txBody>
          <a:bodyPr>
            <a:normAutofit/>
          </a:bodyPr>
          <a:lstStyle/>
          <a:p>
            <a:pPr eaLnBrk="1" hangingPunct="1"/>
            <a:r>
              <a:rPr lang="cs-CZ" sz="4000" dirty="0" smtClean="0">
                <a:solidFill>
                  <a:srgbClr val="0070C0"/>
                </a:solidFill>
              </a:rPr>
              <a:t>Hrdina některých knih J. Škvoreckého se jmenuje:</a:t>
            </a:r>
          </a:p>
        </p:txBody>
      </p:sp>
      <p:sp>
        <p:nvSpPr>
          <p:cNvPr id="18435" name="Oval 3">
            <a:hlinkClick r:id="" action="ppaction://hlinkshowjump?jump=nextslide">
              <a:snd r:embed="rId2" name="applause.wav"/>
            </a:hlinkClick>
          </p:cNvPr>
          <p:cNvSpPr>
            <a:spLocks noChangeArrowheads="1"/>
          </p:cNvSpPr>
          <p:nvPr/>
        </p:nvSpPr>
        <p:spPr bwMode="auto">
          <a:xfrm>
            <a:off x="1547813" y="2500313"/>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t>Danny Smiřický</a:t>
            </a:r>
          </a:p>
          <a:p>
            <a:pPr algn="ctr"/>
            <a:endParaRPr lang="cs-CZ" sz="2400" dirty="0" smtClean="0"/>
          </a:p>
        </p:txBody>
      </p:sp>
      <p:sp>
        <p:nvSpPr>
          <p:cNvPr id="18436" name="Oval 4">
            <a:hlinkClick r:id="" action="ppaction://noaction">
              <a:snd r:embed="rId3" name="glass.wav"/>
            </a:hlinkClick>
          </p:cNvPr>
          <p:cNvSpPr>
            <a:spLocks noChangeArrowheads="1"/>
          </p:cNvSpPr>
          <p:nvPr/>
        </p:nvSpPr>
        <p:spPr bwMode="auto">
          <a:xfrm>
            <a:off x="4932363" y="1700213"/>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t>Honza Smiřický</a:t>
            </a:r>
            <a:endParaRPr lang="cs-CZ" sz="2400" dirty="0"/>
          </a:p>
        </p:txBody>
      </p:sp>
      <p:sp>
        <p:nvSpPr>
          <p:cNvPr id="18437" name="Oval 5">
            <a:hlinkClick r:id="" action="ppaction://noaction">
              <a:snd r:embed="rId3" name="glass.wav"/>
            </a:hlinkClick>
          </p:cNvPr>
          <p:cNvSpPr>
            <a:spLocks noChangeArrowheads="1"/>
          </p:cNvSpPr>
          <p:nvPr/>
        </p:nvSpPr>
        <p:spPr bwMode="auto">
          <a:xfrm>
            <a:off x="1447800" y="4653136"/>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t>Danny Borůvka</a:t>
            </a:r>
          </a:p>
          <a:p>
            <a:pPr algn="ctr"/>
            <a:endParaRPr lang="cs-CZ" sz="2400" dirty="0"/>
          </a:p>
        </p:txBody>
      </p:sp>
      <p:sp>
        <p:nvSpPr>
          <p:cNvPr id="18438" name="Oval 6">
            <a:hlinkClick r:id="" action="ppaction://noaction">
              <a:snd r:embed="rId3" name="glass.wav"/>
            </a:hlinkClick>
          </p:cNvPr>
          <p:cNvSpPr>
            <a:spLocks noChangeArrowheads="1"/>
          </p:cNvSpPr>
          <p:nvPr/>
        </p:nvSpPr>
        <p:spPr bwMode="auto">
          <a:xfrm>
            <a:off x="5029200" y="3657600"/>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t>Lukáš Vaculík</a:t>
            </a:r>
            <a:endParaRPr lang="cs-CZ" sz="2400" dirty="0"/>
          </a:p>
        </p:txBody>
      </p:sp>
    </p:spTree>
    <p:extLst>
      <p:ext uri="{BB962C8B-B14F-4D97-AF65-F5344CB8AC3E}">
        <p14:creationId xmlns:p14="http://schemas.microsoft.com/office/powerpoint/2010/main" val="1382619224"/>
      </p:ext>
    </p:extLst>
  </p:cSld>
  <p:clrMapOvr>
    <a:masterClrMapping/>
  </p:clrMapOvr>
  <p:transition spd="slow" advClick="0">
    <p:pull/>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43608" y="548680"/>
            <a:ext cx="7772400" cy="1143000"/>
          </a:xfrm>
        </p:spPr>
        <p:txBody>
          <a:bodyPr/>
          <a:lstStyle/>
          <a:p>
            <a:pPr eaLnBrk="1" hangingPunct="1"/>
            <a:r>
              <a:rPr lang="cs-CZ" sz="4400" dirty="0" smtClean="0">
                <a:solidFill>
                  <a:srgbClr val="0070C0"/>
                </a:solidFill>
                <a:effectLst/>
              </a:rPr>
              <a:t>Josef Škvorecký založil nakladatelství v: </a:t>
            </a:r>
          </a:p>
        </p:txBody>
      </p:sp>
      <p:sp>
        <p:nvSpPr>
          <p:cNvPr id="19459" name="Oval 3">
            <a:hlinkClick r:id="" action="ppaction://hlinkshowjump?jump=nextslide">
              <a:snd r:embed="rId2" name="applause.wav"/>
            </a:hlinkClick>
          </p:cNvPr>
          <p:cNvSpPr>
            <a:spLocks noChangeArrowheads="1"/>
          </p:cNvSpPr>
          <p:nvPr/>
        </p:nvSpPr>
        <p:spPr bwMode="auto">
          <a:xfrm>
            <a:off x="1476375" y="4584700"/>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solidFill>
                  <a:prstClr val="black"/>
                </a:solidFill>
              </a:rPr>
              <a:t>Torontu</a:t>
            </a:r>
            <a:endParaRPr lang="cs-CZ" sz="2400" dirty="0">
              <a:solidFill>
                <a:prstClr val="black"/>
              </a:solidFill>
            </a:endParaRPr>
          </a:p>
        </p:txBody>
      </p:sp>
      <p:sp>
        <p:nvSpPr>
          <p:cNvPr id="19460" name="Oval 4">
            <a:hlinkClick r:id="" action="ppaction://noaction">
              <a:snd r:embed="rId3" name="glass.wav"/>
            </a:hlinkClick>
          </p:cNvPr>
          <p:cNvSpPr>
            <a:spLocks noChangeArrowheads="1"/>
          </p:cNvSpPr>
          <p:nvPr/>
        </p:nvSpPr>
        <p:spPr bwMode="auto">
          <a:xfrm>
            <a:off x="5257800" y="1927426"/>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solidFill>
                  <a:prstClr val="black"/>
                </a:solidFill>
              </a:rPr>
              <a:t>Kolíně nad Rýnem</a:t>
            </a:r>
            <a:endParaRPr lang="cs-CZ" sz="2400" dirty="0">
              <a:solidFill>
                <a:prstClr val="black"/>
              </a:solidFill>
            </a:endParaRPr>
          </a:p>
        </p:txBody>
      </p:sp>
      <p:sp>
        <p:nvSpPr>
          <p:cNvPr id="19461" name="Oval 5">
            <a:hlinkClick r:id="" action="ppaction://noaction">
              <a:snd r:embed="rId3" name="glass.wav"/>
            </a:hlinkClick>
          </p:cNvPr>
          <p:cNvSpPr>
            <a:spLocks noChangeArrowheads="1"/>
          </p:cNvSpPr>
          <p:nvPr/>
        </p:nvSpPr>
        <p:spPr bwMode="auto">
          <a:xfrm>
            <a:off x="1581150" y="2276475"/>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a:solidFill>
                  <a:prstClr val="black"/>
                </a:solidFill>
              </a:rPr>
              <a:t>   </a:t>
            </a:r>
            <a:r>
              <a:rPr lang="cs-CZ" sz="2400" dirty="0" smtClean="0">
                <a:solidFill>
                  <a:prstClr val="black"/>
                </a:solidFill>
              </a:rPr>
              <a:t>Římě</a:t>
            </a:r>
            <a:endParaRPr lang="cs-CZ" dirty="0">
              <a:solidFill>
                <a:prstClr val="black"/>
              </a:solidFill>
            </a:endParaRPr>
          </a:p>
        </p:txBody>
      </p:sp>
      <p:sp>
        <p:nvSpPr>
          <p:cNvPr id="19462" name="Oval 6">
            <a:hlinkClick r:id="" action="ppaction://noaction">
              <a:snd r:embed="rId3" name="glass.wav"/>
            </a:hlinkClick>
          </p:cNvPr>
          <p:cNvSpPr>
            <a:spLocks noChangeArrowheads="1"/>
          </p:cNvSpPr>
          <p:nvPr/>
        </p:nvSpPr>
        <p:spPr bwMode="auto">
          <a:xfrm>
            <a:off x="5257800" y="3886200"/>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solidFill>
                  <a:prstClr val="black"/>
                </a:solidFill>
              </a:rPr>
              <a:t>Praze</a:t>
            </a:r>
            <a:endParaRPr lang="cs-CZ" sz="2400" dirty="0">
              <a:solidFill>
                <a:prstClr val="black"/>
              </a:solidFill>
            </a:endParaRPr>
          </a:p>
        </p:txBody>
      </p:sp>
    </p:spTree>
    <p:extLst>
      <p:ext uri="{BB962C8B-B14F-4D97-AF65-F5344CB8AC3E}">
        <p14:creationId xmlns:p14="http://schemas.microsoft.com/office/powerpoint/2010/main" val="3928712144"/>
      </p:ext>
    </p:extLst>
  </p:cSld>
  <p:clrMapOvr>
    <a:masterClrMapping/>
  </p:clrMapOvr>
  <p:transition spd="slow" advClick="0">
    <p:pull/>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7544" y="332656"/>
            <a:ext cx="8229600" cy="1600200"/>
          </a:xfrm>
        </p:spPr>
        <p:txBody>
          <a:bodyPr/>
          <a:lstStyle/>
          <a:p>
            <a:pPr eaLnBrk="1" hangingPunct="1"/>
            <a:r>
              <a:rPr lang="cs-CZ" sz="4400" dirty="0" smtClean="0"/>
              <a:t/>
            </a:r>
            <a:br>
              <a:rPr lang="cs-CZ" sz="4400" dirty="0" smtClean="0"/>
            </a:br>
            <a:r>
              <a:rPr lang="cs-CZ" sz="4400" dirty="0" smtClean="0">
                <a:solidFill>
                  <a:srgbClr val="0070C0"/>
                </a:solidFill>
              </a:rPr>
              <a:t>Ota Pavel nenapsal:</a:t>
            </a:r>
            <a:br>
              <a:rPr lang="cs-CZ" sz="4400" dirty="0" smtClean="0">
                <a:solidFill>
                  <a:srgbClr val="0070C0"/>
                </a:solidFill>
              </a:rPr>
            </a:br>
            <a:endParaRPr lang="cs-CZ" sz="4400" dirty="0" smtClean="0">
              <a:solidFill>
                <a:srgbClr val="0070C0"/>
              </a:solidFill>
            </a:endParaRPr>
          </a:p>
        </p:txBody>
      </p:sp>
      <p:sp>
        <p:nvSpPr>
          <p:cNvPr id="22531" name="Oval 3">
            <a:hlinkClick r:id="" action="ppaction://hlinkshowjump?jump=nextslide">
              <a:snd r:embed="rId2" name="applause.wav"/>
            </a:hlinkClick>
          </p:cNvPr>
          <p:cNvSpPr>
            <a:spLocks noChangeArrowheads="1"/>
          </p:cNvSpPr>
          <p:nvPr/>
        </p:nvSpPr>
        <p:spPr bwMode="auto">
          <a:xfrm>
            <a:off x="5292725" y="1916832"/>
            <a:ext cx="2895600" cy="1447800"/>
          </a:xfrm>
          <a:prstGeom prst="ellipse">
            <a:avLst/>
          </a:prstGeom>
          <a:solidFill>
            <a:srgbClr val="FFFF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Plná bedna piva</a:t>
            </a:r>
            <a:r>
              <a:rPr lang="cs-CZ" dirty="0" smtClean="0">
                <a:solidFill>
                  <a:prstClr val="black"/>
                </a:solidFill>
              </a:rPr>
              <a:t> </a:t>
            </a:r>
            <a:endParaRPr lang="cs-CZ" dirty="0">
              <a:solidFill>
                <a:prstClr val="black"/>
              </a:solidFill>
            </a:endParaRPr>
          </a:p>
        </p:txBody>
      </p:sp>
      <p:sp>
        <p:nvSpPr>
          <p:cNvPr id="22532" name="Oval 4">
            <a:hlinkClick r:id="" action="ppaction://noaction">
              <a:snd r:embed="rId3" name="glass.wav"/>
            </a:hlinkClick>
          </p:cNvPr>
          <p:cNvSpPr>
            <a:spLocks noChangeArrowheads="1"/>
          </p:cNvSpPr>
          <p:nvPr/>
        </p:nvSpPr>
        <p:spPr bwMode="auto">
          <a:xfrm>
            <a:off x="5652120" y="3866221"/>
            <a:ext cx="2895600" cy="1447800"/>
          </a:xfrm>
          <a:prstGeom prst="ellipse">
            <a:avLst/>
          </a:prstGeom>
          <a:solidFill>
            <a:srgbClr val="FFFF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Syn celerového krále</a:t>
            </a:r>
            <a:endParaRPr lang="cs-CZ" sz="2400" dirty="0">
              <a:solidFill>
                <a:prstClr val="black"/>
              </a:solidFill>
            </a:endParaRPr>
          </a:p>
        </p:txBody>
      </p:sp>
      <p:sp>
        <p:nvSpPr>
          <p:cNvPr id="22533" name="Oval 5">
            <a:hlinkClick r:id="" action="ppaction://noaction">
              <a:snd r:embed="rId3" name="glass.wav"/>
            </a:hlinkClick>
          </p:cNvPr>
          <p:cNvSpPr>
            <a:spLocks noChangeArrowheads="1"/>
          </p:cNvSpPr>
          <p:nvPr/>
        </p:nvSpPr>
        <p:spPr bwMode="auto">
          <a:xfrm>
            <a:off x="1963467" y="2376449"/>
            <a:ext cx="2895600" cy="1447800"/>
          </a:xfrm>
          <a:prstGeom prst="ellipse">
            <a:avLst/>
          </a:prstGeom>
          <a:solidFill>
            <a:srgbClr val="FFFF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Pohár od pánaboha</a:t>
            </a:r>
            <a:endParaRPr lang="cs-CZ" dirty="0">
              <a:solidFill>
                <a:prstClr val="black"/>
              </a:solidFill>
            </a:endParaRPr>
          </a:p>
        </p:txBody>
      </p:sp>
      <p:sp>
        <p:nvSpPr>
          <p:cNvPr id="22534" name="Oval 6">
            <a:hlinkClick r:id="" action="ppaction://noaction">
              <a:snd r:embed="rId3" name="glass.wav"/>
            </a:hlinkClick>
          </p:cNvPr>
          <p:cNvSpPr>
            <a:spLocks noChangeArrowheads="1"/>
          </p:cNvSpPr>
          <p:nvPr/>
        </p:nvSpPr>
        <p:spPr bwMode="auto">
          <a:xfrm>
            <a:off x="1897063" y="4724400"/>
            <a:ext cx="2895600" cy="1447800"/>
          </a:xfrm>
          <a:prstGeom prst="ellipse">
            <a:avLst/>
          </a:prstGeom>
          <a:solidFill>
            <a:srgbClr val="FFFF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Dukla mezi mrakodrapy</a:t>
            </a:r>
            <a:endParaRPr lang="cs-CZ" sz="2400" dirty="0">
              <a:solidFill>
                <a:prstClr val="black"/>
              </a:solidFill>
            </a:endParaRPr>
          </a:p>
        </p:txBody>
      </p:sp>
    </p:spTree>
    <p:extLst>
      <p:ext uri="{BB962C8B-B14F-4D97-AF65-F5344CB8AC3E}">
        <p14:creationId xmlns:p14="http://schemas.microsoft.com/office/powerpoint/2010/main" val="1908264351"/>
      </p:ext>
    </p:extLst>
  </p:cSld>
  <p:clrMapOvr>
    <a:masterClrMapping/>
  </p:clrMapOvr>
  <p:transition spd="slow" advClick="0">
    <p:pull/>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187450" y="404813"/>
            <a:ext cx="7772400" cy="1143000"/>
          </a:xfrm>
        </p:spPr>
        <p:txBody>
          <a:bodyPr/>
          <a:lstStyle/>
          <a:p>
            <a:pPr eaLnBrk="1" hangingPunct="1"/>
            <a:r>
              <a:rPr lang="cs-CZ" sz="4400" dirty="0" smtClean="0">
                <a:solidFill>
                  <a:srgbClr val="0070C0"/>
                </a:solidFill>
              </a:rPr>
              <a:t>Pábitelé: </a:t>
            </a:r>
          </a:p>
        </p:txBody>
      </p:sp>
      <p:sp>
        <p:nvSpPr>
          <p:cNvPr id="21507" name="Oval 3">
            <a:hlinkClick r:id="" action="ppaction://hlinkshowjump?jump=nextslide">
              <a:snd r:embed="rId2" name="applause.wav"/>
            </a:hlinkClick>
          </p:cNvPr>
          <p:cNvSpPr>
            <a:spLocks noChangeArrowheads="1"/>
          </p:cNvSpPr>
          <p:nvPr/>
        </p:nvSpPr>
        <p:spPr bwMode="auto">
          <a:xfrm>
            <a:off x="5292080" y="406462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cs-CZ" sz="2400" dirty="0" smtClean="0">
              <a:solidFill>
                <a:prstClr val="black"/>
              </a:solidFill>
            </a:endParaRPr>
          </a:p>
          <a:p>
            <a:pPr algn="ctr"/>
            <a:r>
              <a:rPr lang="cs-CZ" sz="2400" dirty="0" smtClean="0">
                <a:solidFill>
                  <a:prstClr val="black"/>
                </a:solidFill>
              </a:rPr>
              <a:t>Zvláštním </a:t>
            </a:r>
            <a:r>
              <a:rPr lang="cs-CZ" sz="2400" dirty="0">
                <a:solidFill>
                  <a:prstClr val="black"/>
                </a:solidFill>
              </a:rPr>
              <a:t>způsobem</a:t>
            </a:r>
          </a:p>
          <a:p>
            <a:pPr algn="ctr"/>
            <a:r>
              <a:rPr lang="cs-CZ" sz="2400" dirty="0">
                <a:solidFill>
                  <a:prstClr val="black"/>
                </a:solidFill>
              </a:rPr>
              <a:t> milují </a:t>
            </a:r>
            <a:r>
              <a:rPr lang="cs-CZ" sz="2400" dirty="0" smtClean="0">
                <a:solidFill>
                  <a:prstClr val="black"/>
                </a:solidFill>
              </a:rPr>
              <a:t>život.</a:t>
            </a:r>
            <a:endParaRPr lang="cs-CZ" sz="2400" dirty="0">
              <a:solidFill>
                <a:prstClr val="black"/>
              </a:solidFill>
            </a:endParaRPr>
          </a:p>
          <a:p>
            <a:pPr algn="ctr"/>
            <a:endParaRPr lang="cs-CZ" sz="2400" dirty="0">
              <a:solidFill>
                <a:prstClr val="black"/>
              </a:solidFill>
            </a:endParaRPr>
          </a:p>
        </p:txBody>
      </p:sp>
      <p:sp>
        <p:nvSpPr>
          <p:cNvPr id="21508" name="Oval 4">
            <a:hlinkClick r:id="" action="ppaction://noaction">
              <a:snd r:embed="rId3" name="glass.wav"/>
            </a:hlinkClick>
          </p:cNvPr>
          <p:cNvSpPr>
            <a:spLocks noChangeArrowheads="1"/>
          </p:cNvSpPr>
          <p:nvPr/>
        </p:nvSpPr>
        <p:spPr bwMode="auto">
          <a:xfrm>
            <a:off x="4788024" y="205740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Vymýšlejí si nesmysly .</a:t>
            </a:r>
            <a:endParaRPr lang="cs-CZ" sz="2400" dirty="0">
              <a:solidFill>
                <a:prstClr val="black"/>
              </a:solidFill>
            </a:endParaRPr>
          </a:p>
        </p:txBody>
      </p:sp>
      <p:sp>
        <p:nvSpPr>
          <p:cNvPr id="21509" name="Oval 5">
            <a:hlinkClick r:id="" action="ppaction://noaction">
              <a:snd r:embed="rId3" name="glass.wav"/>
            </a:hlinkClick>
          </p:cNvPr>
          <p:cNvSpPr>
            <a:spLocks noChangeArrowheads="1"/>
          </p:cNvSpPr>
          <p:nvPr/>
        </p:nvSpPr>
        <p:spPr bwMode="auto">
          <a:xfrm>
            <a:off x="1259632" y="416591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Mají rádi pocit moci,</a:t>
            </a:r>
          </a:p>
          <a:p>
            <a:pPr algn="ctr"/>
            <a:r>
              <a:rPr lang="cs-CZ" sz="2400" dirty="0" smtClean="0">
                <a:solidFill>
                  <a:prstClr val="black"/>
                </a:solidFill>
              </a:rPr>
              <a:t> násilí.</a:t>
            </a:r>
            <a:endParaRPr lang="cs-CZ" sz="2400" dirty="0">
              <a:solidFill>
                <a:prstClr val="black"/>
              </a:solidFill>
            </a:endParaRPr>
          </a:p>
        </p:txBody>
      </p:sp>
      <p:sp>
        <p:nvSpPr>
          <p:cNvPr id="21510" name="Oval 6">
            <a:hlinkClick r:id="" action="ppaction://noaction">
              <a:snd r:embed="rId3" name="glass.wav"/>
            </a:hlinkClick>
          </p:cNvPr>
          <p:cNvSpPr>
            <a:spLocks noChangeArrowheads="1"/>
          </p:cNvSpPr>
          <p:nvPr/>
        </p:nvSpPr>
        <p:spPr bwMode="auto">
          <a:xfrm>
            <a:off x="971600" y="205740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Lžou a podvádějí.</a:t>
            </a:r>
            <a:endParaRPr lang="cs-CZ" sz="2400" dirty="0">
              <a:solidFill>
                <a:prstClr val="black"/>
              </a:solidFill>
            </a:endParaRPr>
          </a:p>
        </p:txBody>
      </p:sp>
    </p:spTree>
    <p:extLst>
      <p:ext uri="{BB962C8B-B14F-4D97-AF65-F5344CB8AC3E}">
        <p14:creationId xmlns:p14="http://schemas.microsoft.com/office/powerpoint/2010/main" val="2523333648"/>
      </p:ext>
    </p:extLst>
  </p:cSld>
  <p:clrMapOvr>
    <a:masterClrMapping/>
  </p:clrMapOvr>
  <p:transition spd="slow" advClick="0">
    <p:pull/>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915144" y="-524544"/>
            <a:ext cx="8229600" cy="2131640"/>
          </a:xfrm>
        </p:spPr>
        <p:txBody>
          <a:bodyPr>
            <a:normAutofit/>
          </a:bodyPr>
          <a:lstStyle/>
          <a:p>
            <a:pPr eaLnBrk="1" hangingPunct="1"/>
            <a:r>
              <a:rPr lang="cs-CZ" sz="4400" dirty="0" smtClean="0">
                <a:solidFill>
                  <a:srgbClr val="0070C0"/>
                </a:solidFill>
              </a:rPr>
              <a:t>Mezi české spisovatele tohoto období nepatří</a:t>
            </a:r>
            <a:r>
              <a:rPr lang="cs-CZ" sz="4000" dirty="0" smtClean="0">
                <a:solidFill>
                  <a:srgbClr val="0070C0"/>
                </a:solidFill>
              </a:rPr>
              <a:t>:</a:t>
            </a:r>
          </a:p>
        </p:txBody>
      </p:sp>
      <p:sp>
        <p:nvSpPr>
          <p:cNvPr id="18435" name="Oval 3">
            <a:hlinkClick r:id="" action="ppaction://hlinkshowjump?jump=nextslide">
              <a:snd r:embed="rId2" name="applause.wav"/>
            </a:hlinkClick>
          </p:cNvPr>
          <p:cNvSpPr>
            <a:spLocks noChangeArrowheads="1"/>
          </p:cNvSpPr>
          <p:nvPr/>
        </p:nvSpPr>
        <p:spPr bwMode="auto">
          <a:xfrm>
            <a:off x="1547813" y="2500313"/>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solidFill>
                  <a:prstClr val="black"/>
                </a:solidFill>
              </a:rPr>
              <a:t>Alexandr </a:t>
            </a:r>
            <a:r>
              <a:rPr lang="cs-CZ" sz="2400" dirty="0" err="1" smtClean="0">
                <a:solidFill>
                  <a:prstClr val="black"/>
                </a:solidFill>
              </a:rPr>
              <a:t>Solženicyn</a:t>
            </a:r>
            <a:endParaRPr lang="cs-CZ" sz="2400" dirty="0">
              <a:solidFill>
                <a:prstClr val="black"/>
              </a:solidFill>
            </a:endParaRPr>
          </a:p>
          <a:p>
            <a:pPr algn="ctr"/>
            <a:endParaRPr lang="cs-CZ" sz="2400" dirty="0">
              <a:solidFill>
                <a:prstClr val="black"/>
              </a:solidFill>
            </a:endParaRPr>
          </a:p>
        </p:txBody>
      </p:sp>
      <p:sp>
        <p:nvSpPr>
          <p:cNvPr id="18436" name="Oval 4">
            <a:hlinkClick r:id="" action="ppaction://noaction">
              <a:snd r:embed="rId3" name="glass.wav"/>
            </a:hlinkClick>
          </p:cNvPr>
          <p:cNvSpPr>
            <a:spLocks noChangeArrowheads="1"/>
          </p:cNvSpPr>
          <p:nvPr/>
        </p:nvSpPr>
        <p:spPr bwMode="auto">
          <a:xfrm>
            <a:off x="4932363" y="2060848"/>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solidFill>
                  <a:prstClr val="black"/>
                </a:solidFill>
              </a:rPr>
              <a:t>Radek John</a:t>
            </a:r>
            <a:endParaRPr lang="cs-CZ" sz="2400" dirty="0">
              <a:solidFill>
                <a:prstClr val="black"/>
              </a:solidFill>
            </a:endParaRPr>
          </a:p>
        </p:txBody>
      </p:sp>
      <p:sp>
        <p:nvSpPr>
          <p:cNvPr id="18437" name="Oval 5">
            <a:hlinkClick r:id="" action="ppaction://noaction">
              <a:snd r:embed="rId3" name="glass.wav"/>
            </a:hlinkClick>
          </p:cNvPr>
          <p:cNvSpPr>
            <a:spLocks noChangeArrowheads="1"/>
          </p:cNvSpPr>
          <p:nvPr/>
        </p:nvSpPr>
        <p:spPr bwMode="auto">
          <a:xfrm>
            <a:off x="1447800" y="4653136"/>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solidFill>
                  <a:prstClr val="black"/>
                </a:solidFill>
              </a:rPr>
              <a:t>Michal </a:t>
            </a:r>
            <a:r>
              <a:rPr lang="cs-CZ" sz="2400" dirty="0" err="1" smtClean="0">
                <a:solidFill>
                  <a:prstClr val="black"/>
                </a:solidFill>
              </a:rPr>
              <a:t>Viewegh</a:t>
            </a:r>
            <a:endParaRPr lang="cs-CZ" sz="2400" dirty="0">
              <a:solidFill>
                <a:prstClr val="black"/>
              </a:solidFill>
            </a:endParaRPr>
          </a:p>
        </p:txBody>
      </p:sp>
      <p:sp>
        <p:nvSpPr>
          <p:cNvPr id="18438" name="Oval 6">
            <a:hlinkClick r:id="" action="ppaction://noaction">
              <a:snd r:embed="rId3" name="glass.wav"/>
            </a:hlinkClick>
          </p:cNvPr>
          <p:cNvSpPr>
            <a:spLocks noChangeArrowheads="1"/>
          </p:cNvSpPr>
          <p:nvPr/>
        </p:nvSpPr>
        <p:spPr bwMode="auto">
          <a:xfrm>
            <a:off x="4991660" y="3927377"/>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solidFill>
                  <a:prstClr val="black"/>
                </a:solidFill>
              </a:rPr>
              <a:t>Vladimír Páral</a:t>
            </a:r>
            <a:endParaRPr lang="cs-CZ" sz="2400" dirty="0">
              <a:solidFill>
                <a:prstClr val="black"/>
              </a:solidFill>
            </a:endParaRPr>
          </a:p>
        </p:txBody>
      </p:sp>
      <p:cxnSp>
        <p:nvCxnSpPr>
          <p:cNvPr id="3" name="Pravoúhlá spojnice 2"/>
          <p:cNvCxnSpPr/>
          <p:nvPr/>
        </p:nvCxnSpPr>
        <p:spPr>
          <a:xfrm>
            <a:off x="10044608" y="692696"/>
            <a:ext cx="914400" cy="914400"/>
          </a:xfrm>
          <a:prstGeom prst="bentConnector3">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7186119"/>
      </p:ext>
    </p:extLst>
  </p:cSld>
  <p:clrMapOvr>
    <a:masterClrMapping/>
  </p:clrMapOvr>
  <p:transition spd="slow" advClick="0">
    <p:pull/>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387424"/>
            <a:ext cx="8229600" cy="1600200"/>
          </a:xfrm>
        </p:spPr>
        <p:txBody>
          <a:bodyPr/>
          <a:lstStyle/>
          <a:p>
            <a:pPr eaLnBrk="1" hangingPunct="1"/>
            <a:r>
              <a:rPr lang="cs-CZ" sz="4400" dirty="0" smtClean="0">
                <a:solidFill>
                  <a:srgbClr val="0070C0"/>
                </a:solidFill>
              </a:rPr>
              <a:t>Román Prima sezóna napsal:</a:t>
            </a:r>
            <a:endParaRPr lang="cs-CZ" dirty="0" smtClean="0">
              <a:solidFill>
                <a:srgbClr val="0070C0"/>
              </a:solidFill>
            </a:endParaRPr>
          </a:p>
        </p:txBody>
      </p:sp>
      <p:sp>
        <p:nvSpPr>
          <p:cNvPr id="23555" name="Oval 3">
            <a:hlinkClick r:id="" action="ppaction://hlinkshowjump?jump=nextslide">
              <a:snd r:embed="rId2" name="applause.wav"/>
            </a:hlinkClick>
          </p:cNvPr>
          <p:cNvSpPr>
            <a:spLocks noChangeArrowheads="1"/>
          </p:cNvSpPr>
          <p:nvPr/>
        </p:nvSpPr>
        <p:spPr bwMode="auto">
          <a:xfrm>
            <a:off x="1905000" y="2286000"/>
            <a:ext cx="2895600" cy="1447800"/>
          </a:xfrm>
          <a:prstGeom prst="ellipse">
            <a:avLst/>
          </a:prstGeom>
          <a:solidFill>
            <a:srgbClr val="FF0000"/>
          </a:solidFill>
          <a:ln w="9525">
            <a:solidFill>
              <a:schemeClr val="tx1"/>
            </a:solidFill>
            <a:round/>
            <a:headEnd/>
            <a:tailEnd/>
          </a:ln>
          <a:effectLst/>
        </p:spPr>
        <p:txBody>
          <a:bodyPr wrap="none" anchor="ctr"/>
          <a:lstStyle/>
          <a:p>
            <a:pPr algn="ctr"/>
            <a:r>
              <a:rPr lang="cs-CZ" sz="2400" dirty="0" smtClean="0">
                <a:solidFill>
                  <a:prstClr val="black"/>
                </a:solidFill>
              </a:rPr>
              <a:t>J. Škvorecký</a:t>
            </a:r>
            <a:endParaRPr lang="cs-CZ" sz="2400" dirty="0">
              <a:solidFill>
                <a:prstClr val="black"/>
              </a:solidFill>
            </a:endParaRPr>
          </a:p>
        </p:txBody>
      </p:sp>
      <p:sp>
        <p:nvSpPr>
          <p:cNvPr id="23556" name="Oval 4">
            <a:hlinkClick r:id="" action="ppaction://noaction">
              <a:snd r:embed="rId3" name="glass.wav"/>
            </a:hlinkClick>
          </p:cNvPr>
          <p:cNvSpPr>
            <a:spLocks noChangeArrowheads="1"/>
          </p:cNvSpPr>
          <p:nvPr/>
        </p:nvSpPr>
        <p:spPr bwMode="auto">
          <a:xfrm>
            <a:off x="5257800" y="1524000"/>
            <a:ext cx="2895600" cy="1447800"/>
          </a:xfrm>
          <a:prstGeom prst="ellipse">
            <a:avLst/>
          </a:prstGeom>
          <a:solidFill>
            <a:srgbClr val="FF0000"/>
          </a:solidFill>
          <a:ln w="9525">
            <a:solidFill>
              <a:schemeClr val="tx1"/>
            </a:solidFill>
            <a:round/>
            <a:headEnd/>
            <a:tailEnd/>
          </a:ln>
          <a:effectLst/>
        </p:spPr>
        <p:txBody>
          <a:bodyPr wrap="none" anchor="ctr"/>
          <a:lstStyle/>
          <a:p>
            <a:pPr algn="ctr"/>
            <a:r>
              <a:rPr lang="cs-CZ" sz="2400" dirty="0" smtClean="0">
                <a:solidFill>
                  <a:prstClr val="black"/>
                </a:solidFill>
              </a:rPr>
              <a:t>B. Hrabal</a:t>
            </a:r>
            <a:endParaRPr lang="cs-CZ" sz="2400" dirty="0">
              <a:solidFill>
                <a:prstClr val="black"/>
              </a:solidFill>
            </a:endParaRPr>
          </a:p>
        </p:txBody>
      </p:sp>
      <p:sp>
        <p:nvSpPr>
          <p:cNvPr id="23557" name="Oval 5">
            <a:hlinkClick r:id="" action="ppaction://noaction">
              <a:snd r:embed="rId3" name="glass.wav"/>
            </a:hlinkClick>
          </p:cNvPr>
          <p:cNvSpPr>
            <a:spLocks noChangeArrowheads="1"/>
          </p:cNvSpPr>
          <p:nvPr/>
        </p:nvSpPr>
        <p:spPr bwMode="auto">
          <a:xfrm>
            <a:off x="1981200" y="4343400"/>
            <a:ext cx="2895600" cy="1447800"/>
          </a:xfrm>
          <a:prstGeom prst="ellipse">
            <a:avLst/>
          </a:prstGeom>
          <a:solidFill>
            <a:srgbClr val="FF0000"/>
          </a:solidFill>
          <a:ln w="9525">
            <a:solidFill>
              <a:schemeClr val="tx1"/>
            </a:solidFill>
            <a:round/>
            <a:headEnd/>
            <a:tailEnd/>
          </a:ln>
          <a:effectLst/>
        </p:spPr>
        <p:txBody>
          <a:bodyPr wrap="none" anchor="ctr"/>
          <a:lstStyle/>
          <a:p>
            <a:pPr algn="ctr"/>
            <a:r>
              <a:rPr lang="cs-CZ" sz="2400" dirty="0" smtClean="0">
                <a:solidFill>
                  <a:prstClr val="black"/>
                </a:solidFill>
              </a:rPr>
              <a:t>O. Pavel</a:t>
            </a:r>
            <a:endParaRPr lang="cs-CZ" sz="2400" dirty="0">
              <a:solidFill>
                <a:prstClr val="black"/>
              </a:solidFill>
            </a:endParaRPr>
          </a:p>
        </p:txBody>
      </p:sp>
      <p:sp>
        <p:nvSpPr>
          <p:cNvPr id="23558" name="Oval 6">
            <a:hlinkClick r:id="" action="ppaction://noaction">
              <a:snd r:embed="rId3" name="glass.wav"/>
            </a:hlinkClick>
          </p:cNvPr>
          <p:cNvSpPr>
            <a:spLocks noChangeArrowheads="1"/>
          </p:cNvSpPr>
          <p:nvPr/>
        </p:nvSpPr>
        <p:spPr bwMode="auto">
          <a:xfrm>
            <a:off x="5410200" y="3733800"/>
            <a:ext cx="2895600" cy="1447800"/>
          </a:xfrm>
          <a:prstGeom prst="ellipse">
            <a:avLst/>
          </a:prstGeom>
          <a:solidFill>
            <a:srgbClr val="FF0000"/>
          </a:solidFill>
          <a:ln w="9525">
            <a:solidFill>
              <a:schemeClr val="tx1"/>
            </a:solidFill>
            <a:round/>
            <a:headEnd/>
            <a:tailEnd/>
          </a:ln>
          <a:effectLst/>
        </p:spPr>
        <p:txBody>
          <a:bodyPr wrap="none" anchor="ctr"/>
          <a:lstStyle/>
          <a:p>
            <a:pPr algn="ctr"/>
            <a:r>
              <a:rPr lang="cs-CZ" sz="2400" dirty="0" smtClean="0">
                <a:solidFill>
                  <a:prstClr val="black"/>
                </a:solidFill>
              </a:rPr>
              <a:t>Václav Dušek</a:t>
            </a:r>
            <a:endParaRPr lang="cs-CZ" sz="2400" dirty="0">
              <a:solidFill>
                <a:prstClr val="black"/>
              </a:solidFill>
            </a:endParaRPr>
          </a:p>
        </p:txBody>
      </p:sp>
    </p:spTree>
    <p:extLst>
      <p:ext uri="{BB962C8B-B14F-4D97-AF65-F5344CB8AC3E}">
        <p14:creationId xmlns:p14="http://schemas.microsoft.com/office/powerpoint/2010/main" val="3430010073"/>
      </p:ext>
    </p:extLst>
  </p:cSld>
  <p:clrMapOvr>
    <a:masterClrMapping/>
  </p:clrMapOvr>
  <p:transition spd="slow" advClick="0">
    <p:pull/>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76200"/>
            <a:ext cx="8229600" cy="1600200"/>
          </a:xfrm>
        </p:spPr>
        <p:txBody>
          <a:bodyPr/>
          <a:lstStyle/>
          <a:p>
            <a:pPr eaLnBrk="1" hangingPunct="1"/>
            <a:r>
              <a:rPr lang="cs-CZ" sz="4400" dirty="0" smtClean="0">
                <a:solidFill>
                  <a:srgbClr val="0070C0"/>
                </a:solidFill>
              </a:rPr>
              <a:t>Námětem románu Katapult </a:t>
            </a:r>
            <a:br>
              <a:rPr lang="cs-CZ" sz="4400" dirty="0" smtClean="0">
                <a:solidFill>
                  <a:srgbClr val="0070C0"/>
                </a:solidFill>
              </a:rPr>
            </a:br>
            <a:r>
              <a:rPr lang="cs-CZ" sz="4400" dirty="0" smtClean="0">
                <a:solidFill>
                  <a:srgbClr val="0070C0"/>
                </a:solidFill>
              </a:rPr>
              <a:t>V. Párala je zejména:</a:t>
            </a:r>
            <a:endParaRPr lang="cs-CZ" dirty="0" smtClean="0">
              <a:solidFill>
                <a:srgbClr val="0070C0"/>
              </a:solidFill>
            </a:endParaRPr>
          </a:p>
        </p:txBody>
      </p:sp>
      <p:sp>
        <p:nvSpPr>
          <p:cNvPr id="23555" name="Oval 3">
            <a:hlinkClick r:id="" action="ppaction://hlinkshowjump?jump=nextslide">
              <a:snd r:embed="rId2" name="applause.wav"/>
            </a:hlinkClick>
          </p:cNvPr>
          <p:cNvSpPr>
            <a:spLocks noChangeArrowheads="1"/>
          </p:cNvSpPr>
          <p:nvPr/>
        </p:nvSpPr>
        <p:spPr bwMode="auto">
          <a:xfrm>
            <a:off x="1187624" y="2286000"/>
            <a:ext cx="2895600" cy="1447800"/>
          </a:xfrm>
          <a:prstGeom prst="ellipse">
            <a:avLst/>
          </a:prstGeom>
          <a:solidFill>
            <a:srgbClr val="00B0F0"/>
          </a:solidFill>
          <a:ln w="9525">
            <a:solidFill>
              <a:schemeClr val="tx1"/>
            </a:solidFill>
            <a:round/>
            <a:headEnd/>
            <a:tailEnd/>
          </a:ln>
          <a:effectLst/>
        </p:spPr>
        <p:txBody>
          <a:bodyPr wrap="none" anchor="ctr"/>
          <a:lstStyle/>
          <a:p>
            <a:pPr algn="ctr"/>
            <a:r>
              <a:rPr lang="cs-CZ" sz="2400" dirty="0" smtClean="0">
                <a:solidFill>
                  <a:prstClr val="black"/>
                </a:solidFill>
              </a:rPr>
              <a:t>vzpoura proti nudě</a:t>
            </a:r>
          </a:p>
          <a:p>
            <a:pPr algn="ctr"/>
            <a:r>
              <a:rPr lang="cs-CZ" sz="2400" dirty="0" smtClean="0">
                <a:solidFill>
                  <a:prstClr val="black"/>
                </a:solidFill>
              </a:rPr>
              <a:t> manželského života</a:t>
            </a:r>
            <a:endParaRPr lang="cs-CZ" sz="2400" dirty="0">
              <a:solidFill>
                <a:prstClr val="black"/>
              </a:solidFill>
            </a:endParaRPr>
          </a:p>
        </p:txBody>
      </p:sp>
      <p:sp>
        <p:nvSpPr>
          <p:cNvPr id="23556" name="Oval 4">
            <a:hlinkClick r:id="" action="ppaction://noaction">
              <a:snd r:embed="rId3" name="glass.wav"/>
            </a:hlinkClick>
          </p:cNvPr>
          <p:cNvSpPr>
            <a:spLocks noChangeArrowheads="1"/>
          </p:cNvSpPr>
          <p:nvPr/>
        </p:nvSpPr>
        <p:spPr bwMode="auto">
          <a:xfrm>
            <a:off x="5286130" y="1844824"/>
            <a:ext cx="2895600" cy="1447800"/>
          </a:xfrm>
          <a:prstGeom prst="ellipse">
            <a:avLst/>
          </a:prstGeom>
          <a:solidFill>
            <a:srgbClr val="00B0F0"/>
          </a:solidFill>
          <a:ln w="9525">
            <a:solidFill>
              <a:schemeClr val="tx1"/>
            </a:solidFill>
            <a:round/>
            <a:headEnd/>
            <a:tailEnd/>
          </a:ln>
          <a:effectLst/>
        </p:spPr>
        <p:txBody>
          <a:bodyPr wrap="none" anchor="ctr"/>
          <a:lstStyle/>
          <a:p>
            <a:pPr algn="ctr"/>
            <a:r>
              <a:rPr lang="cs-CZ" sz="2400" dirty="0" smtClean="0">
                <a:solidFill>
                  <a:prstClr val="black"/>
                </a:solidFill>
              </a:rPr>
              <a:t>touha něco dokázat</a:t>
            </a:r>
            <a:endParaRPr lang="cs-CZ" sz="2400" dirty="0">
              <a:solidFill>
                <a:prstClr val="black"/>
              </a:solidFill>
            </a:endParaRPr>
          </a:p>
        </p:txBody>
      </p:sp>
      <p:sp>
        <p:nvSpPr>
          <p:cNvPr id="23557" name="Oval 5">
            <a:hlinkClick r:id="" action="ppaction://noaction">
              <a:snd r:embed="rId3" name="glass.wav"/>
            </a:hlinkClick>
          </p:cNvPr>
          <p:cNvSpPr>
            <a:spLocks noChangeArrowheads="1"/>
          </p:cNvSpPr>
          <p:nvPr/>
        </p:nvSpPr>
        <p:spPr bwMode="auto">
          <a:xfrm>
            <a:off x="1691680" y="4343400"/>
            <a:ext cx="2895600" cy="1447800"/>
          </a:xfrm>
          <a:prstGeom prst="ellipse">
            <a:avLst/>
          </a:prstGeom>
          <a:solidFill>
            <a:srgbClr val="00B0F0"/>
          </a:solidFill>
          <a:ln w="9525">
            <a:solidFill>
              <a:schemeClr val="tx1"/>
            </a:solidFill>
            <a:round/>
            <a:headEnd/>
            <a:tailEnd/>
          </a:ln>
          <a:effectLst/>
        </p:spPr>
        <p:txBody>
          <a:bodyPr wrap="none" anchor="ctr"/>
          <a:lstStyle/>
          <a:p>
            <a:pPr algn="ctr"/>
            <a:r>
              <a:rPr lang="cs-CZ" sz="2400" dirty="0" err="1" smtClean="0">
                <a:solidFill>
                  <a:prstClr val="black"/>
                </a:solidFill>
              </a:rPr>
              <a:t>sci</a:t>
            </a:r>
            <a:r>
              <a:rPr lang="cs-CZ" sz="2400" dirty="0" smtClean="0">
                <a:solidFill>
                  <a:prstClr val="black"/>
                </a:solidFill>
              </a:rPr>
              <a:t> – </a:t>
            </a:r>
            <a:r>
              <a:rPr lang="cs-CZ" sz="2400" dirty="0" err="1" smtClean="0">
                <a:solidFill>
                  <a:prstClr val="black"/>
                </a:solidFill>
              </a:rPr>
              <a:t>fi</a:t>
            </a:r>
            <a:r>
              <a:rPr lang="cs-CZ" sz="2400" dirty="0" smtClean="0">
                <a:solidFill>
                  <a:prstClr val="black"/>
                </a:solidFill>
              </a:rPr>
              <a:t> varování</a:t>
            </a:r>
            <a:endParaRPr lang="cs-CZ" sz="2400" dirty="0">
              <a:solidFill>
                <a:prstClr val="black"/>
              </a:solidFill>
            </a:endParaRPr>
          </a:p>
        </p:txBody>
      </p:sp>
      <p:sp>
        <p:nvSpPr>
          <p:cNvPr id="23558" name="Oval 6">
            <a:hlinkClick r:id="" action="ppaction://noaction">
              <a:snd r:embed="rId3" name="glass.wav"/>
            </a:hlinkClick>
          </p:cNvPr>
          <p:cNvSpPr>
            <a:spLocks noChangeArrowheads="1"/>
          </p:cNvSpPr>
          <p:nvPr/>
        </p:nvSpPr>
        <p:spPr bwMode="auto">
          <a:xfrm>
            <a:off x="5441032" y="4005064"/>
            <a:ext cx="2895600" cy="1447800"/>
          </a:xfrm>
          <a:prstGeom prst="ellipse">
            <a:avLst/>
          </a:prstGeom>
          <a:solidFill>
            <a:srgbClr val="00B0F0"/>
          </a:solidFill>
          <a:ln w="9525">
            <a:solidFill>
              <a:schemeClr val="tx1"/>
            </a:solidFill>
            <a:round/>
            <a:headEnd/>
            <a:tailEnd/>
          </a:ln>
          <a:effectLst/>
        </p:spPr>
        <p:txBody>
          <a:bodyPr wrap="none" anchor="ctr"/>
          <a:lstStyle/>
          <a:p>
            <a:pPr algn="ctr"/>
            <a:r>
              <a:rPr lang="cs-CZ" sz="2400" dirty="0" smtClean="0">
                <a:solidFill>
                  <a:prstClr val="black"/>
                </a:solidFill>
              </a:rPr>
              <a:t>letecké prostředí</a:t>
            </a:r>
            <a:endParaRPr lang="cs-CZ" sz="2400" dirty="0">
              <a:solidFill>
                <a:prstClr val="black"/>
              </a:solidFill>
            </a:endParaRPr>
          </a:p>
        </p:txBody>
      </p:sp>
    </p:spTree>
    <p:extLst>
      <p:ext uri="{BB962C8B-B14F-4D97-AF65-F5344CB8AC3E}">
        <p14:creationId xmlns:p14="http://schemas.microsoft.com/office/powerpoint/2010/main" val="3430010073"/>
      </p:ext>
    </p:extLst>
  </p:cSld>
  <p:clrMapOvr>
    <a:masterClrMapping/>
  </p:clrMapOvr>
  <p:transition spd="slow" advClick="0">
    <p:pull/>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187450" y="404813"/>
            <a:ext cx="7772400" cy="1143000"/>
          </a:xfrm>
        </p:spPr>
        <p:txBody>
          <a:bodyPr/>
          <a:lstStyle/>
          <a:p>
            <a:pPr eaLnBrk="1" hangingPunct="1"/>
            <a:r>
              <a:rPr lang="cs-CZ" sz="4400" dirty="0" smtClean="0">
                <a:solidFill>
                  <a:srgbClr val="0070C0"/>
                </a:solidFill>
              </a:rPr>
              <a:t>Román Memento varuje před:</a:t>
            </a:r>
          </a:p>
        </p:txBody>
      </p:sp>
      <p:sp>
        <p:nvSpPr>
          <p:cNvPr id="21507" name="Oval 3">
            <a:hlinkClick r:id="" action="ppaction://hlinkshowjump?jump=nextslide">
              <a:snd r:embed="rId2" name="applause.wav"/>
            </a:hlinkClick>
          </p:cNvPr>
          <p:cNvSpPr>
            <a:spLocks noChangeArrowheads="1"/>
          </p:cNvSpPr>
          <p:nvPr/>
        </p:nvSpPr>
        <p:spPr bwMode="auto">
          <a:xfrm>
            <a:off x="5292080" y="406462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drogami</a:t>
            </a:r>
            <a:endParaRPr lang="cs-CZ" sz="2400" dirty="0">
              <a:solidFill>
                <a:prstClr val="black"/>
              </a:solidFill>
            </a:endParaRPr>
          </a:p>
          <a:p>
            <a:pPr algn="ctr"/>
            <a:endParaRPr lang="cs-CZ" sz="2400" dirty="0">
              <a:solidFill>
                <a:prstClr val="black"/>
              </a:solidFill>
            </a:endParaRPr>
          </a:p>
        </p:txBody>
      </p:sp>
      <p:sp>
        <p:nvSpPr>
          <p:cNvPr id="21508" name="Oval 4">
            <a:hlinkClick r:id="" action="ppaction://noaction">
              <a:snd r:embed="rId3" name="glass.wav"/>
            </a:hlinkClick>
          </p:cNvPr>
          <p:cNvSpPr>
            <a:spLocks noChangeArrowheads="1"/>
          </p:cNvSpPr>
          <p:nvPr/>
        </p:nvSpPr>
        <p:spPr bwMode="auto">
          <a:xfrm>
            <a:off x="4788024" y="205740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přílišným hubnutím</a:t>
            </a:r>
            <a:endParaRPr lang="cs-CZ" sz="2400" dirty="0">
              <a:solidFill>
                <a:prstClr val="black"/>
              </a:solidFill>
            </a:endParaRPr>
          </a:p>
        </p:txBody>
      </p:sp>
      <p:sp>
        <p:nvSpPr>
          <p:cNvPr id="21509" name="Oval 5">
            <a:hlinkClick r:id="" action="ppaction://noaction">
              <a:snd r:embed="rId3" name="glass.wav"/>
            </a:hlinkClick>
          </p:cNvPr>
          <p:cNvSpPr>
            <a:spLocks noChangeArrowheads="1"/>
          </p:cNvSpPr>
          <p:nvPr/>
        </p:nvSpPr>
        <p:spPr bwMode="auto">
          <a:xfrm>
            <a:off x="1259632" y="416591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následky prostituce</a:t>
            </a:r>
            <a:endParaRPr lang="cs-CZ" sz="2400" dirty="0">
              <a:solidFill>
                <a:prstClr val="black"/>
              </a:solidFill>
            </a:endParaRPr>
          </a:p>
        </p:txBody>
      </p:sp>
      <p:sp>
        <p:nvSpPr>
          <p:cNvPr id="21510" name="Oval 6">
            <a:hlinkClick r:id="" action="ppaction://noaction">
              <a:snd r:embed="rId3" name="glass.wav"/>
            </a:hlinkClick>
          </p:cNvPr>
          <p:cNvSpPr>
            <a:spLocks noChangeArrowheads="1"/>
          </p:cNvSpPr>
          <p:nvPr/>
        </p:nvSpPr>
        <p:spPr bwMode="auto">
          <a:xfrm>
            <a:off x="971600" y="205740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gamblerstvím</a:t>
            </a:r>
            <a:endParaRPr lang="cs-CZ" sz="2400" dirty="0">
              <a:solidFill>
                <a:prstClr val="black"/>
              </a:solidFill>
            </a:endParaRPr>
          </a:p>
        </p:txBody>
      </p:sp>
    </p:spTree>
    <p:extLst>
      <p:ext uri="{BB962C8B-B14F-4D97-AF65-F5344CB8AC3E}">
        <p14:creationId xmlns:p14="http://schemas.microsoft.com/office/powerpoint/2010/main" val="19720766"/>
      </p:ext>
    </p:extLst>
  </p:cSld>
  <p:clrMapOvr>
    <a:masterClrMapping/>
  </p:clrMapOvr>
  <p:transition spd="slow" advClick="0">
    <p:pull/>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116013" y="404813"/>
            <a:ext cx="7772400" cy="1143000"/>
          </a:xfrm>
        </p:spPr>
        <p:txBody>
          <a:bodyPr/>
          <a:lstStyle/>
          <a:p>
            <a:pPr eaLnBrk="1" hangingPunct="1"/>
            <a:r>
              <a:rPr lang="cs-CZ" sz="4400" dirty="0" smtClean="0">
                <a:solidFill>
                  <a:srgbClr val="0070C0"/>
                </a:solidFill>
              </a:rPr>
              <a:t>Strýc Pepin je hrdinou díla:</a:t>
            </a:r>
            <a:endParaRPr lang="cs-CZ" sz="4400" i="1" dirty="0" smtClean="0">
              <a:solidFill>
                <a:srgbClr val="0070C0"/>
              </a:solidFill>
            </a:endParaRPr>
          </a:p>
        </p:txBody>
      </p:sp>
      <p:sp>
        <p:nvSpPr>
          <p:cNvPr id="19459" name="Oval 3">
            <a:hlinkClick r:id="" action="ppaction://hlinkshowjump?jump=nextslide">
              <a:snd r:embed="rId2" name="applause.wav"/>
            </a:hlinkClick>
          </p:cNvPr>
          <p:cNvSpPr>
            <a:spLocks noChangeArrowheads="1"/>
          </p:cNvSpPr>
          <p:nvPr/>
        </p:nvSpPr>
        <p:spPr bwMode="auto">
          <a:xfrm>
            <a:off x="1476375" y="4584700"/>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t>Postřižiny</a:t>
            </a:r>
            <a:endParaRPr lang="cs-CZ" sz="2400" dirty="0"/>
          </a:p>
        </p:txBody>
      </p:sp>
      <p:sp>
        <p:nvSpPr>
          <p:cNvPr id="19460" name="Oval 4">
            <a:hlinkClick r:id="" action="ppaction://noaction">
              <a:snd r:embed="rId3" name="glass.wav"/>
            </a:hlinkClick>
          </p:cNvPr>
          <p:cNvSpPr>
            <a:spLocks noChangeArrowheads="1"/>
          </p:cNvSpPr>
          <p:nvPr/>
        </p:nvSpPr>
        <p:spPr bwMode="auto">
          <a:xfrm>
            <a:off x="5227577" y="1905000"/>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t>Ostře sledované vlaky</a:t>
            </a:r>
            <a:endParaRPr lang="cs-CZ" sz="2400" dirty="0"/>
          </a:p>
        </p:txBody>
      </p:sp>
      <p:sp>
        <p:nvSpPr>
          <p:cNvPr id="19461" name="Oval 5">
            <a:hlinkClick r:id="" action="ppaction://noaction">
              <a:snd r:embed="rId3" name="glass.wav"/>
            </a:hlinkClick>
          </p:cNvPr>
          <p:cNvSpPr>
            <a:spLocks noChangeArrowheads="1"/>
          </p:cNvSpPr>
          <p:nvPr/>
        </p:nvSpPr>
        <p:spPr bwMode="auto">
          <a:xfrm>
            <a:off x="1581150" y="2276475"/>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t>Slavnosti sněženek</a:t>
            </a:r>
            <a:r>
              <a:rPr lang="cs-CZ" dirty="0"/>
              <a:t>	</a:t>
            </a:r>
          </a:p>
        </p:txBody>
      </p:sp>
      <p:sp>
        <p:nvSpPr>
          <p:cNvPr id="19462" name="Oval 6">
            <a:hlinkClick r:id="" action="ppaction://noaction">
              <a:snd r:embed="rId3" name="glass.wav"/>
            </a:hlinkClick>
          </p:cNvPr>
          <p:cNvSpPr>
            <a:spLocks noChangeArrowheads="1"/>
          </p:cNvSpPr>
          <p:nvPr/>
        </p:nvSpPr>
        <p:spPr bwMode="auto">
          <a:xfrm>
            <a:off x="5257800" y="3886200"/>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t>Perlička na dně</a:t>
            </a:r>
            <a:endParaRPr lang="cs-CZ" sz="2400" dirty="0"/>
          </a:p>
        </p:txBody>
      </p:sp>
    </p:spTree>
    <p:extLst>
      <p:ext uri="{BB962C8B-B14F-4D97-AF65-F5344CB8AC3E}">
        <p14:creationId xmlns:p14="http://schemas.microsoft.com/office/powerpoint/2010/main" val="4090289100"/>
      </p:ext>
    </p:extLst>
  </p:cSld>
  <p:clrMapOvr>
    <a:masterClrMapping/>
  </p:clrMapOvr>
  <p:transition spd="slow" advClick="0">
    <p:pull/>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7544" y="332656"/>
            <a:ext cx="8229600" cy="2308076"/>
          </a:xfrm>
        </p:spPr>
        <p:txBody>
          <a:bodyPr/>
          <a:lstStyle/>
          <a:p>
            <a:pPr eaLnBrk="1" hangingPunct="1"/>
            <a:r>
              <a:rPr lang="cs-CZ" sz="4400" dirty="0" smtClean="0"/>
              <a:t/>
            </a:r>
            <a:br>
              <a:rPr lang="cs-CZ" sz="4400" dirty="0" smtClean="0"/>
            </a:br>
            <a:r>
              <a:rPr lang="cs-CZ" sz="4400" dirty="0" smtClean="0">
                <a:solidFill>
                  <a:srgbClr val="0070C0"/>
                </a:solidFill>
              </a:rPr>
              <a:t/>
            </a:r>
            <a:br>
              <a:rPr lang="cs-CZ" sz="4400" dirty="0" smtClean="0">
                <a:solidFill>
                  <a:srgbClr val="0070C0"/>
                </a:solidFill>
              </a:rPr>
            </a:br>
            <a:r>
              <a:rPr lang="cs-CZ" sz="4400" dirty="0">
                <a:solidFill>
                  <a:srgbClr val="0070C0"/>
                </a:solidFill>
              </a:rPr>
              <a:t/>
            </a:r>
            <a:br>
              <a:rPr lang="cs-CZ" sz="4400" dirty="0">
                <a:solidFill>
                  <a:srgbClr val="0070C0"/>
                </a:solidFill>
              </a:rPr>
            </a:br>
            <a:r>
              <a:rPr lang="cs-CZ" sz="4400" dirty="0" smtClean="0">
                <a:solidFill>
                  <a:srgbClr val="0070C0"/>
                </a:solidFill>
              </a:rPr>
              <a:t/>
            </a:r>
            <a:br>
              <a:rPr lang="cs-CZ" sz="4400" dirty="0" smtClean="0">
                <a:solidFill>
                  <a:srgbClr val="0070C0"/>
                </a:solidFill>
              </a:rPr>
            </a:br>
            <a:r>
              <a:rPr lang="cs-CZ" sz="4400" dirty="0" smtClean="0">
                <a:solidFill>
                  <a:srgbClr val="0070C0"/>
                </a:solidFill>
              </a:rPr>
              <a:t>„Oskara“</a:t>
            </a:r>
            <a:r>
              <a:rPr lang="cs-CZ" sz="4400" dirty="0" smtClean="0"/>
              <a:t> </a:t>
            </a:r>
            <a:r>
              <a:rPr lang="cs-CZ" sz="4400" dirty="0" smtClean="0">
                <a:solidFill>
                  <a:srgbClr val="0070C0"/>
                </a:solidFill>
              </a:rPr>
              <a:t>získal film natočený podle díla:</a:t>
            </a:r>
            <a:br>
              <a:rPr lang="cs-CZ" sz="4400" dirty="0" smtClean="0">
                <a:solidFill>
                  <a:srgbClr val="0070C0"/>
                </a:solidFill>
              </a:rPr>
            </a:br>
            <a:endParaRPr lang="cs-CZ" sz="4400" dirty="0" smtClean="0">
              <a:solidFill>
                <a:srgbClr val="0070C0"/>
              </a:solidFill>
            </a:endParaRPr>
          </a:p>
        </p:txBody>
      </p:sp>
      <p:sp>
        <p:nvSpPr>
          <p:cNvPr id="22531" name="Oval 3">
            <a:hlinkClick r:id="" action="ppaction://hlinkshowjump?jump=nextslide">
              <a:snd r:embed="rId2" name="applause.wav"/>
            </a:hlinkClick>
          </p:cNvPr>
          <p:cNvSpPr>
            <a:spLocks noChangeArrowheads="1"/>
          </p:cNvSpPr>
          <p:nvPr/>
        </p:nvSpPr>
        <p:spPr bwMode="auto">
          <a:xfrm>
            <a:off x="5292725" y="1916832"/>
            <a:ext cx="2895600" cy="1447800"/>
          </a:xfrm>
          <a:prstGeom prst="ellipse">
            <a:avLst/>
          </a:prstGeom>
          <a:solidFill>
            <a:srgbClr val="FFFF00"/>
          </a:solidFill>
          <a:ln w="9525">
            <a:solidFill>
              <a:schemeClr val="tx1"/>
            </a:solidFill>
            <a:round/>
            <a:headEnd/>
            <a:tailEnd/>
          </a:ln>
          <a:effectLst/>
          <a:extLst/>
        </p:spPr>
        <p:txBody>
          <a:bodyPr wrap="none" anchor="ctr"/>
          <a:lstStyle/>
          <a:p>
            <a:pPr algn="ctr"/>
            <a:r>
              <a:rPr lang="cs-CZ" sz="2400" dirty="0" smtClean="0">
                <a:solidFill>
                  <a:prstClr val="black"/>
                </a:solidFill>
              </a:rPr>
              <a:t>Ostře sledované vlaky</a:t>
            </a:r>
            <a:endParaRPr lang="cs-CZ" sz="2400" dirty="0">
              <a:solidFill>
                <a:prstClr val="black"/>
              </a:solidFill>
            </a:endParaRPr>
          </a:p>
        </p:txBody>
      </p:sp>
      <p:sp>
        <p:nvSpPr>
          <p:cNvPr id="22532" name="Oval 4">
            <a:hlinkClick r:id="" action="ppaction://noaction">
              <a:snd r:embed="rId3" name="glass.wav"/>
            </a:hlinkClick>
          </p:cNvPr>
          <p:cNvSpPr>
            <a:spLocks noChangeArrowheads="1"/>
          </p:cNvSpPr>
          <p:nvPr/>
        </p:nvSpPr>
        <p:spPr bwMode="auto">
          <a:xfrm>
            <a:off x="5652120" y="3866221"/>
            <a:ext cx="2895600" cy="1447800"/>
          </a:xfrm>
          <a:prstGeom prst="ellipse">
            <a:avLst/>
          </a:prstGeom>
          <a:solidFill>
            <a:srgbClr val="FFFF00"/>
          </a:solidFill>
          <a:ln w="9525">
            <a:solidFill>
              <a:schemeClr val="tx1"/>
            </a:solidFill>
            <a:round/>
            <a:headEnd/>
            <a:tailEnd/>
          </a:ln>
          <a:effectLst/>
          <a:extLst/>
        </p:spPr>
        <p:txBody>
          <a:bodyPr wrap="none" anchor="ctr"/>
          <a:lstStyle/>
          <a:p>
            <a:pPr algn="ctr"/>
            <a:r>
              <a:rPr lang="cs-CZ" sz="2400" dirty="0" smtClean="0">
                <a:solidFill>
                  <a:prstClr val="black"/>
                </a:solidFill>
              </a:rPr>
              <a:t>Přítelkyně z domu</a:t>
            </a:r>
          </a:p>
          <a:p>
            <a:pPr algn="ctr"/>
            <a:r>
              <a:rPr lang="cs-CZ" sz="2400" dirty="0" smtClean="0">
                <a:solidFill>
                  <a:prstClr val="black"/>
                </a:solidFill>
              </a:rPr>
              <a:t> smutku</a:t>
            </a:r>
            <a:endParaRPr lang="cs-CZ" sz="2400" dirty="0">
              <a:solidFill>
                <a:prstClr val="black"/>
              </a:solidFill>
            </a:endParaRPr>
          </a:p>
        </p:txBody>
      </p:sp>
      <p:sp>
        <p:nvSpPr>
          <p:cNvPr id="22533" name="Oval 5">
            <a:hlinkClick r:id="" action="ppaction://noaction">
              <a:snd r:embed="rId3" name="glass.wav"/>
            </a:hlinkClick>
          </p:cNvPr>
          <p:cNvSpPr>
            <a:spLocks noChangeArrowheads="1"/>
          </p:cNvSpPr>
          <p:nvPr/>
        </p:nvSpPr>
        <p:spPr bwMode="auto">
          <a:xfrm>
            <a:off x="1963467" y="2376449"/>
            <a:ext cx="2895600" cy="1447800"/>
          </a:xfrm>
          <a:prstGeom prst="ellipse">
            <a:avLst/>
          </a:prstGeom>
          <a:solidFill>
            <a:srgbClr val="FFFF00"/>
          </a:solidFill>
          <a:ln w="9525">
            <a:solidFill>
              <a:schemeClr val="tx1"/>
            </a:solidFill>
            <a:round/>
            <a:headEnd/>
            <a:tailEnd/>
          </a:ln>
          <a:effectLst/>
          <a:extLst/>
        </p:spPr>
        <p:txBody>
          <a:bodyPr wrap="none" anchor="ctr"/>
          <a:lstStyle/>
          <a:p>
            <a:pPr algn="ctr"/>
            <a:r>
              <a:rPr lang="cs-CZ" sz="2400" dirty="0" smtClean="0">
                <a:solidFill>
                  <a:prstClr val="black"/>
                </a:solidFill>
              </a:rPr>
              <a:t>Memento</a:t>
            </a:r>
            <a:endParaRPr lang="cs-CZ" sz="2400" dirty="0">
              <a:solidFill>
                <a:prstClr val="black"/>
              </a:solidFill>
            </a:endParaRPr>
          </a:p>
        </p:txBody>
      </p:sp>
      <p:sp>
        <p:nvSpPr>
          <p:cNvPr id="22534" name="Oval 6">
            <a:hlinkClick r:id="" action="ppaction://noaction">
              <a:snd r:embed="rId3" name="glass.wav"/>
            </a:hlinkClick>
          </p:cNvPr>
          <p:cNvSpPr>
            <a:spLocks noChangeArrowheads="1"/>
          </p:cNvSpPr>
          <p:nvPr/>
        </p:nvSpPr>
        <p:spPr bwMode="auto">
          <a:xfrm>
            <a:off x="1897063" y="4724400"/>
            <a:ext cx="2895600" cy="1447800"/>
          </a:xfrm>
          <a:prstGeom prst="ellipse">
            <a:avLst/>
          </a:prstGeom>
          <a:solidFill>
            <a:srgbClr val="FFFF00"/>
          </a:solidFill>
          <a:ln w="9525">
            <a:solidFill>
              <a:schemeClr val="tx1"/>
            </a:solidFill>
            <a:round/>
            <a:headEnd/>
            <a:tailEnd/>
          </a:ln>
          <a:effectLst/>
          <a:extLst/>
        </p:spPr>
        <p:txBody>
          <a:bodyPr wrap="none" anchor="ctr"/>
          <a:lstStyle/>
          <a:p>
            <a:pPr algn="ctr"/>
            <a:r>
              <a:rPr lang="cs-CZ" sz="2400" dirty="0" smtClean="0">
                <a:solidFill>
                  <a:prstClr val="black"/>
                </a:solidFill>
              </a:rPr>
              <a:t>Tankový prapor</a:t>
            </a:r>
            <a:endParaRPr lang="cs-CZ" sz="2400" dirty="0">
              <a:solidFill>
                <a:prstClr val="black"/>
              </a:solidFill>
            </a:endParaRPr>
          </a:p>
        </p:txBody>
      </p:sp>
    </p:spTree>
    <p:extLst>
      <p:ext uri="{BB962C8B-B14F-4D97-AF65-F5344CB8AC3E}">
        <p14:creationId xmlns:p14="http://schemas.microsoft.com/office/powerpoint/2010/main" val="2728882934"/>
      </p:ext>
    </p:extLst>
  </p:cSld>
  <p:clrMapOvr>
    <a:masterClrMapping/>
  </p:clrMapOvr>
  <p:transition spd="slow" advClick="0">
    <p:pull/>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915144" y="-524544"/>
            <a:ext cx="8229600" cy="2131640"/>
          </a:xfrm>
        </p:spPr>
        <p:txBody>
          <a:bodyPr>
            <a:normAutofit/>
          </a:bodyPr>
          <a:lstStyle/>
          <a:p>
            <a:pPr eaLnBrk="1" hangingPunct="1"/>
            <a:r>
              <a:rPr lang="cs-CZ" sz="4400" dirty="0" smtClean="0">
                <a:solidFill>
                  <a:srgbClr val="0070C0"/>
                </a:solidFill>
              </a:rPr>
              <a:t>Manželkou J. Škvoreckého byla</a:t>
            </a:r>
            <a:endParaRPr lang="cs-CZ" sz="4000" dirty="0" smtClean="0">
              <a:solidFill>
                <a:srgbClr val="0070C0"/>
              </a:solidFill>
            </a:endParaRPr>
          </a:p>
        </p:txBody>
      </p:sp>
      <p:sp>
        <p:nvSpPr>
          <p:cNvPr id="18435" name="Oval 3">
            <a:hlinkClick r:id="" action="ppaction://hlinkshowjump?jump=nextslide">
              <a:snd r:embed="rId2" name="applause.wav"/>
            </a:hlinkClick>
          </p:cNvPr>
          <p:cNvSpPr>
            <a:spLocks noChangeArrowheads="1"/>
          </p:cNvSpPr>
          <p:nvPr/>
        </p:nvSpPr>
        <p:spPr bwMode="auto">
          <a:xfrm>
            <a:off x="1547813" y="2500313"/>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solidFill>
                  <a:prstClr val="black"/>
                </a:solidFill>
              </a:rPr>
              <a:t>Zdena Salivarová</a:t>
            </a:r>
            <a:endParaRPr lang="cs-CZ" sz="2400" dirty="0">
              <a:solidFill>
                <a:prstClr val="black"/>
              </a:solidFill>
            </a:endParaRPr>
          </a:p>
        </p:txBody>
      </p:sp>
      <p:sp>
        <p:nvSpPr>
          <p:cNvPr id="18436" name="Oval 4">
            <a:hlinkClick r:id="" action="ppaction://noaction">
              <a:snd r:embed="rId3" name="glass.wav"/>
            </a:hlinkClick>
          </p:cNvPr>
          <p:cNvSpPr>
            <a:spLocks noChangeArrowheads="1"/>
          </p:cNvSpPr>
          <p:nvPr/>
        </p:nvSpPr>
        <p:spPr bwMode="auto">
          <a:xfrm>
            <a:off x="4932363" y="2060848"/>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solidFill>
                  <a:prstClr val="black"/>
                </a:solidFill>
              </a:rPr>
              <a:t>Eva Kantůrková</a:t>
            </a:r>
            <a:endParaRPr lang="cs-CZ" sz="2400" dirty="0">
              <a:solidFill>
                <a:prstClr val="black"/>
              </a:solidFill>
            </a:endParaRPr>
          </a:p>
        </p:txBody>
      </p:sp>
      <p:sp>
        <p:nvSpPr>
          <p:cNvPr id="18437" name="Oval 5">
            <a:hlinkClick r:id="" action="ppaction://noaction">
              <a:snd r:embed="rId3" name="glass.wav"/>
            </a:hlinkClick>
          </p:cNvPr>
          <p:cNvSpPr>
            <a:spLocks noChangeArrowheads="1"/>
          </p:cNvSpPr>
          <p:nvPr/>
        </p:nvSpPr>
        <p:spPr bwMode="auto">
          <a:xfrm>
            <a:off x="1447800" y="4653136"/>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solidFill>
                  <a:prstClr val="black"/>
                </a:solidFill>
              </a:rPr>
              <a:t>Bára Nesvadbová</a:t>
            </a:r>
            <a:endParaRPr lang="cs-CZ" sz="2400" dirty="0">
              <a:solidFill>
                <a:prstClr val="black"/>
              </a:solidFill>
            </a:endParaRPr>
          </a:p>
        </p:txBody>
      </p:sp>
      <p:sp>
        <p:nvSpPr>
          <p:cNvPr id="18438" name="Oval 6">
            <a:hlinkClick r:id="" action="ppaction://noaction">
              <a:snd r:embed="rId3" name="glass.wav"/>
            </a:hlinkClick>
          </p:cNvPr>
          <p:cNvSpPr>
            <a:spLocks noChangeArrowheads="1"/>
          </p:cNvSpPr>
          <p:nvPr/>
        </p:nvSpPr>
        <p:spPr bwMode="auto">
          <a:xfrm>
            <a:off x="4991660" y="3927377"/>
            <a:ext cx="2895600" cy="1447800"/>
          </a:xfrm>
          <a:prstGeom prst="ellipse">
            <a:avLst/>
          </a:prstGeom>
          <a:solidFill>
            <a:srgbClr val="00B050"/>
          </a:solidFill>
          <a:ln w="9525">
            <a:solidFill>
              <a:schemeClr val="tx1"/>
            </a:solidFill>
            <a:round/>
            <a:headEnd/>
            <a:tailEnd/>
          </a:ln>
        </p:spPr>
        <p:txBody>
          <a:bodyPr wrap="none" anchor="ctr"/>
          <a:lstStyle/>
          <a:p>
            <a:pPr algn="ctr"/>
            <a:r>
              <a:rPr lang="cs-CZ" sz="2400" dirty="0" smtClean="0">
                <a:solidFill>
                  <a:prstClr val="black"/>
                </a:solidFill>
              </a:rPr>
              <a:t>Simona </a:t>
            </a:r>
            <a:r>
              <a:rPr lang="cs-CZ" sz="2400" dirty="0" err="1" smtClean="0">
                <a:solidFill>
                  <a:prstClr val="black"/>
                </a:solidFill>
              </a:rPr>
              <a:t>Monyová</a:t>
            </a:r>
            <a:endParaRPr lang="cs-CZ" sz="2400" dirty="0">
              <a:solidFill>
                <a:prstClr val="black"/>
              </a:solidFill>
            </a:endParaRPr>
          </a:p>
        </p:txBody>
      </p:sp>
      <p:cxnSp>
        <p:nvCxnSpPr>
          <p:cNvPr id="3" name="Pravoúhlá spojnice 2"/>
          <p:cNvCxnSpPr/>
          <p:nvPr/>
        </p:nvCxnSpPr>
        <p:spPr>
          <a:xfrm>
            <a:off x="10044608" y="692696"/>
            <a:ext cx="914400" cy="914400"/>
          </a:xfrm>
          <a:prstGeom prst="bentConnector3">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1776280"/>
      </p:ext>
    </p:extLst>
  </p:cSld>
  <p:clrMapOvr>
    <a:masterClrMapping/>
  </p:clrMapOvr>
  <p:transition spd="slow" advClick="0">
    <p:pull/>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67544" y="-387424"/>
            <a:ext cx="8229600" cy="2016224"/>
          </a:xfrm>
        </p:spPr>
        <p:txBody>
          <a:bodyPr/>
          <a:lstStyle/>
          <a:p>
            <a:pPr eaLnBrk="1" hangingPunct="1"/>
            <a:r>
              <a:rPr lang="cs-CZ" sz="4400" dirty="0" smtClean="0">
                <a:solidFill>
                  <a:srgbClr val="0070C0"/>
                </a:solidFill>
              </a:rPr>
              <a:t/>
            </a:r>
            <a:br>
              <a:rPr lang="cs-CZ" sz="4400" dirty="0" smtClean="0">
                <a:solidFill>
                  <a:srgbClr val="0070C0"/>
                </a:solidFill>
              </a:rPr>
            </a:br>
            <a:r>
              <a:rPr lang="cs-CZ" sz="4400" dirty="0">
                <a:solidFill>
                  <a:srgbClr val="0070C0"/>
                </a:solidFill>
              </a:rPr>
              <a:t/>
            </a:r>
            <a:br>
              <a:rPr lang="cs-CZ" sz="4400" dirty="0">
                <a:solidFill>
                  <a:srgbClr val="0070C0"/>
                </a:solidFill>
              </a:rPr>
            </a:br>
            <a:r>
              <a:rPr lang="cs-CZ" sz="4400" dirty="0" smtClean="0">
                <a:solidFill>
                  <a:srgbClr val="0070C0"/>
                </a:solidFill>
              </a:rPr>
              <a:t/>
            </a:r>
            <a:br>
              <a:rPr lang="cs-CZ" sz="4400" dirty="0" smtClean="0">
                <a:solidFill>
                  <a:srgbClr val="0070C0"/>
                </a:solidFill>
              </a:rPr>
            </a:br>
            <a:r>
              <a:rPr lang="cs-CZ" sz="4400" dirty="0" smtClean="0">
                <a:solidFill>
                  <a:srgbClr val="0070C0"/>
                </a:solidFill>
              </a:rPr>
              <a:t>Domem smutku v díle E. Kantůrkové byla:</a:t>
            </a:r>
            <a:endParaRPr lang="cs-CZ" dirty="0" smtClean="0">
              <a:solidFill>
                <a:srgbClr val="0070C0"/>
              </a:solidFill>
            </a:endParaRPr>
          </a:p>
        </p:txBody>
      </p:sp>
      <p:sp>
        <p:nvSpPr>
          <p:cNvPr id="23555" name="Oval 3">
            <a:hlinkClick r:id="" action="ppaction://hlinkshowjump?jump=nextslide">
              <a:snd r:embed="rId2" name="applause.wav"/>
            </a:hlinkClick>
          </p:cNvPr>
          <p:cNvSpPr>
            <a:spLocks noChangeArrowheads="1"/>
          </p:cNvSpPr>
          <p:nvPr/>
        </p:nvSpPr>
        <p:spPr bwMode="auto">
          <a:xfrm>
            <a:off x="1547664" y="2420888"/>
            <a:ext cx="2895600" cy="1447800"/>
          </a:xfrm>
          <a:prstGeom prst="ellipse">
            <a:avLst/>
          </a:prstGeom>
          <a:solidFill>
            <a:srgbClr val="FF0000"/>
          </a:solidFill>
          <a:ln w="9525">
            <a:solidFill>
              <a:schemeClr val="tx1"/>
            </a:solidFill>
            <a:round/>
            <a:headEnd/>
            <a:tailEnd/>
          </a:ln>
          <a:effectLst/>
        </p:spPr>
        <p:txBody>
          <a:bodyPr wrap="none" anchor="ctr"/>
          <a:lstStyle/>
          <a:p>
            <a:pPr algn="ctr"/>
            <a:r>
              <a:rPr lang="cs-CZ" sz="2400" dirty="0" smtClean="0">
                <a:solidFill>
                  <a:prstClr val="black"/>
                </a:solidFill>
              </a:rPr>
              <a:t>věznice</a:t>
            </a:r>
            <a:endParaRPr lang="cs-CZ" sz="2400" dirty="0">
              <a:solidFill>
                <a:prstClr val="black"/>
              </a:solidFill>
            </a:endParaRPr>
          </a:p>
        </p:txBody>
      </p:sp>
      <p:sp>
        <p:nvSpPr>
          <p:cNvPr id="23556" name="Oval 4">
            <a:hlinkClick r:id="" action="ppaction://noaction">
              <a:snd r:embed="rId3" name="glass.wav"/>
            </a:hlinkClick>
          </p:cNvPr>
          <p:cNvSpPr>
            <a:spLocks noChangeArrowheads="1"/>
          </p:cNvSpPr>
          <p:nvPr/>
        </p:nvSpPr>
        <p:spPr bwMode="auto">
          <a:xfrm>
            <a:off x="5257800" y="1772816"/>
            <a:ext cx="2895600" cy="1447800"/>
          </a:xfrm>
          <a:prstGeom prst="ellipse">
            <a:avLst/>
          </a:prstGeom>
          <a:solidFill>
            <a:srgbClr val="FF0000"/>
          </a:solidFill>
          <a:ln w="9525">
            <a:solidFill>
              <a:schemeClr val="tx1"/>
            </a:solidFill>
            <a:round/>
            <a:headEnd/>
            <a:tailEnd/>
          </a:ln>
          <a:effectLst/>
        </p:spPr>
        <p:txBody>
          <a:bodyPr wrap="none" anchor="ctr"/>
          <a:lstStyle/>
          <a:p>
            <a:pPr algn="ctr"/>
            <a:r>
              <a:rPr lang="cs-CZ" sz="2400" dirty="0" smtClean="0">
                <a:solidFill>
                  <a:prstClr val="black"/>
                </a:solidFill>
              </a:rPr>
              <a:t>škola</a:t>
            </a:r>
            <a:endParaRPr lang="cs-CZ" sz="2400" dirty="0">
              <a:solidFill>
                <a:prstClr val="black"/>
              </a:solidFill>
            </a:endParaRPr>
          </a:p>
        </p:txBody>
      </p:sp>
      <p:sp>
        <p:nvSpPr>
          <p:cNvPr id="23557" name="Oval 5">
            <a:hlinkClick r:id="" action="ppaction://noaction">
              <a:snd r:embed="rId3" name="glass.wav"/>
            </a:hlinkClick>
          </p:cNvPr>
          <p:cNvSpPr>
            <a:spLocks noChangeArrowheads="1"/>
          </p:cNvSpPr>
          <p:nvPr/>
        </p:nvSpPr>
        <p:spPr bwMode="auto">
          <a:xfrm>
            <a:off x="1043608" y="4509120"/>
            <a:ext cx="2895600" cy="1447800"/>
          </a:xfrm>
          <a:prstGeom prst="ellipse">
            <a:avLst/>
          </a:prstGeom>
          <a:solidFill>
            <a:srgbClr val="FF0000"/>
          </a:solidFill>
          <a:ln w="9525">
            <a:solidFill>
              <a:schemeClr val="tx1"/>
            </a:solidFill>
            <a:round/>
            <a:headEnd/>
            <a:tailEnd/>
          </a:ln>
          <a:effectLst/>
        </p:spPr>
        <p:txBody>
          <a:bodyPr wrap="none" anchor="ctr"/>
          <a:lstStyle/>
          <a:p>
            <a:pPr algn="ctr"/>
            <a:r>
              <a:rPr lang="cs-CZ" sz="2400" dirty="0" smtClean="0">
                <a:solidFill>
                  <a:prstClr val="black"/>
                </a:solidFill>
              </a:rPr>
              <a:t>smuteční síň</a:t>
            </a:r>
            <a:endParaRPr lang="cs-CZ" sz="2400" dirty="0">
              <a:solidFill>
                <a:prstClr val="black"/>
              </a:solidFill>
            </a:endParaRPr>
          </a:p>
        </p:txBody>
      </p:sp>
      <p:sp>
        <p:nvSpPr>
          <p:cNvPr id="23558" name="Oval 6">
            <a:hlinkClick r:id="" action="ppaction://noaction">
              <a:snd r:embed="rId3" name="glass.wav"/>
            </a:hlinkClick>
          </p:cNvPr>
          <p:cNvSpPr>
            <a:spLocks noChangeArrowheads="1"/>
          </p:cNvSpPr>
          <p:nvPr/>
        </p:nvSpPr>
        <p:spPr bwMode="auto">
          <a:xfrm>
            <a:off x="5004048" y="4005064"/>
            <a:ext cx="2895600" cy="1447800"/>
          </a:xfrm>
          <a:prstGeom prst="ellipse">
            <a:avLst/>
          </a:prstGeom>
          <a:solidFill>
            <a:srgbClr val="FF0000"/>
          </a:solidFill>
          <a:ln w="9525">
            <a:solidFill>
              <a:schemeClr val="tx1"/>
            </a:solidFill>
            <a:round/>
            <a:headEnd/>
            <a:tailEnd/>
          </a:ln>
          <a:effectLst/>
        </p:spPr>
        <p:txBody>
          <a:bodyPr wrap="none" anchor="ctr"/>
          <a:lstStyle/>
          <a:p>
            <a:pPr algn="ctr"/>
            <a:r>
              <a:rPr lang="cs-CZ" sz="2400" dirty="0" smtClean="0">
                <a:solidFill>
                  <a:prstClr val="black"/>
                </a:solidFill>
              </a:rPr>
              <a:t>nemocnice</a:t>
            </a:r>
            <a:endParaRPr lang="cs-CZ" sz="2400" dirty="0">
              <a:solidFill>
                <a:prstClr val="black"/>
              </a:solidFill>
            </a:endParaRPr>
          </a:p>
        </p:txBody>
      </p:sp>
    </p:spTree>
    <p:extLst>
      <p:ext uri="{BB962C8B-B14F-4D97-AF65-F5344CB8AC3E}">
        <p14:creationId xmlns:p14="http://schemas.microsoft.com/office/powerpoint/2010/main" val="2479188825"/>
      </p:ext>
    </p:extLst>
  </p:cSld>
  <p:clrMapOvr>
    <a:masterClrMapping/>
  </p:clrMapOvr>
  <p:transition spd="slow" advClick="0">
    <p:pull/>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43608" y="548680"/>
            <a:ext cx="7772400" cy="1143000"/>
          </a:xfrm>
        </p:spPr>
        <p:txBody>
          <a:bodyPr/>
          <a:lstStyle/>
          <a:p>
            <a:pPr eaLnBrk="1" hangingPunct="1"/>
            <a:r>
              <a:rPr lang="cs-CZ" sz="4400" dirty="0" smtClean="0">
                <a:solidFill>
                  <a:srgbClr val="0070C0"/>
                </a:solidFill>
                <a:effectLst/>
              </a:rPr>
              <a:t>Michal </a:t>
            </a:r>
            <a:r>
              <a:rPr lang="cs-CZ" sz="4400" dirty="0" err="1" smtClean="0">
                <a:solidFill>
                  <a:srgbClr val="0070C0"/>
                </a:solidFill>
                <a:effectLst/>
              </a:rPr>
              <a:t>Viewegh</a:t>
            </a:r>
            <a:r>
              <a:rPr lang="cs-CZ" sz="4400" dirty="0" smtClean="0">
                <a:solidFill>
                  <a:srgbClr val="0070C0"/>
                </a:solidFill>
                <a:effectLst/>
              </a:rPr>
              <a:t> nenapsal: </a:t>
            </a:r>
          </a:p>
        </p:txBody>
      </p:sp>
      <p:sp>
        <p:nvSpPr>
          <p:cNvPr id="19459" name="Oval 3">
            <a:hlinkClick r:id="" action="ppaction://hlinkshowjump?jump=nextslide">
              <a:snd r:embed="rId2" name="applause.wav"/>
            </a:hlinkClick>
          </p:cNvPr>
          <p:cNvSpPr>
            <a:spLocks noChangeArrowheads="1"/>
          </p:cNvSpPr>
          <p:nvPr/>
        </p:nvSpPr>
        <p:spPr bwMode="auto">
          <a:xfrm>
            <a:off x="1476375" y="4584700"/>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solidFill>
                  <a:prstClr val="black"/>
                </a:solidFill>
              </a:rPr>
              <a:t>Košíková</a:t>
            </a:r>
            <a:endParaRPr lang="cs-CZ" sz="2400" dirty="0">
              <a:solidFill>
                <a:prstClr val="black"/>
              </a:solidFill>
            </a:endParaRPr>
          </a:p>
        </p:txBody>
      </p:sp>
      <p:sp>
        <p:nvSpPr>
          <p:cNvPr id="19460" name="Oval 4">
            <a:hlinkClick r:id="" action="ppaction://noaction">
              <a:snd r:embed="rId3" name="glass.wav"/>
            </a:hlinkClick>
          </p:cNvPr>
          <p:cNvSpPr>
            <a:spLocks noChangeArrowheads="1"/>
          </p:cNvSpPr>
          <p:nvPr/>
        </p:nvSpPr>
        <p:spPr bwMode="auto">
          <a:xfrm>
            <a:off x="5257800" y="1927426"/>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solidFill>
                  <a:prstClr val="black"/>
                </a:solidFill>
              </a:rPr>
              <a:t>Výchova dívek</a:t>
            </a:r>
          </a:p>
          <a:p>
            <a:pPr algn="ctr"/>
            <a:r>
              <a:rPr lang="cs-CZ" sz="2400" dirty="0" smtClean="0">
                <a:solidFill>
                  <a:prstClr val="black"/>
                </a:solidFill>
              </a:rPr>
              <a:t> v Čechách</a:t>
            </a:r>
            <a:endParaRPr lang="cs-CZ" sz="2400" dirty="0">
              <a:solidFill>
                <a:prstClr val="black"/>
              </a:solidFill>
            </a:endParaRPr>
          </a:p>
        </p:txBody>
      </p:sp>
      <p:sp>
        <p:nvSpPr>
          <p:cNvPr id="19461" name="Oval 5">
            <a:hlinkClick r:id="" action="ppaction://noaction">
              <a:snd r:embed="rId3" name="glass.wav"/>
            </a:hlinkClick>
          </p:cNvPr>
          <p:cNvSpPr>
            <a:spLocks noChangeArrowheads="1"/>
          </p:cNvSpPr>
          <p:nvPr/>
        </p:nvSpPr>
        <p:spPr bwMode="auto">
          <a:xfrm>
            <a:off x="1581150" y="2276475"/>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a:solidFill>
                  <a:prstClr val="black"/>
                </a:solidFill>
              </a:rPr>
              <a:t>   </a:t>
            </a:r>
            <a:r>
              <a:rPr lang="cs-CZ" sz="2400" dirty="0" smtClean="0">
                <a:solidFill>
                  <a:prstClr val="black"/>
                </a:solidFill>
              </a:rPr>
              <a:t>Báječná léta pod psa</a:t>
            </a:r>
            <a:endParaRPr lang="cs-CZ" dirty="0">
              <a:solidFill>
                <a:prstClr val="black"/>
              </a:solidFill>
            </a:endParaRPr>
          </a:p>
        </p:txBody>
      </p:sp>
      <p:sp>
        <p:nvSpPr>
          <p:cNvPr id="19462" name="Oval 6">
            <a:hlinkClick r:id="" action="ppaction://noaction">
              <a:snd r:embed="rId3" name="glass.wav"/>
            </a:hlinkClick>
          </p:cNvPr>
          <p:cNvSpPr>
            <a:spLocks noChangeArrowheads="1"/>
          </p:cNvSpPr>
          <p:nvPr/>
        </p:nvSpPr>
        <p:spPr bwMode="auto">
          <a:xfrm>
            <a:off x="5257800" y="3886200"/>
            <a:ext cx="2895600" cy="1447800"/>
          </a:xfrm>
          <a:prstGeom prst="ellipse">
            <a:avLst/>
          </a:prstGeom>
          <a:solidFill>
            <a:srgbClr val="00B0F0"/>
          </a:solidFill>
          <a:ln w="9525">
            <a:solidFill>
              <a:schemeClr val="tx1"/>
            </a:solidFill>
            <a:round/>
            <a:headEnd/>
            <a:tailEnd/>
          </a:ln>
        </p:spPr>
        <p:txBody>
          <a:bodyPr wrap="none" anchor="ctr"/>
          <a:lstStyle/>
          <a:p>
            <a:pPr algn="ctr"/>
            <a:r>
              <a:rPr lang="cs-CZ" sz="2400" dirty="0" smtClean="0">
                <a:solidFill>
                  <a:prstClr val="black"/>
                </a:solidFill>
              </a:rPr>
              <a:t>Názory na vraždu</a:t>
            </a:r>
            <a:endParaRPr lang="cs-CZ" sz="2400" dirty="0">
              <a:solidFill>
                <a:prstClr val="black"/>
              </a:solidFill>
            </a:endParaRPr>
          </a:p>
        </p:txBody>
      </p:sp>
    </p:spTree>
    <p:extLst>
      <p:ext uri="{BB962C8B-B14F-4D97-AF65-F5344CB8AC3E}">
        <p14:creationId xmlns:p14="http://schemas.microsoft.com/office/powerpoint/2010/main" val="567892861"/>
      </p:ext>
    </p:extLst>
  </p:cSld>
  <p:clrMapOvr>
    <a:masterClrMapping/>
  </p:clrMapOvr>
  <p:transition spd="slow" advClick="0">
    <p:pull/>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187450" y="404813"/>
            <a:ext cx="7772400" cy="1143000"/>
          </a:xfrm>
        </p:spPr>
        <p:txBody>
          <a:bodyPr/>
          <a:lstStyle/>
          <a:p>
            <a:pPr eaLnBrk="1" hangingPunct="1"/>
            <a:r>
              <a:rPr lang="cs-CZ" sz="4400" dirty="0" smtClean="0">
                <a:solidFill>
                  <a:srgbClr val="0070C0"/>
                </a:solidFill>
              </a:rPr>
              <a:t>Slovo samizdat znamená:</a:t>
            </a:r>
          </a:p>
        </p:txBody>
      </p:sp>
      <p:sp>
        <p:nvSpPr>
          <p:cNvPr id="21507" name="Oval 3">
            <a:hlinkClick r:id="" action="ppaction://hlinkshowjump?jump=nextslide">
              <a:snd r:embed="rId2" name="applause.wav"/>
            </a:hlinkClick>
          </p:cNvPr>
          <p:cNvSpPr>
            <a:spLocks noChangeArrowheads="1"/>
          </p:cNvSpPr>
          <p:nvPr/>
        </p:nvSpPr>
        <p:spPr bwMode="auto">
          <a:xfrm>
            <a:off x="5292080" y="406462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rozšiřování textů </a:t>
            </a:r>
          </a:p>
          <a:p>
            <a:pPr algn="ctr"/>
            <a:r>
              <a:rPr lang="cs-CZ" sz="2400" dirty="0" smtClean="0">
                <a:solidFill>
                  <a:prstClr val="black"/>
                </a:solidFill>
              </a:rPr>
              <a:t>např. opisem </a:t>
            </a:r>
            <a:endParaRPr lang="cs-CZ" sz="2400" dirty="0">
              <a:solidFill>
                <a:prstClr val="black"/>
              </a:solidFill>
            </a:endParaRPr>
          </a:p>
          <a:p>
            <a:pPr algn="ctr"/>
            <a:endParaRPr lang="cs-CZ" sz="2400" dirty="0">
              <a:solidFill>
                <a:prstClr val="black"/>
              </a:solidFill>
            </a:endParaRPr>
          </a:p>
        </p:txBody>
      </p:sp>
      <p:sp>
        <p:nvSpPr>
          <p:cNvPr id="21508" name="Oval 4">
            <a:hlinkClick r:id="" action="ppaction://noaction">
              <a:snd r:embed="rId3" name="glass.wav"/>
            </a:hlinkClick>
          </p:cNvPr>
          <p:cNvSpPr>
            <a:spLocks noChangeArrowheads="1"/>
          </p:cNvSpPr>
          <p:nvPr/>
        </p:nvSpPr>
        <p:spPr bwMode="auto">
          <a:xfrm>
            <a:off x="4788024" y="205740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pálení knih</a:t>
            </a:r>
            <a:endParaRPr lang="cs-CZ" sz="2400" dirty="0">
              <a:solidFill>
                <a:prstClr val="black"/>
              </a:solidFill>
            </a:endParaRPr>
          </a:p>
        </p:txBody>
      </p:sp>
      <p:sp>
        <p:nvSpPr>
          <p:cNvPr id="21509" name="Oval 5">
            <a:hlinkClick r:id="" action="ppaction://noaction">
              <a:snd r:embed="rId3" name="glass.wav"/>
            </a:hlinkClick>
          </p:cNvPr>
          <p:cNvSpPr>
            <a:spLocks noChangeArrowheads="1"/>
          </p:cNvSpPr>
          <p:nvPr/>
        </p:nvSpPr>
        <p:spPr bwMode="auto">
          <a:xfrm>
            <a:off x="1259632" y="416591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slavnostní uvádění</a:t>
            </a:r>
          </a:p>
          <a:p>
            <a:pPr algn="ctr"/>
            <a:r>
              <a:rPr lang="cs-CZ" sz="2400" dirty="0" smtClean="0">
                <a:solidFill>
                  <a:prstClr val="black"/>
                </a:solidFill>
              </a:rPr>
              <a:t> nových knih</a:t>
            </a:r>
            <a:endParaRPr lang="cs-CZ" sz="2400" dirty="0">
              <a:solidFill>
                <a:prstClr val="black"/>
              </a:solidFill>
            </a:endParaRPr>
          </a:p>
        </p:txBody>
      </p:sp>
      <p:sp>
        <p:nvSpPr>
          <p:cNvPr id="21510" name="Oval 6">
            <a:hlinkClick r:id="" action="ppaction://noaction">
              <a:snd r:embed="rId3" name="glass.wav"/>
            </a:hlinkClick>
          </p:cNvPr>
          <p:cNvSpPr>
            <a:spLocks noChangeArrowheads="1"/>
          </p:cNvSpPr>
          <p:nvPr/>
        </p:nvSpPr>
        <p:spPr bwMode="auto">
          <a:xfrm>
            <a:off x="971600" y="2057400"/>
            <a:ext cx="2895600" cy="1447800"/>
          </a:xfrm>
          <a:prstGeom prst="ellipse">
            <a:avLst/>
          </a:prstGeom>
          <a:solidFill>
            <a:srgbClr val="FF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cs-CZ" sz="2400" dirty="0" smtClean="0">
                <a:solidFill>
                  <a:prstClr val="black"/>
                </a:solidFill>
              </a:rPr>
              <a:t>shromáždění proti </a:t>
            </a:r>
          </a:p>
          <a:p>
            <a:pPr algn="ctr"/>
            <a:r>
              <a:rPr lang="cs-CZ" sz="2400" dirty="0" smtClean="0">
                <a:solidFill>
                  <a:prstClr val="black"/>
                </a:solidFill>
              </a:rPr>
              <a:t>režimu</a:t>
            </a:r>
            <a:endParaRPr lang="cs-CZ" sz="2400" dirty="0">
              <a:solidFill>
                <a:prstClr val="black"/>
              </a:solidFill>
            </a:endParaRPr>
          </a:p>
        </p:txBody>
      </p:sp>
    </p:spTree>
    <p:extLst>
      <p:ext uri="{BB962C8B-B14F-4D97-AF65-F5344CB8AC3E}">
        <p14:creationId xmlns:p14="http://schemas.microsoft.com/office/powerpoint/2010/main" val="1370153655"/>
      </p:ext>
    </p:extLst>
  </p:cSld>
  <p:clrMapOvr>
    <a:masterClrMapping/>
  </p:clrMapOvr>
  <p:transition spd="slow" advClick="0">
    <p:pull/>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endParaRPr lang="cs-CZ"/>
          </a:p>
        </p:txBody>
      </p:sp>
      <p:sp>
        <p:nvSpPr>
          <p:cNvPr id="4" name="Zástupný symbol pro obsah 3"/>
          <p:cNvSpPr>
            <a:spLocks noGrp="1"/>
          </p:cNvSpPr>
          <p:nvPr>
            <p:ph idx="1"/>
          </p:nvPr>
        </p:nvSpPr>
        <p:spPr/>
        <p:txBody>
          <a:bodyPr/>
          <a:lstStyle/>
          <a:p>
            <a:pPr marL="0" indent="0">
              <a:buNone/>
            </a:pPr>
            <a:endParaRPr lang="cs-CZ" dirty="0" smtClean="0"/>
          </a:p>
          <a:p>
            <a:pPr marL="0" indent="0" algn="ctr">
              <a:buNone/>
            </a:pPr>
            <a:r>
              <a:rPr lang="cs-CZ" sz="8000" dirty="0" smtClean="0">
                <a:solidFill>
                  <a:srgbClr val="FF0000"/>
                </a:solidFill>
              </a:rPr>
              <a:t>Bonusová otázka:</a:t>
            </a:r>
          </a:p>
          <a:p>
            <a:pPr marL="0" indent="0">
              <a:buNone/>
            </a:pPr>
            <a:endParaRPr lang="cs-CZ" dirty="0"/>
          </a:p>
        </p:txBody>
      </p:sp>
    </p:spTree>
    <p:extLst>
      <p:ext uri="{BB962C8B-B14F-4D97-AF65-F5344CB8AC3E}">
        <p14:creationId xmlns:p14="http://schemas.microsoft.com/office/powerpoint/2010/main" val="2722357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7544" y="-2259632"/>
            <a:ext cx="8229600" cy="3964260"/>
          </a:xfrm>
        </p:spPr>
        <p:txBody>
          <a:bodyPr/>
          <a:lstStyle/>
          <a:p>
            <a:pPr eaLnBrk="1" hangingPunct="1"/>
            <a:r>
              <a:rPr lang="cs-CZ" sz="4400" dirty="0" smtClean="0"/>
              <a:t/>
            </a:r>
            <a:br>
              <a:rPr lang="cs-CZ" sz="4400" dirty="0" smtClean="0"/>
            </a:br>
            <a:r>
              <a:rPr lang="cs-CZ" sz="4400" dirty="0" smtClean="0">
                <a:solidFill>
                  <a:srgbClr val="0070C0"/>
                </a:solidFill>
              </a:rPr>
              <a:t/>
            </a:r>
            <a:br>
              <a:rPr lang="cs-CZ" sz="4400" dirty="0" smtClean="0">
                <a:solidFill>
                  <a:srgbClr val="0070C0"/>
                </a:solidFill>
              </a:rPr>
            </a:br>
            <a:r>
              <a:rPr lang="cs-CZ" sz="4400" dirty="0" smtClean="0">
                <a:solidFill>
                  <a:srgbClr val="0070C0"/>
                </a:solidFill>
              </a:rPr>
              <a:t>Najdi na internetu, kdo byl autorem textu Dva tisíce slov!</a:t>
            </a:r>
          </a:p>
        </p:txBody>
      </p:sp>
      <p:sp>
        <p:nvSpPr>
          <p:cNvPr id="22531" name="Oval 3">
            <a:hlinkClick r:id="" action="ppaction://hlinkshowjump?jump=nextslide">
              <a:snd r:embed="rId2" name="applause.wav"/>
            </a:hlinkClick>
          </p:cNvPr>
          <p:cNvSpPr>
            <a:spLocks noChangeArrowheads="1"/>
          </p:cNvSpPr>
          <p:nvPr/>
        </p:nvSpPr>
        <p:spPr bwMode="auto">
          <a:xfrm>
            <a:off x="5004048" y="2132856"/>
            <a:ext cx="2895600" cy="1447800"/>
          </a:xfrm>
          <a:prstGeom prst="ellipse">
            <a:avLst/>
          </a:prstGeom>
          <a:solidFill>
            <a:srgbClr val="FFFF00"/>
          </a:solidFill>
          <a:ln w="9525">
            <a:solidFill>
              <a:schemeClr val="tx1"/>
            </a:solidFill>
            <a:round/>
            <a:headEnd/>
            <a:tailEnd/>
          </a:ln>
          <a:effectLst/>
          <a:extLst/>
        </p:spPr>
        <p:txBody>
          <a:bodyPr wrap="none" anchor="ctr"/>
          <a:lstStyle/>
          <a:p>
            <a:pPr algn="ctr"/>
            <a:r>
              <a:rPr lang="cs-CZ" sz="2400" dirty="0" smtClean="0">
                <a:solidFill>
                  <a:prstClr val="black"/>
                </a:solidFill>
              </a:rPr>
              <a:t>Ludvík Vaculík</a:t>
            </a:r>
            <a:endParaRPr lang="cs-CZ" sz="2400" dirty="0">
              <a:solidFill>
                <a:prstClr val="black"/>
              </a:solidFill>
            </a:endParaRPr>
          </a:p>
        </p:txBody>
      </p:sp>
      <p:sp>
        <p:nvSpPr>
          <p:cNvPr id="22532" name="Oval 4">
            <a:hlinkClick r:id="" action="ppaction://noaction">
              <a:snd r:embed="rId3" name="glass.wav"/>
            </a:hlinkClick>
          </p:cNvPr>
          <p:cNvSpPr>
            <a:spLocks noChangeArrowheads="1"/>
          </p:cNvSpPr>
          <p:nvPr/>
        </p:nvSpPr>
        <p:spPr bwMode="auto">
          <a:xfrm>
            <a:off x="5436096" y="4149080"/>
            <a:ext cx="2895600" cy="1447800"/>
          </a:xfrm>
          <a:prstGeom prst="ellipse">
            <a:avLst/>
          </a:prstGeom>
          <a:solidFill>
            <a:srgbClr val="FFFF00"/>
          </a:solidFill>
          <a:ln w="9525">
            <a:solidFill>
              <a:schemeClr val="tx1"/>
            </a:solidFill>
            <a:round/>
            <a:headEnd/>
            <a:tailEnd/>
          </a:ln>
          <a:effectLst/>
          <a:extLst/>
        </p:spPr>
        <p:txBody>
          <a:bodyPr wrap="none" anchor="ctr"/>
          <a:lstStyle/>
          <a:p>
            <a:pPr algn="ctr"/>
            <a:r>
              <a:rPr lang="cs-CZ" sz="2400" dirty="0" smtClean="0">
                <a:solidFill>
                  <a:prstClr val="black"/>
                </a:solidFill>
              </a:rPr>
              <a:t>Pavel Kohout</a:t>
            </a:r>
            <a:endParaRPr lang="cs-CZ" sz="2400" dirty="0">
              <a:solidFill>
                <a:prstClr val="black"/>
              </a:solidFill>
            </a:endParaRPr>
          </a:p>
        </p:txBody>
      </p:sp>
      <p:sp>
        <p:nvSpPr>
          <p:cNvPr id="22533" name="Oval 5">
            <a:hlinkClick r:id="" action="ppaction://noaction">
              <a:snd r:embed="rId3" name="glass.wav"/>
            </a:hlinkClick>
          </p:cNvPr>
          <p:cNvSpPr>
            <a:spLocks noChangeArrowheads="1"/>
          </p:cNvSpPr>
          <p:nvPr/>
        </p:nvSpPr>
        <p:spPr bwMode="auto">
          <a:xfrm>
            <a:off x="1259632" y="2649538"/>
            <a:ext cx="2895600" cy="1447800"/>
          </a:xfrm>
          <a:prstGeom prst="ellipse">
            <a:avLst/>
          </a:prstGeom>
          <a:solidFill>
            <a:srgbClr val="FFFF00"/>
          </a:solidFill>
          <a:ln w="9525">
            <a:solidFill>
              <a:schemeClr val="tx1"/>
            </a:solidFill>
            <a:round/>
            <a:headEnd/>
            <a:tailEnd/>
          </a:ln>
          <a:effectLst/>
          <a:extLst/>
        </p:spPr>
        <p:txBody>
          <a:bodyPr wrap="none" anchor="ctr"/>
          <a:lstStyle/>
          <a:p>
            <a:pPr algn="ctr"/>
            <a:r>
              <a:rPr lang="cs-CZ" sz="2400" dirty="0" smtClean="0">
                <a:solidFill>
                  <a:prstClr val="black"/>
                </a:solidFill>
              </a:rPr>
              <a:t>Ota Pavel</a:t>
            </a:r>
            <a:endParaRPr lang="cs-CZ" sz="2400" dirty="0">
              <a:solidFill>
                <a:prstClr val="black"/>
              </a:solidFill>
            </a:endParaRPr>
          </a:p>
        </p:txBody>
      </p:sp>
      <p:sp>
        <p:nvSpPr>
          <p:cNvPr id="22534" name="Oval 6">
            <a:hlinkClick r:id="" action="ppaction://noaction">
              <a:snd r:embed="rId3" name="glass.wav"/>
            </a:hlinkClick>
          </p:cNvPr>
          <p:cNvSpPr>
            <a:spLocks noChangeArrowheads="1"/>
          </p:cNvSpPr>
          <p:nvPr/>
        </p:nvSpPr>
        <p:spPr bwMode="auto">
          <a:xfrm>
            <a:off x="1691680" y="4724400"/>
            <a:ext cx="2895600" cy="1447800"/>
          </a:xfrm>
          <a:prstGeom prst="ellipse">
            <a:avLst/>
          </a:prstGeom>
          <a:solidFill>
            <a:srgbClr val="FFFF00"/>
          </a:solidFill>
          <a:ln w="9525">
            <a:solidFill>
              <a:schemeClr val="tx1"/>
            </a:solidFill>
            <a:round/>
            <a:headEnd/>
            <a:tailEnd/>
          </a:ln>
          <a:effectLst/>
          <a:extLst/>
        </p:spPr>
        <p:txBody>
          <a:bodyPr wrap="none" anchor="ctr"/>
          <a:lstStyle/>
          <a:p>
            <a:pPr algn="ctr"/>
            <a:r>
              <a:rPr lang="cs-CZ" sz="2400" dirty="0" smtClean="0">
                <a:solidFill>
                  <a:prstClr val="black"/>
                </a:solidFill>
              </a:rPr>
              <a:t>Bohumil Hrabal</a:t>
            </a:r>
            <a:endParaRPr lang="cs-CZ" sz="2400" dirty="0">
              <a:solidFill>
                <a:prstClr val="black"/>
              </a:solidFill>
            </a:endParaRPr>
          </a:p>
        </p:txBody>
      </p:sp>
    </p:spTree>
    <p:extLst>
      <p:ext uri="{BB962C8B-B14F-4D97-AF65-F5344CB8AC3E}">
        <p14:creationId xmlns:p14="http://schemas.microsoft.com/office/powerpoint/2010/main" val="3416017918"/>
      </p:ext>
    </p:extLst>
  </p:cSld>
  <p:clrMapOvr>
    <a:masterClrMapping/>
  </p:clrMapOvr>
  <p:transition spd="slow" advClick="0">
    <p:pull/>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endParaRPr lang="cs-CZ"/>
          </a:p>
        </p:txBody>
      </p:sp>
      <p:sp>
        <p:nvSpPr>
          <p:cNvPr id="4" name="Zástupný symbol pro obsah 3"/>
          <p:cNvSpPr>
            <a:spLocks noGrp="1"/>
          </p:cNvSpPr>
          <p:nvPr>
            <p:ph idx="1"/>
          </p:nvPr>
        </p:nvSpPr>
        <p:spPr/>
        <p:txBody>
          <a:bodyPr/>
          <a:lstStyle/>
          <a:p>
            <a:pPr marL="0" indent="0">
              <a:buNone/>
            </a:pPr>
            <a:r>
              <a:rPr lang="cs-CZ" sz="2800" dirty="0" smtClean="0"/>
              <a:t>                                        </a:t>
            </a:r>
            <a:r>
              <a:rPr lang="cs-CZ" sz="2800" dirty="0" smtClean="0">
                <a:solidFill>
                  <a:schemeClr val="tx1"/>
                </a:solidFill>
              </a:rPr>
              <a:t>Pokus se uvést jméno tohoto </a:t>
            </a:r>
          </a:p>
          <a:p>
            <a:pPr marL="0" indent="0">
              <a:buNone/>
            </a:pPr>
            <a:r>
              <a:rPr lang="cs-CZ" sz="2800" dirty="0">
                <a:solidFill>
                  <a:schemeClr val="tx1"/>
                </a:solidFill>
              </a:rPr>
              <a:t> </a:t>
            </a:r>
            <a:r>
              <a:rPr lang="cs-CZ" sz="2800" dirty="0" smtClean="0">
                <a:solidFill>
                  <a:schemeClr val="tx1"/>
                </a:solidFill>
              </a:rPr>
              <a:t>                                       muže;  vysvětli jeho spojení s    </a:t>
            </a:r>
          </a:p>
          <a:p>
            <a:pPr marL="0" indent="0">
              <a:buNone/>
            </a:pPr>
            <a:r>
              <a:rPr lang="cs-CZ" sz="2800" dirty="0">
                <a:solidFill>
                  <a:schemeClr val="tx1"/>
                </a:solidFill>
              </a:rPr>
              <a:t> </a:t>
            </a:r>
            <a:r>
              <a:rPr lang="cs-CZ" sz="2800" dirty="0" smtClean="0">
                <a:solidFill>
                  <a:schemeClr val="tx1"/>
                </a:solidFill>
              </a:rPr>
              <a:t>                                       českou  literaturou tohoto       </a:t>
            </a:r>
          </a:p>
          <a:p>
            <a:pPr marL="0" indent="0">
              <a:buNone/>
            </a:pPr>
            <a:r>
              <a:rPr lang="cs-CZ" sz="2800" dirty="0" smtClean="0">
                <a:solidFill>
                  <a:schemeClr val="tx1"/>
                </a:solidFill>
              </a:rPr>
              <a:t>                                        období!</a:t>
            </a:r>
          </a:p>
          <a:p>
            <a:pPr marL="0" indent="0">
              <a:buNone/>
            </a:pPr>
            <a:endParaRPr lang="cs-CZ" sz="2800" dirty="0" smtClean="0">
              <a:solidFill>
                <a:schemeClr val="tx1"/>
              </a:solidFill>
            </a:endParaRPr>
          </a:p>
          <a:p>
            <a:pPr marL="0" indent="0">
              <a:buNone/>
            </a:pPr>
            <a:r>
              <a:rPr lang="cs-CZ" sz="3600" dirty="0" smtClean="0">
                <a:solidFill>
                  <a:srgbClr val="FF0000"/>
                </a:solidFill>
              </a:rPr>
              <a:t>(</a:t>
            </a:r>
            <a:r>
              <a:rPr lang="cs-CZ" sz="3600" smtClean="0">
                <a:solidFill>
                  <a:srgbClr val="FF0000"/>
                </a:solidFill>
              </a:rPr>
              <a:t>Jiří </a:t>
            </a:r>
            <a:r>
              <a:rPr lang="cs-CZ" sz="3600" smtClean="0">
                <a:solidFill>
                  <a:srgbClr val="FF0000"/>
                </a:solidFill>
              </a:rPr>
              <a:t>Menzel; </a:t>
            </a:r>
          </a:p>
          <a:p>
            <a:pPr marL="0" indent="0">
              <a:buNone/>
            </a:pPr>
            <a:r>
              <a:rPr lang="cs-CZ" sz="3600" smtClean="0">
                <a:solidFill>
                  <a:srgbClr val="FF0000"/>
                </a:solidFill>
              </a:rPr>
              <a:t>natáčel </a:t>
            </a:r>
            <a:r>
              <a:rPr lang="cs-CZ" sz="3600" dirty="0" smtClean="0">
                <a:solidFill>
                  <a:srgbClr val="FF0000"/>
                </a:solidFill>
              </a:rPr>
              <a:t>často filmy podle knih B. Hrabala).</a:t>
            </a:r>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smtClean="0"/>
          </a:p>
          <a:p>
            <a:endParaRPr lang="cs-CZ" dirty="0"/>
          </a:p>
          <a:p>
            <a:endParaRPr lang="cs-CZ" dirty="0"/>
          </a:p>
        </p:txBody>
      </p:sp>
      <p:pic>
        <p:nvPicPr>
          <p:cNvPr id="1026" name="Picture 2" descr="File:Ji&amp;rcaron;í Menze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548680"/>
            <a:ext cx="2369443" cy="342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130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animEffect transition="in" filter="fade">
                                      <p:cBhvr>
                                        <p:cTn id="7" dur="1000"/>
                                        <p:tgtEl>
                                          <p:spTgt spid="4">
                                            <p:txEl>
                                              <p:pRg st="5" end="5"/>
                                            </p:txEl>
                                          </p:spTgt>
                                        </p:tgtEl>
                                      </p:cBhvr>
                                    </p:animEffect>
                                    <p:anim calcmode="lin" valueType="num">
                                      <p:cBhvr>
                                        <p:cTn id="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6" end="6"/>
                                            </p:txEl>
                                          </p:spTgt>
                                        </p:tgtEl>
                                        <p:attrNameLst>
                                          <p:attrName>style.visibility</p:attrName>
                                        </p:attrNameLst>
                                      </p:cBhvr>
                                      <p:to>
                                        <p:strVal val="visible"/>
                                      </p:to>
                                    </p:set>
                                    <p:animEffect transition="in" filter="fade">
                                      <p:cBhvr>
                                        <p:cTn id="14" dur="1000"/>
                                        <p:tgtEl>
                                          <p:spTgt spid="4">
                                            <p:txEl>
                                              <p:pRg st="6" end="6"/>
                                            </p:txEl>
                                          </p:spTgt>
                                        </p:tgtEl>
                                      </p:cBhvr>
                                    </p:animEffect>
                                    <p:anim calcmode="lin" valueType="num">
                                      <p:cBhvr>
                                        <p:cTn id="1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endParaRPr lang="cs-CZ"/>
          </a:p>
        </p:txBody>
      </p:sp>
      <p:sp>
        <p:nvSpPr>
          <p:cNvPr id="4" name="Zástupný symbol pro obsah 3"/>
          <p:cNvSpPr>
            <a:spLocks noGrp="1"/>
          </p:cNvSpPr>
          <p:nvPr>
            <p:ph idx="1"/>
          </p:nvPr>
        </p:nvSpPr>
        <p:spPr/>
        <p:txBody>
          <a:bodyPr/>
          <a:lstStyle/>
          <a:p>
            <a:pPr marL="0" indent="0">
              <a:buNone/>
            </a:pPr>
            <a:endParaRPr lang="cs-CZ" dirty="0"/>
          </a:p>
          <a:p>
            <a:pPr marL="0" indent="0" algn="ctr">
              <a:buNone/>
            </a:pPr>
            <a:r>
              <a:rPr lang="cs-CZ" sz="8000" dirty="0" smtClean="0">
                <a:solidFill>
                  <a:srgbClr val="FF0000"/>
                </a:solidFill>
              </a:rPr>
              <a:t>A je to!</a:t>
            </a:r>
          </a:p>
          <a:p>
            <a:pPr marL="0" indent="0">
              <a:buNone/>
            </a:pPr>
            <a:endParaRPr lang="cs-CZ" dirty="0"/>
          </a:p>
        </p:txBody>
      </p:sp>
    </p:spTree>
    <p:extLst>
      <p:ext uri="{BB962C8B-B14F-4D97-AF65-F5344CB8AC3E}">
        <p14:creationId xmlns:p14="http://schemas.microsoft.com/office/powerpoint/2010/main" val="19346703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a:t>SOCHROVÁ, Marie. </a:t>
            </a:r>
            <a:r>
              <a:rPr lang="cs-CZ" i="1" dirty="0"/>
              <a:t>Literatura v kostce</a:t>
            </a:r>
            <a:r>
              <a:rPr lang="cs-CZ" dirty="0"/>
              <a:t>. Havlíčkův Brod: Fragment, 1995, ISBN 80-85768-95-X. </a:t>
            </a:r>
            <a:endParaRPr lang="cs-CZ" dirty="0" smtClean="0"/>
          </a:p>
          <a:p>
            <a:r>
              <a:rPr lang="cs-CZ" dirty="0"/>
              <a:t>PASTORIUS. </a:t>
            </a:r>
            <a:r>
              <a:rPr lang="cs-CZ" i="1" dirty="0"/>
              <a:t>File:Jiří Menzel.jpg</a:t>
            </a:r>
            <a:r>
              <a:rPr lang="cs-CZ" dirty="0"/>
              <a:t> [online]. [cit. </a:t>
            </a:r>
            <a:r>
              <a:rPr lang="cs-CZ" smtClean="0"/>
              <a:t>15.4.2013</a:t>
            </a:r>
            <a:r>
              <a:rPr lang="cs-CZ" dirty="0"/>
              <a:t>]. Dostupný na WWW: http://commons.wikimedia.org/wiki/File:Ji%C5%99%C3%AD_Menzel.jpg?uselang=cs </a:t>
            </a:r>
            <a:endParaRPr lang="cs-CZ" dirty="0" smtClean="0"/>
          </a:p>
          <a:p>
            <a:r>
              <a:rPr lang="cs-CZ" dirty="0" smtClean="0"/>
              <a:t>Archiv autorky</a:t>
            </a:r>
            <a:endParaRPr lang="cs-CZ" dirty="0"/>
          </a:p>
        </p:txBody>
      </p:sp>
    </p:spTree>
    <p:extLst>
      <p:ext uri="{BB962C8B-B14F-4D97-AF65-F5344CB8AC3E}">
        <p14:creationId xmlns:p14="http://schemas.microsoft.com/office/powerpoint/2010/main" val="1008623964"/>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1" Type="http://schemas.openxmlformats.org/officeDocument/2006/relationships/image" Target="../media/image1.jpeg"/></Relationships>
</file>

<file path=ppt/theme/_rels/theme7.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Exekutivní">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1_Exekutivní">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4.xml><?xml version="1.0" encoding="utf-8"?>
<a:theme xmlns:a="http://schemas.openxmlformats.org/drawingml/2006/main" name="2_Exekutivní">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5.xml><?xml version="1.0" encoding="utf-8"?>
<a:theme xmlns:a="http://schemas.openxmlformats.org/drawingml/2006/main" name="3_Exekutivní">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6.xml><?xml version="1.0" encoding="utf-8"?>
<a:theme xmlns:a="http://schemas.openxmlformats.org/drawingml/2006/main" name="4_Exekutivní">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7.xml><?xml version="1.0" encoding="utf-8"?>
<a:theme xmlns:a="http://schemas.openxmlformats.org/drawingml/2006/main" name="5_Exekutivní">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8.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133</TotalTime>
  <Words>407</Words>
  <Application>Microsoft Office PowerPoint</Application>
  <PresentationFormat>Předvádění na obrazovce (4:3)</PresentationFormat>
  <Paragraphs>144</Paragraphs>
  <Slides>21</Slides>
  <Notes>1</Notes>
  <HiddenSlides>1</HiddenSlides>
  <MMClips>0</MMClips>
  <ScaleCrop>false</ScaleCrop>
  <HeadingPairs>
    <vt:vector size="4" baseType="variant">
      <vt:variant>
        <vt:lpstr>Motiv</vt:lpstr>
      </vt:variant>
      <vt:variant>
        <vt:i4>7</vt:i4>
      </vt:variant>
      <vt:variant>
        <vt:lpstr>Nadpisy snímků</vt:lpstr>
      </vt:variant>
      <vt:variant>
        <vt:i4>21</vt:i4>
      </vt:variant>
    </vt:vector>
  </HeadingPairs>
  <TitlesOfParts>
    <vt:vector size="28" baseType="lpstr">
      <vt:lpstr>Motiv systému Office</vt:lpstr>
      <vt:lpstr>Exekutivní</vt:lpstr>
      <vt:lpstr>1_Exekutivní</vt:lpstr>
      <vt:lpstr>2_Exekutivní</vt:lpstr>
      <vt:lpstr>3_Exekutivní</vt:lpstr>
      <vt:lpstr>4_Exekutivní</vt:lpstr>
      <vt:lpstr>5_Exekutivní</vt:lpstr>
      <vt:lpstr>Prezentace aplikace PowerPoint</vt:lpstr>
      <vt:lpstr>    Anotace: Prezentace je určena pro žáky 3. ročníku SOU.  Má napomoci žákům utřídit si základní znalosti  TC.   Prezentace má napomoci rozvoji čtenářské gramotnosti žáků učilišť. Je určena pro interaktivní práci ve výuce.   Metodika: Žáci mohou pracovat samostatně (následuje společná kontrola), skupinově i společně.  </vt:lpstr>
      <vt:lpstr>Hrdina některých knih J. Škvoreckého se jmenuje:</vt:lpstr>
      <vt:lpstr>Josef Škvorecký založil nakladatelství v: </vt:lpstr>
      <vt:lpstr> Ota Pavel nenapsal: </vt:lpstr>
      <vt:lpstr>Pábitelé: </vt:lpstr>
      <vt:lpstr>Mezi české spisovatele tohoto období nepatří:</vt:lpstr>
      <vt:lpstr>Román Prima sezóna napsal:</vt:lpstr>
      <vt:lpstr>Námětem románu Katapult  V. Párala je zejména:</vt:lpstr>
      <vt:lpstr>Román Memento varuje před:</vt:lpstr>
      <vt:lpstr>Strýc Pepin je hrdinou díla:</vt:lpstr>
      <vt:lpstr>    „Oskara“ získal film natočený podle díla: </vt:lpstr>
      <vt:lpstr>Manželkou J. Škvoreckého byla</vt:lpstr>
      <vt:lpstr>   Domem smutku v díle E. Kantůrkové byla:</vt:lpstr>
      <vt:lpstr>Michal Viewegh nenapsal: </vt:lpstr>
      <vt:lpstr>Slovo samizdat znamená:</vt:lpstr>
      <vt:lpstr>Prezentace aplikace PowerPoint</vt:lpstr>
      <vt:lpstr>  Najdi na internetu, kdo byl autorem textu Dva tisíce slov!</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Anežka Chládková</dc:creator>
  <cp:lastModifiedBy>Anežka Chládková</cp:lastModifiedBy>
  <cp:revision>16</cp:revision>
  <dcterms:created xsi:type="dcterms:W3CDTF">2013-05-05T16:47:41Z</dcterms:created>
  <dcterms:modified xsi:type="dcterms:W3CDTF">2013-05-12T08:41:49Z</dcterms:modified>
</cp:coreProperties>
</file>