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3"/>
  </p:notesMasterIdLst>
  <p:sldIdLst>
    <p:sldId id="257" r:id="rId2"/>
    <p:sldId id="263" r:id="rId3"/>
    <p:sldId id="259" r:id="rId4"/>
    <p:sldId id="262" r:id="rId5"/>
    <p:sldId id="264" r:id="rId6"/>
    <p:sldId id="260" r:id="rId7"/>
    <p:sldId id="261" r:id="rId8"/>
    <p:sldId id="265" r:id="rId9"/>
    <p:sldId id="266" r:id="rId10"/>
    <p:sldId id="267" r:id="rId11"/>
    <p:sldId id="268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87" d="100"/>
          <a:sy n="87" d="100"/>
        </p:scale>
        <p:origin x="-1464" y="-8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6BE6A8F3-A2E5-4AE8-AA48-41C7A00BCEE9}" type="datetimeFigureOut">
              <a:rPr lang="cs-CZ" smtClean="0"/>
              <a:t>4.6.2013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242210A4-EFBC-4C5A-873D-69CA139FF4E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6580252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770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32771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r>
              <a:rPr lang="cs-CZ" smtClean="0"/>
              <a:t>Anotace:</a:t>
            </a:r>
          </a:p>
          <a:p>
            <a:pPr eaLnBrk="1" hangingPunct="1">
              <a:spcBef>
                <a:spcPct val="0"/>
              </a:spcBef>
            </a:pPr>
            <a:r>
              <a:rPr lang="cs-CZ" smtClean="0"/>
              <a:t>Určená pro žáky 1. ročníku nástavbového studia (popř. 1. ročníku SOU).</a:t>
            </a:r>
          </a:p>
          <a:p>
            <a:pPr eaLnBrk="1" hangingPunct="1">
              <a:spcBef>
                <a:spcPct val="0"/>
              </a:spcBef>
            </a:pPr>
            <a:r>
              <a:rPr lang="cs-CZ" smtClean="0"/>
              <a:t>Prezentace určená k interaktivní práci žáků při hodině.</a:t>
            </a:r>
          </a:p>
          <a:p>
            <a:endParaRPr lang="cs-CZ" smtClean="0"/>
          </a:p>
          <a:p>
            <a:endParaRPr lang="cs-CZ" smtClean="0"/>
          </a:p>
          <a:p>
            <a:r>
              <a:rPr lang="cs-CZ" smtClean="0"/>
              <a:t>Metodické pokyny:</a:t>
            </a:r>
          </a:p>
          <a:p>
            <a:pPr eaLnBrk="1" hangingPunct="1">
              <a:spcBef>
                <a:spcPct val="0"/>
              </a:spcBef>
            </a:pPr>
            <a:r>
              <a:rPr lang="cs-CZ" smtClean="0"/>
              <a:t>Prezentace je určena jako podpůrný materiál k výkladu učitele a interaktivní práci žáků, lze použít i k opakování učiva.</a:t>
            </a:r>
          </a:p>
          <a:p>
            <a:pPr eaLnBrk="1" hangingPunct="1">
              <a:spcBef>
                <a:spcPct val="0"/>
              </a:spcBef>
            </a:pPr>
            <a:endParaRPr lang="cs-CZ" smtClean="0">
              <a:ea typeface="Calibri" pitchFamily="34" charset="0"/>
              <a:cs typeface="Times New Roman" charset="0"/>
            </a:endParaRPr>
          </a:p>
          <a:p>
            <a:pPr eaLnBrk="1" hangingPunct="1">
              <a:spcBef>
                <a:spcPct val="0"/>
              </a:spcBef>
            </a:pPr>
            <a:r>
              <a:rPr lang="cs-CZ" smtClean="0">
                <a:ea typeface="Calibri" pitchFamily="34" charset="0"/>
                <a:cs typeface="Times New Roman" charset="0"/>
              </a:rPr>
              <a:t>Prvních pět úloh společně s žáky ( první úloha s animací podporující výklad).</a:t>
            </a:r>
          </a:p>
          <a:p>
            <a:pPr eaLnBrk="1" hangingPunct="1">
              <a:spcBef>
                <a:spcPct val="0"/>
              </a:spcBef>
            </a:pPr>
            <a:r>
              <a:rPr lang="cs-CZ" smtClean="0">
                <a:ea typeface="Calibri" pitchFamily="34" charset="0"/>
                <a:cs typeface="Times New Roman" charset="0"/>
              </a:rPr>
              <a:t>Dále čtyři příklady s nabídkou výběru výsledků. Některý z žáků dostane myš a z nabídky řešení příkladů vybírá správnou možnost.</a:t>
            </a:r>
          </a:p>
          <a:p>
            <a:pPr eaLnBrk="1" hangingPunct="1">
              <a:spcBef>
                <a:spcPct val="0"/>
              </a:spcBef>
            </a:pPr>
            <a:r>
              <a:rPr lang="cs-CZ" smtClean="0">
                <a:ea typeface="Calibri" pitchFamily="34" charset="0"/>
                <a:cs typeface="Times New Roman" charset="0"/>
              </a:rPr>
              <a:t>A na závěr čtyři příklady k samostatné práci žáků.</a:t>
            </a:r>
          </a:p>
          <a:p>
            <a:pPr eaLnBrk="1" hangingPunct="1">
              <a:spcBef>
                <a:spcPct val="0"/>
              </a:spcBef>
            </a:pPr>
            <a:endParaRPr lang="cs-CZ" smtClean="0">
              <a:ea typeface="Calibri" pitchFamily="34" charset="0"/>
              <a:cs typeface="Times New Roman" charset="0"/>
            </a:endParaRPr>
          </a:p>
          <a:p>
            <a:pPr eaLnBrk="1" hangingPunct="1">
              <a:spcBef>
                <a:spcPct val="0"/>
              </a:spcBef>
            </a:pPr>
            <a:r>
              <a:rPr lang="cs-CZ" smtClean="0">
                <a:ea typeface="Calibri" pitchFamily="34" charset="0"/>
                <a:cs typeface="Times New Roman" charset="0"/>
              </a:rPr>
              <a:t>Čas: cca. 20 - 25 min.</a:t>
            </a:r>
          </a:p>
          <a:p>
            <a:pPr eaLnBrk="1" hangingPunct="1">
              <a:spcBef>
                <a:spcPct val="0"/>
              </a:spcBef>
            </a:pPr>
            <a:endParaRPr lang="cs-CZ" smtClean="0">
              <a:ea typeface="Calibri" pitchFamily="34" charset="0"/>
              <a:cs typeface="Times New Roman" charset="0"/>
            </a:endParaRPr>
          </a:p>
          <a:p>
            <a:endParaRPr lang="cs-CZ" smtClean="0"/>
          </a:p>
          <a:p>
            <a:pPr marL="0" lvl="1" eaLnBrk="1" hangingPunct="1">
              <a:spcBef>
                <a:spcPct val="0"/>
              </a:spcBef>
            </a:pPr>
            <a:endParaRPr lang="cs-CZ" sz="2000" smtClean="0"/>
          </a:p>
          <a:p>
            <a:endParaRPr lang="cs-CZ" smtClean="0"/>
          </a:p>
        </p:txBody>
      </p:sp>
      <p:sp>
        <p:nvSpPr>
          <p:cNvPr id="32772" name="Zástupný symbol pro záhlaví 4"/>
          <p:cNvSpPr>
            <a:spLocks noGrp="1"/>
          </p:cNvSpPr>
          <p:nvPr>
            <p:ph type="hdr" sz="quarter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>
            <a:lvl1pPr eaLnBrk="0" hangingPunct="0">
              <a:defRPr sz="2400">
                <a:solidFill>
                  <a:schemeClr val="tx1"/>
                </a:solidFill>
                <a:latin typeface="Times New Roman" charset="0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Times New Roman" charset="0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Times New Roman" charset="0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Times New Roman" charset="0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Times New Roman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9pPr>
          </a:lstStyle>
          <a:p>
            <a:pPr eaLnBrk="1" hangingPunct="1"/>
            <a:r>
              <a:rPr lang="cs-CZ" sz="1200" smtClean="0">
                <a:solidFill>
                  <a:srgbClr val="000000"/>
                </a:solidFill>
              </a:rPr>
              <a:t>VY_32_INOVACE_1/20A-ICT/PE/ON</a:t>
            </a:r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7D28708-AADB-41ED-B991-A4C88C18DEF4}" type="datetimeFigureOut">
              <a:rPr lang="cs-CZ" smtClean="0"/>
              <a:t>4.6.2013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BC1AB53-A8B2-46F5-8E76-1D5C1B8A234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898454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7D28708-AADB-41ED-B991-A4C88C18DEF4}" type="datetimeFigureOut">
              <a:rPr lang="cs-CZ" smtClean="0"/>
              <a:t>4.6.2013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BC1AB53-A8B2-46F5-8E76-1D5C1B8A234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2643355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7D28708-AADB-41ED-B991-A4C88C18DEF4}" type="datetimeFigureOut">
              <a:rPr lang="cs-CZ" smtClean="0"/>
              <a:t>4.6.2013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BC1AB53-A8B2-46F5-8E76-1D5C1B8A234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9814291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7D28708-AADB-41ED-B991-A4C88C18DEF4}" type="datetimeFigureOut">
              <a:rPr lang="cs-CZ" smtClean="0"/>
              <a:t>4.6.2013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BC1AB53-A8B2-46F5-8E76-1D5C1B8A234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2154574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7D28708-AADB-41ED-B991-A4C88C18DEF4}" type="datetimeFigureOut">
              <a:rPr lang="cs-CZ" smtClean="0"/>
              <a:t>4.6.2013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BC1AB53-A8B2-46F5-8E76-1D5C1B8A234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5899129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7D28708-AADB-41ED-B991-A4C88C18DEF4}" type="datetimeFigureOut">
              <a:rPr lang="cs-CZ" smtClean="0"/>
              <a:t>4.6.2013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BC1AB53-A8B2-46F5-8E76-1D5C1B8A234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0455052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7D28708-AADB-41ED-B991-A4C88C18DEF4}" type="datetimeFigureOut">
              <a:rPr lang="cs-CZ" smtClean="0"/>
              <a:t>4.6.2013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BC1AB53-A8B2-46F5-8E76-1D5C1B8A234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9046628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7D28708-AADB-41ED-B991-A4C88C18DEF4}" type="datetimeFigureOut">
              <a:rPr lang="cs-CZ" smtClean="0"/>
              <a:t>4.6.2013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BC1AB53-A8B2-46F5-8E76-1D5C1B8A234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616254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7D28708-AADB-41ED-B991-A4C88C18DEF4}" type="datetimeFigureOut">
              <a:rPr lang="cs-CZ" smtClean="0"/>
              <a:t>4.6.2013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BC1AB53-A8B2-46F5-8E76-1D5C1B8A234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1747645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7D28708-AADB-41ED-B991-A4C88C18DEF4}" type="datetimeFigureOut">
              <a:rPr lang="cs-CZ" smtClean="0"/>
              <a:t>4.6.2013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BC1AB53-A8B2-46F5-8E76-1D5C1B8A234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4879683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7D28708-AADB-41ED-B991-A4C88C18DEF4}" type="datetimeFigureOut">
              <a:rPr lang="cs-CZ" smtClean="0"/>
              <a:t>4.6.2013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BC1AB53-A8B2-46F5-8E76-1D5C1B8A234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4746398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rgbClr val="FFFF00"/>
            </a:gs>
            <a:gs pos="79000">
              <a:schemeClr val="accent1">
                <a:tint val="44500"/>
                <a:satMod val="160000"/>
                <a:lumMod val="15000"/>
                <a:lumOff val="85000"/>
              </a:schemeClr>
            </a:gs>
            <a:gs pos="100000">
              <a:schemeClr val="accent1">
                <a:tint val="23500"/>
                <a:satMod val="160000"/>
              </a:schemeClr>
            </a:gs>
          </a:gsLst>
          <a:lin ang="8100000" scaled="1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7D28708-AADB-41ED-B991-A4C88C18DEF4}" type="datetimeFigureOut">
              <a:rPr lang="cs-CZ" smtClean="0"/>
              <a:t>4.6.2013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BC1AB53-A8B2-46F5-8E76-1D5C1B8A234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544121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2" name="Obdélník 5"/>
          <p:cNvSpPr>
            <a:spLocks noChangeArrowheads="1"/>
          </p:cNvSpPr>
          <p:nvPr/>
        </p:nvSpPr>
        <p:spPr bwMode="auto">
          <a:xfrm>
            <a:off x="4859338" y="404813"/>
            <a:ext cx="238125" cy="3698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/>
          <a:p>
            <a:r>
              <a:rPr lang="cs-CZ">
                <a:solidFill>
                  <a:srgbClr val="000000"/>
                </a:solidFill>
              </a:rPr>
              <a:t> </a:t>
            </a:r>
          </a:p>
        </p:txBody>
      </p:sp>
      <p:sp>
        <p:nvSpPr>
          <p:cNvPr id="15363" name="Rectangle 2"/>
          <p:cNvSpPr>
            <a:spLocks noChangeArrowheads="1"/>
          </p:cNvSpPr>
          <p:nvPr/>
        </p:nvSpPr>
        <p:spPr bwMode="auto">
          <a:xfrm>
            <a:off x="0" y="0"/>
            <a:ext cx="9144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>
            <a:spAutoFit/>
          </a:bodyPr>
          <a:lstStyle/>
          <a:p>
            <a:endParaRPr lang="cs-CZ">
              <a:solidFill>
                <a:srgbClr val="000000"/>
              </a:solidFill>
            </a:endParaRPr>
          </a:p>
        </p:txBody>
      </p:sp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606415511"/>
              </p:ext>
            </p:extLst>
          </p:nvPr>
        </p:nvGraphicFramePr>
        <p:xfrm>
          <a:off x="468313" y="2060575"/>
          <a:ext cx="8280400" cy="4608512"/>
        </p:xfrm>
        <a:graphic>
          <a:graphicData uri="http://schemas.openxmlformats.org/drawingml/2006/table">
            <a:tbl>
              <a:tblPr firstRow="1" firstCol="1">
                <a:tableStyleId>{2D5ABB26-0587-4C30-8999-92F81FD0307C}</a:tableStyleId>
              </a:tblPr>
              <a:tblGrid>
                <a:gridCol w="1900843"/>
                <a:gridCol w="6379557"/>
              </a:tblGrid>
              <a:tr h="43953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>
                          <a:effectLst/>
                        </a:rPr>
                        <a:t>Číslo projektu</a:t>
                      </a:r>
                      <a:endParaRPr lang="cs-CZ" sz="20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76" marR="68576" marT="0" marB="0" anchor="ctr"/>
                </a:tc>
                <a:tc>
                  <a:txBody>
                    <a:bodyPr/>
                    <a:lstStyle/>
                    <a:p>
                      <a:pPr lvl="1">
                        <a:lnSpc>
                          <a:spcPct val="115000"/>
                        </a:lnSpc>
                        <a:spcAft>
                          <a:spcPts val="0"/>
                        </a:spcAft>
                        <a:tabLst>
                          <a:tab pos="638175" algn="l"/>
                        </a:tabLst>
                      </a:pPr>
                      <a:r>
                        <a:rPr lang="cs-CZ" sz="2000" dirty="0" smtClean="0">
                          <a:effectLst/>
                        </a:rPr>
                        <a:t>CZ.1.07</a:t>
                      </a:r>
                      <a:r>
                        <a:rPr lang="cs-CZ" sz="2000" dirty="0">
                          <a:effectLst/>
                        </a:rPr>
                        <a:t>/ 1.5.00/34.0673	</a:t>
                      </a:r>
                      <a:endParaRPr lang="cs-CZ" sz="20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76" marR="68576" marT="0" marB="0" anchor="ctr"/>
                </a:tc>
              </a:tr>
              <a:tr h="43953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 smtClean="0">
                          <a:effectLst/>
                        </a:rPr>
                        <a:t>Název školy</a:t>
                      </a:r>
                      <a:endParaRPr lang="cs-CZ" sz="20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76" marR="68576" marT="0" marB="0" anchor="ctr"/>
                </a:tc>
                <a:tc>
                  <a:txBody>
                    <a:bodyPr/>
                    <a:lstStyle/>
                    <a:p>
                      <a:pPr lvl="1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 smtClean="0">
                          <a:effectLst/>
                        </a:rPr>
                        <a:t>SOU a ZŠ Planá, Kostelní 129, Planá</a:t>
                      </a:r>
                      <a:endParaRPr lang="cs-CZ" sz="20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76" marR="68576" marT="0" marB="0" anchor="ctr"/>
                </a:tc>
              </a:tr>
              <a:tr h="439530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>
                          <a:tab pos="612775" algn="l"/>
                        </a:tabLst>
                        <a:defRPr/>
                      </a:pPr>
                      <a:r>
                        <a:rPr lang="cs-CZ" sz="2000" dirty="0" smtClean="0">
                          <a:effectLst/>
                        </a:rPr>
                        <a:t>Vzdělávací oblast</a:t>
                      </a:r>
                      <a:endParaRPr lang="cs-CZ" sz="2000" dirty="0" smtClean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76" marR="68576" marT="0" marB="0" anchor="ctr"/>
                </a:tc>
                <a:tc>
                  <a:txBody>
                    <a:bodyPr/>
                    <a:lstStyle/>
                    <a:p>
                      <a:pPr marL="457200" marR="0" lvl="1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000" dirty="0" smtClean="0">
                          <a:effectLst/>
                        </a:rPr>
                        <a:t>Jazykové vzdělávání</a:t>
                      </a:r>
                      <a:endParaRPr lang="cs-CZ" sz="2000" dirty="0" smtClean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76" marR="68576" marT="0" marB="0" anchor="ctr"/>
                </a:tc>
              </a:tr>
              <a:tr h="43953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  <a:tabLst>
                          <a:tab pos="612775" algn="l"/>
                        </a:tabLst>
                      </a:pPr>
                      <a:r>
                        <a:rPr lang="cs-CZ" sz="2000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Předmět</a:t>
                      </a:r>
                      <a:endParaRPr lang="cs-CZ" sz="20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76" marR="68576" marT="0" marB="0" anchor="ctr"/>
                </a:tc>
                <a:tc>
                  <a:txBody>
                    <a:bodyPr/>
                    <a:lstStyle/>
                    <a:p>
                      <a:pPr lvl="1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Český jazyk a literatura</a:t>
                      </a:r>
                      <a:endParaRPr lang="cs-CZ" sz="20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76" marR="68576" marT="0" marB="0" anchor="ctr"/>
                </a:tc>
              </a:tr>
              <a:tr h="43953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>
                          <a:effectLst/>
                        </a:rPr>
                        <a:t>Tematický okruh</a:t>
                      </a:r>
                      <a:endParaRPr lang="cs-CZ" sz="20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76" marR="68576" marT="0" marB="0" anchor="ctr"/>
                </a:tc>
                <a:tc>
                  <a:txBody>
                    <a:bodyPr/>
                    <a:lstStyle/>
                    <a:p>
                      <a:pPr lvl="1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Slohové útvary</a:t>
                      </a:r>
                      <a:endParaRPr lang="cs-CZ" sz="20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76" marR="68576" marT="0" marB="0" anchor="ctr"/>
                </a:tc>
              </a:tr>
              <a:tr h="439530">
                <a:tc>
                  <a:txBody>
                    <a:bodyPr/>
                    <a:lstStyle/>
                    <a:p>
                      <a:pPr marL="0" marR="0" lvl="1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000" dirty="0" smtClean="0">
                          <a:effectLst/>
                        </a:rPr>
                        <a:t>Název materiálu</a:t>
                      </a:r>
                      <a:endParaRPr lang="cs-CZ" sz="2000" dirty="0" smtClean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76" marR="68576" marT="0" marB="0" anchor="ctr"/>
                </a:tc>
                <a:tc>
                  <a:txBody>
                    <a:bodyPr/>
                    <a:lstStyle/>
                    <a:p>
                      <a:pPr marL="457200" marR="0" lvl="2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000" dirty="0" smtClean="0">
                          <a:effectLst/>
                          <a:latin typeface="+mn-lt"/>
                          <a:ea typeface="Calibri"/>
                          <a:cs typeface="Times New Roman"/>
                        </a:rPr>
                        <a:t>Vypravování - opakování </a:t>
                      </a:r>
                    </a:p>
                  </a:txBody>
                  <a:tcPr marL="68576" marR="68576" marT="0" marB="0" anchor="ctr"/>
                </a:tc>
              </a:tr>
              <a:tr h="439530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000" dirty="0" smtClean="0">
                          <a:effectLst/>
                        </a:rPr>
                        <a:t>Číslo materiálu</a:t>
                      </a:r>
                      <a:endParaRPr lang="cs-CZ" sz="2000" dirty="0" smtClean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76" marR="68576" marT="0" marB="0" anchor="ctr"/>
                </a:tc>
                <a:tc>
                  <a:txBody>
                    <a:bodyPr/>
                    <a:lstStyle/>
                    <a:p>
                      <a:pPr marL="457200" marR="0" lvl="2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000" smtClean="0">
                          <a:effectLst/>
                        </a:rPr>
                        <a:t>VY_12_INOVACE_1A_CJ_18(32</a:t>
                      </a:r>
                      <a:r>
                        <a:rPr lang="cs-CZ" sz="2000" dirty="0" smtClean="0">
                          <a:effectLst/>
                        </a:rPr>
                        <a:t>)</a:t>
                      </a:r>
                    </a:p>
                  </a:txBody>
                  <a:tcPr marL="68576" marR="68576" marT="0" marB="0" anchor="ctr"/>
                </a:tc>
              </a:tr>
              <a:tr h="439530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000" dirty="0" smtClean="0">
                          <a:effectLst/>
                        </a:rPr>
                        <a:t>Autor	</a:t>
                      </a:r>
                      <a:endParaRPr lang="cs-CZ" sz="2000" dirty="0" smtClean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76" marR="68576" marT="0" marB="0" anchor="ctr"/>
                </a:tc>
                <a:tc>
                  <a:txBody>
                    <a:bodyPr/>
                    <a:lstStyle/>
                    <a:p>
                      <a:pPr marL="457200" marR="0" lvl="1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000" dirty="0" smtClean="0">
                          <a:effectLst/>
                        </a:rPr>
                        <a:t>Mgr. Anežka Chládková</a:t>
                      </a:r>
                      <a:endParaRPr lang="cs-CZ" sz="2000" dirty="0" smtClean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76" marR="68576" marT="0" marB="0" anchor="ctr"/>
                </a:tc>
              </a:tr>
              <a:tr h="43953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effectLst/>
                        </a:rPr>
                        <a:t>Datum tvorby</a:t>
                      </a:r>
                      <a:endParaRPr lang="cs-CZ" sz="20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76" marR="68576" marT="0" marB="0" anchor="ctr"/>
                </a:tc>
                <a:tc>
                  <a:txBody>
                    <a:bodyPr/>
                    <a:lstStyle/>
                    <a:p>
                      <a:pPr lvl="1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 smtClean="0">
                          <a:effectLst/>
                        </a:rPr>
                        <a:t>23. 04. 2013</a:t>
                      </a:r>
                      <a:endParaRPr lang="cs-CZ" sz="20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76" marR="68576" marT="0" marB="0" anchor="ctr"/>
                </a:tc>
              </a:tr>
              <a:tr h="652742">
                <a:tc gridSpan="2"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 smtClean="0">
                          <a:effectLst/>
                        </a:rPr>
                        <a:t>Všechna neocitovaná díla jsou dílem autora.</a:t>
                      </a:r>
                      <a:endParaRPr lang="cs-CZ" sz="20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76" marR="68576" marT="0" marB="0" anchor="ctr"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15384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-26988"/>
            <a:ext cx="9144000" cy="199707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646516537"/>
      </p:ext>
    </p:extLst>
  </p:cSld>
  <p:clrMapOvr>
    <a:masterClrMapping/>
  </p:clrMapOvr>
  <p:transition spd="slow"/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spcBef>
                <a:spcPts val="480"/>
              </a:spcBef>
              <a:spcAft>
                <a:spcPts val="0"/>
              </a:spcAft>
              <a:buNone/>
            </a:pPr>
            <a:r>
              <a:rPr lang="cs-CZ" sz="2000" dirty="0">
                <a:solidFill>
                  <a:srgbClr val="000000"/>
                </a:solidFill>
              </a:rPr>
              <a:t>Anotace:</a:t>
            </a:r>
            <a:endParaRPr lang="cs-CZ" sz="2000" dirty="0">
              <a:latin typeface="Times New Roman"/>
              <a:ea typeface="Times New Roman"/>
            </a:endParaRPr>
          </a:p>
          <a:p>
            <a:pPr marL="0" indent="0">
              <a:spcBef>
                <a:spcPts val="480"/>
              </a:spcBef>
              <a:spcAft>
                <a:spcPts val="0"/>
              </a:spcAft>
              <a:buNone/>
            </a:pPr>
            <a:r>
              <a:rPr lang="cs-CZ" sz="2000" dirty="0">
                <a:solidFill>
                  <a:srgbClr val="000000"/>
                </a:solidFill>
              </a:rPr>
              <a:t>Materiál je určen k zopakování a procvičení látky </a:t>
            </a:r>
            <a:r>
              <a:rPr lang="cs-CZ" sz="2000" dirty="0" smtClean="0">
                <a:solidFill>
                  <a:srgbClr val="000000"/>
                </a:solidFill>
              </a:rPr>
              <a:t>hravou formou v </a:t>
            </a:r>
            <a:r>
              <a:rPr lang="cs-CZ" sz="2000" dirty="0">
                <a:solidFill>
                  <a:srgbClr val="000000"/>
                </a:solidFill>
              </a:rPr>
              <a:t>1. </a:t>
            </a:r>
            <a:r>
              <a:rPr lang="cs-CZ" sz="2000" dirty="0" smtClean="0">
                <a:solidFill>
                  <a:srgbClr val="000000"/>
                </a:solidFill>
              </a:rPr>
              <a:t>ročníku </a:t>
            </a:r>
            <a:r>
              <a:rPr lang="cs-CZ" sz="2000" dirty="0">
                <a:solidFill>
                  <a:srgbClr val="000000"/>
                </a:solidFill>
              </a:rPr>
              <a:t>oborů SOU, </a:t>
            </a:r>
            <a:r>
              <a:rPr lang="cs-CZ" sz="2000" dirty="0" smtClean="0">
                <a:solidFill>
                  <a:srgbClr val="000000"/>
                </a:solidFill>
              </a:rPr>
              <a:t>které </a:t>
            </a:r>
            <a:r>
              <a:rPr lang="cs-CZ" sz="2000" dirty="0">
                <a:solidFill>
                  <a:srgbClr val="000000"/>
                </a:solidFill>
              </a:rPr>
              <a:t>jsou označeny E.</a:t>
            </a:r>
            <a:endParaRPr lang="cs-CZ" sz="2000" dirty="0">
              <a:latin typeface="Times New Roman"/>
              <a:ea typeface="Times New Roman"/>
            </a:endParaRPr>
          </a:p>
          <a:p>
            <a:pPr marL="0" indent="0">
              <a:spcBef>
                <a:spcPts val="480"/>
              </a:spcBef>
              <a:spcAft>
                <a:spcPts val="0"/>
              </a:spcAft>
              <a:buNone/>
            </a:pPr>
            <a:r>
              <a:rPr lang="cs-CZ" sz="2000" dirty="0">
                <a:solidFill>
                  <a:srgbClr val="000000"/>
                </a:solidFill>
              </a:rPr>
              <a:t>Je určen k interaktivní práci ve výuce</a:t>
            </a:r>
            <a:r>
              <a:rPr lang="cs-CZ" sz="2000" dirty="0" smtClean="0">
                <a:solidFill>
                  <a:srgbClr val="000000"/>
                </a:solidFill>
              </a:rPr>
              <a:t>. Orientace v nich napomáhá rozvoji čtenářské gramotnosti.</a:t>
            </a:r>
          </a:p>
          <a:p>
            <a:pPr marL="0" indent="0">
              <a:spcBef>
                <a:spcPts val="480"/>
              </a:spcBef>
              <a:spcAft>
                <a:spcPts val="0"/>
              </a:spcAft>
              <a:buNone/>
            </a:pPr>
            <a:endParaRPr lang="cs-CZ" sz="2000" dirty="0">
              <a:latin typeface="Times New Roman"/>
              <a:ea typeface="Times New Roman"/>
            </a:endParaRPr>
          </a:p>
          <a:p>
            <a:pPr marL="0" indent="0">
              <a:spcBef>
                <a:spcPts val="480"/>
              </a:spcBef>
              <a:spcAft>
                <a:spcPts val="0"/>
              </a:spcAft>
              <a:buNone/>
            </a:pPr>
            <a:r>
              <a:rPr lang="cs-CZ" sz="2000" dirty="0" smtClean="0">
                <a:solidFill>
                  <a:srgbClr val="000000"/>
                </a:solidFill>
              </a:rPr>
              <a:t>Metodika:</a:t>
            </a:r>
          </a:p>
          <a:p>
            <a:pPr marL="0" indent="0">
              <a:spcBef>
                <a:spcPts val="480"/>
              </a:spcBef>
              <a:spcAft>
                <a:spcPts val="0"/>
              </a:spcAft>
              <a:buNone/>
            </a:pPr>
            <a:r>
              <a:rPr lang="cs-CZ" sz="2000" dirty="0" smtClean="0">
                <a:solidFill>
                  <a:srgbClr val="000000"/>
                </a:solidFill>
              </a:rPr>
              <a:t>Vzhledem ke skladbě žáků těchto oborů střídat formy práce – ústně, písemně; skupinově</a:t>
            </a:r>
            <a:r>
              <a:rPr lang="cs-CZ" sz="2000" smtClean="0">
                <a:solidFill>
                  <a:srgbClr val="000000"/>
                </a:solidFill>
              </a:rPr>
              <a:t>, samostatně. </a:t>
            </a:r>
            <a:endParaRPr lang="cs-CZ" sz="2000" dirty="0" smtClean="0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34338205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 smtClean="0"/>
          </a:p>
          <a:p>
            <a:pPr marL="0" indent="0" algn="ctr">
              <a:buNone/>
            </a:pPr>
            <a:r>
              <a:rPr lang="cs-CZ" sz="7200" dirty="0" smtClean="0">
                <a:solidFill>
                  <a:srgbClr val="FF0000"/>
                </a:solidFill>
              </a:rPr>
              <a:t>Vypravování</a:t>
            </a:r>
          </a:p>
          <a:p>
            <a:pPr marL="0" indent="0" algn="ctr">
              <a:buNone/>
            </a:pPr>
            <a:r>
              <a:rPr lang="cs-CZ" sz="5400" dirty="0" smtClean="0">
                <a:solidFill>
                  <a:srgbClr val="FF0000"/>
                </a:solidFill>
              </a:rPr>
              <a:t>(opakování)</a:t>
            </a:r>
            <a:endParaRPr lang="cs-CZ" sz="5400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06066752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>
                <a:solidFill>
                  <a:srgbClr val="FF0000"/>
                </a:solidFill>
              </a:rPr>
              <a:t>Nahraď podtržená slova výstižnějšími!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Autofit/>
          </a:bodyPr>
          <a:lstStyle/>
          <a:p>
            <a:pPr marL="0" indent="0">
              <a:buNone/>
            </a:pPr>
            <a:r>
              <a:rPr lang="cs-CZ" sz="3600" dirty="0" smtClean="0"/>
              <a:t>Na konci zimní sezóny </a:t>
            </a:r>
            <a:r>
              <a:rPr lang="cs-CZ" sz="3600" u="sng" dirty="0" smtClean="0"/>
              <a:t>bylo</a:t>
            </a:r>
            <a:r>
              <a:rPr lang="cs-CZ" sz="3600" dirty="0" smtClean="0"/>
              <a:t> mistrovství světa v ledním hokeji. Na Mezinárodní den dětí </a:t>
            </a:r>
            <a:r>
              <a:rPr lang="cs-CZ" sz="3600" u="sng" dirty="0" smtClean="0"/>
              <a:t>byly</a:t>
            </a:r>
            <a:r>
              <a:rPr lang="cs-CZ" sz="3600" dirty="0" smtClean="0"/>
              <a:t> v parku různé atrakce. Na silnici </a:t>
            </a:r>
            <a:r>
              <a:rPr lang="cs-CZ" sz="3600" u="sng" dirty="0" smtClean="0"/>
              <a:t>bylo</a:t>
            </a:r>
            <a:r>
              <a:rPr lang="cs-CZ" sz="3600" dirty="0" smtClean="0"/>
              <a:t> mnoho aut v obou směrech. Na zápase </a:t>
            </a:r>
            <a:r>
              <a:rPr lang="cs-CZ" sz="3600" u="sng" dirty="0" smtClean="0"/>
              <a:t>bylo</a:t>
            </a:r>
            <a:r>
              <a:rPr lang="cs-CZ" sz="3600" dirty="0" smtClean="0"/>
              <a:t> několik tisíc diváků. Na počest našich hostů </a:t>
            </a:r>
            <a:r>
              <a:rPr lang="cs-CZ" sz="3600" u="sng" dirty="0" smtClean="0"/>
              <a:t>bylo</a:t>
            </a:r>
            <a:r>
              <a:rPr lang="cs-CZ" sz="3600" dirty="0" smtClean="0"/>
              <a:t> sportovní odpoledne. Z nejlepších prací pak </a:t>
            </a:r>
            <a:r>
              <a:rPr lang="cs-CZ" sz="3600" u="sng" dirty="0" smtClean="0"/>
              <a:t>byla</a:t>
            </a:r>
            <a:r>
              <a:rPr lang="cs-CZ" sz="3600" dirty="0" smtClean="0"/>
              <a:t> výstava. Na záhonech </a:t>
            </a:r>
            <a:r>
              <a:rPr lang="cs-CZ" sz="3600" u="sng" smtClean="0"/>
              <a:t>byly</a:t>
            </a:r>
            <a:r>
              <a:rPr lang="cs-CZ" sz="3600" smtClean="0"/>
              <a:t> růže a </a:t>
            </a:r>
            <a:r>
              <a:rPr lang="cs-CZ" sz="3600" dirty="0" smtClean="0"/>
              <a:t>pivoňky. </a:t>
            </a:r>
          </a:p>
          <a:p>
            <a:pPr marL="0" indent="0">
              <a:buNone/>
            </a:pPr>
            <a:r>
              <a:rPr lang="cs-CZ" sz="3600" dirty="0" smtClean="0"/>
              <a:t> </a:t>
            </a:r>
            <a:endParaRPr lang="cs-CZ" sz="3600" dirty="0"/>
          </a:p>
        </p:txBody>
      </p:sp>
    </p:spTree>
    <p:extLst>
      <p:ext uri="{BB962C8B-B14F-4D97-AF65-F5344CB8AC3E}">
        <p14:creationId xmlns:p14="http://schemas.microsoft.com/office/powerpoint/2010/main" val="174498895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cs-CZ" dirty="0" smtClean="0">
                <a:solidFill>
                  <a:srgbClr val="FF0000"/>
                </a:solidFill>
              </a:rPr>
              <a:t>Rychle tvoř slova opačného významu!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cs-CZ" sz="4400" dirty="0" smtClean="0"/>
              <a:t>Chladno, nenávist, dávat, chudý, hluboký, smích, hloupost, lenost, teplo, trpaslík, tupý, klesat, hořký, bdít, ne, široký, nic, noc, začátek, malý.</a:t>
            </a:r>
            <a:endParaRPr lang="cs-CZ" sz="4400" dirty="0"/>
          </a:p>
        </p:txBody>
      </p:sp>
    </p:spTree>
    <p:extLst>
      <p:ext uri="{BB962C8B-B14F-4D97-AF65-F5344CB8AC3E}">
        <p14:creationId xmlns:p14="http://schemas.microsoft.com/office/powerpoint/2010/main" val="35290170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cs-CZ" sz="3200" b="1" dirty="0" smtClean="0">
                <a:solidFill>
                  <a:srgbClr val="FF0000"/>
                </a:solidFill>
              </a:rPr>
              <a:t>Uvedená slova seřaď do čtyř skupin tak, aby vznikly řady stejného nebo podobného významu!</a:t>
            </a:r>
            <a:endParaRPr lang="cs-CZ" sz="3200" b="1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endParaRPr lang="cs-CZ" dirty="0" smtClean="0"/>
          </a:p>
          <a:p>
            <a:pPr marL="0" indent="0" algn="just">
              <a:buNone/>
            </a:pPr>
            <a:r>
              <a:rPr lang="cs-CZ" sz="4000" i="1" dirty="0" smtClean="0">
                <a:solidFill>
                  <a:srgbClr val="0070C0"/>
                </a:solidFill>
              </a:rPr>
              <a:t>Vrávorat, zapřít, zjistit, strachovat se:</a:t>
            </a:r>
          </a:p>
          <a:p>
            <a:pPr marL="0" indent="0" algn="just">
              <a:buNone/>
            </a:pPr>
            <a:r>
              <a:rPr lang="cs-CZ" sz="3600" i="1" dirty="0" smtClean="0"/>
              <a:t>Potácet se, zalhat, bát se, jít nejistě, objevit, nepřiznat, motat se, zatajit, vypátrat</a:t>
            </a:r>
            <a:r>
              <a:rPr lang="cs-CZ" sz="3600" i="1" dirty="0"/>
              <a:t>, obávat se, </a:t>
            </a:r>
            <a:r>
              <a:rPr lang="cs-CZ" sz="3600" i="1" dirty="0" smtClean="0"/>
              <a:t>odhalit, zamlčet, </a:t>
            </a:r>
            <a:r>
              <a:rPr lang="cs-CZ" sz="3600" i="1" dirty="0"/>
              <a:t>najít, hrozit </a:t>
            </a:r>
            <a:r>
              <a:rPr lang="cs-CZ" sz="3600" i="1" dirty="0" smtClean="0"/>
              <a:t>se. </a:t>
            </a:r>
            <a:endParaRPr lang="cs-CZ" sz="3600" i="1" dirty="0"/>
          </a:p>
        </p:txBody>
      </p:sp>
    </p:spTree>
    <p:extLst>
      <p:ext uri="{BB962C8B-B14F-4D97-AF65-F5344CB8AC3E}">
        <p14:creationId xmlns:p14="http://schemas.microsoft.com/office/powerpoint/2010/main" val="263315765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Nadpis 5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FF0000"/>
                </a:solidFill>
              </a:rPr>
              <a:t>Řešení: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7" name="Zástupný symbol pro obsah 6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lvl="0" indent="0" algn="just">
              <a:buNone/>
            </a:pPr>
            <a:r>
              <a:rPr lang="cs-CZ" sz="3600" i="1" dirty="0" smtClean="0">
                <a:solidFill>
                  <a:srgbClr val="0070C0"/>
                </a:solidFill>
              </a:rPr>
              <a:t>Vrávorat     zapřít        zjistit     strachovat se</a:t>
            </a:r>
            <a:endParaRPr lang="cs-CZ" sz="3600" i="1" dirty="0">
              <a:solidFill>
                <a:srgbClr val="0070C0"/>
              </a:solidFill>
            </a:endParaRPr>
          </a:p>
          <a:p>
            <a:pPr marL="0" lvl="0" indent="0" algn="just">
              <a:buNone/>
            </a:pPr>
            <a:r>
              <a:rPr lang="cs-CZ" sz="3600" i="1" dirty="0" smtClean="0">
                <a:solidFill>
                  <a:prstClr val="black"/>
                </a:solidFill>
              </a:rPr>
              <a:t>Potácet se  zalhat       objevit   obávat se</a:t>
            </a:r>
          </a:p>
          <a:p>
            <a:pPr marL="0" indent="0" algn="just">
              <a:buNone/>
            </a:pPr>
            <a:r>
              <a:rPr lang="cs-CZ" sz="3600" i="1" dirty="0">
                <a:solidFill>
                  <a:prstClr val="black"/>
                </a:solidFill>
              </a:rPr>
              <a:t>jít </a:t>
            </a:r>
            <a:r>
              <a:rPr lang="cs-CZ" sz="3600" i="1" dirty="0" smtClean="0">
                <a:solidFill>
                  <a:prstClr val="black"/>
                </a:solidFill>
              </a:rPr>
              <a:t>nejistě    nepřiznat  najít      hrozit se</a:t>
            </a:r>
            <a:endParaRPr lang="cs-CZ" sz="3600" i="1" dirty="0">
              <a:solidFill>
                <a:prstClr val="black"/>
              </a:solidFill>
            </a:endParaRPr>
          </a:p>
          <a:p>
            <a:pPr marL="0" lvl="0" indent="0" algn="just">
              <a:buNone/>
            </a:pPr>
            <a:r>
              <a:rPr lang="cs-CZ" sz="3600" i="1" dirty="0" smtClean="0">
                <a:solidFill>
                  <a:prstClr val="black"/>
                </a:solidFill>
              </a:rPr>
              <a:t>motat se     zamlčet    odhalit  bát se</a:t>
            </a:r>
          </a:p>
          <a:p>
            <a:pPr marL="0" lvl="0" indent="0" algn="just">
              <a:buNone/>
            </a:pPr>
            <a:r>
              <a:rPr lang="cs-CZ" sz="3600" i="1" dirty="0" smtClean="0">
                <a:solidFill>
                  <a:prstClr val="black"/>
                </a:solidFill>
              </a:rPr>
              <a:t>                     zatajit       vypátrat </a:t>
            </a:r>
            <a:endParaRPr lang="cs-CZ" sz="3600" i="1" dirty="0">
              <a:solidFill>
                <a:prstClr val="black"/>
              </a:solidFill>
            </a:endParaRPr>
          </a:p>
          <a:p>
            <a:pPr marL="0" indent="0">
              <a:buNone/>
            </a:pPr>
            <a:r>
              <a:rPr lang="cs-CZ" sz="3600" dirty="0" smtClean="0"/>
              <a:t>                      </a:t>
            </a:r>
            <a:endParaRPr lang="cs-CZ" sz="3600" i="1" dirty="0">
              <a:solidFill>
                <a:prstClr val="black"/>
              </a:solidFill>
            </a:endParaRPr>
          </a:p>
          <a:p>
            <a:pPr marL="0" lvl="0" indent="0" algn="just">
              <a:buNone/>
            </a:pPr>
            <a:endParaRPr lang="cs-CZ" sz="3600" i="1" dirty="0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37312109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188640"/>
            <a:ext cx="8229600" cy="1143000"/>
          </a:xfrm>
        </p:spPr>
        <p:txBody>
          <a:bodyPr>
            <a:normAutofit fontScale="90000"/>
          </a:bodyPr>
          <a:lstStyle/>
          <a:p>
            <a:r>
              <a:rPr lang="cs-CZ" dirty="0" smtClean="0">
                <a:solidFill>
                  <a:srgbClr val="FF0000"/>
                </a:solidFill>
              </a:rPr>
              <a:t>Uspořádej věty tak, aby byl příběh souvislý (stačí čísla vět)! 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/>
          </a:bodyPr>
          <a:lstStyle/>
          <a:p>
            <a:pPr marL="514350" indent="-514350">
              <a:buFont typeface="Arial" pitchFamily="34" charset="0"/>
              <a:buAutoNum type="arabicPeriod"/>
            </a:pPr>
            <a:r>
              <a:rPr lang="cs-CZ" sz="2800" dirty="0"/>
              <a:t>Díky své chytré ženě se mladý panovník opět věnoval vladaření a jeho zemi i poddaným se začalo dobře dařit.</a:t>
            </a:r>
          </a:p>
          <a:p>
            <a:pPr marL="514350" indent="-514350">
              <a:buAutoNum type="arabicPeriod"/>
            </a:pPr>
            <a:r>
              <a:rPr lang="cs-CZ" sz="2800" dirty="0" smtClean="0"/>
              <a:t>Bohatý a slavný král měl jediného syna.</a:t>
            </a:r>
          </a:p>
          <a:p>
            <a:pPr marL="514350" indent="-514350">
              <a:buAutoNum type="arabicPeriod"/>
            </a:pPr>
            <a:r>
              <a:rPr lang="cs-CZ" sz="2800" dirty="0" smtClean="0"/>
              <a:t>Království tak brzy zchudlo, poddaným se vedlo zle.</a:t>
            </a:r>
          </a:p>
          <a:p>
            <a:pPr marL="514350" indent="-514350">
              <a:buFont typeface="Arial" pitchFamily="34" charset="0"/>
              <a:buAutoNum type="arabicPeriod"/>
            </a:pPr>
            <a:r>
              <a:rPr lang="cs-CZ" sz="2800" dirty="0"/>
              <a:t>Princ však místo vladaření pořádal plesy a hony</a:t>
            </a:r>
            <a:r>
              <a:rPr lang="cs-CZ" sz="2800" dirty="0" smtClean="0"/>
              <a:t>.</a:t>
            </a:r>
          </a:p>
          <a:p>
            <a:pPr marL="514350" indent="-514350">
              <a:buAutoNum type="arabicPeriod"/>
            </a:pPr>
            <a:r>
              <a:rPr lang="cs-CZ" sz="2800" dirty="0" smtClean="0"/>
              <a:t>Princ se do ní zamiloval a brzy se konala velkolepá  svatba.</a:t>
            </a:r>
          </a:p>
          <a:p>
            <a:pPr marL="514350" indent="-514350">
              <a:buFont typeface="Arial" pitchFamily="34" charset="0"/>
              <a:buAutoNum type="arabicPeriod"/>
            </a:pPr>
            <a:r>
              <a:rPr lang="cs-CZ" sz="2800" dirty="0"/>
              <a:t>Když král zemřel, zdědil princ trůn a veškerý majetek. </a:t>
            </a:r>
            <a:endParaRPr lang="cs-CZ" sz="2800" dirty="0" smtClean="0"/>
          </a:p>
          <a:p>
            <a:pPr marL="514350" indent="-514350">
              <a:buFont typeface="Arial" pitchFamily="34" charset="0"/>
              <a:buAutoNum type="arabicPeriod"/>
            </a:pPr>
            <a:r>
              <a:rPr lang="cs-CZ" sz="2800" dirty="0"/>
              <a:t>Naštěstí se objevila krásná a chytrá princezna</a:t>
            </a:r>
            <a:r>
              <a:rPr lang="cs-CZ" sz="2800" dirty="0" smtClean="0"/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230517335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FF0000"/>
                </a:solidFill>
              </a:rPr>
              <a:t>Řešení: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cs-CZ" sz="4400" dirty="0" smtClean="0"/>
              <a:t>Věty srovnány podle čísel takto:</a:t>
            </a:r>
          </a:p>
          <a:p>
            <a:pPr marL="0" indent="0">
              <a:buNone/>
            </a:pPr>
            <a:r>
              <a:rPr lang="cs-CZ" sz="4400" dirty="0" smtClean="0"/>
              <a:t>2, 6, 4, 3, 7, 5, 1.</a:t>
            </a:r>
            <a:endParaRPr lang="cs-CZ" sz="4400" dirty="0"/>
          </a:p>
        </p:txBody>
      </p:sp>
    </p:spTree>
    <p:extLst>
      <p:ext uri="{BB962C8B-B14F-4D97-AF65-F5344CB8AC3E}">
        <p14:creationId xmlns:p14="http://schemas.microsoft.com/office/powerpoint/2010/main" val="8246448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FF0000"/>
                </a:solidFill>
              </a:rPr>
              <a:t>Dokonči vypravování!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pPr marL="0" indent="0">
              <a:buNone/>
            </a:pPr>
            <a:r>
              <a:rPr lang="cs-CZ" dirty="0" smtClean="0"/>
              <a:t>      </a:t>
            </a:r>
            <a:r>
              <a:rPr lang="cs-CZ" sz="3500" dirty="0" smtClean="0"/>
              <a:t>Jednoho dne jsem byl sám doma. Rodiče zůstali na noc u příbuzných, sestra byla na táboře.</a:t>
            </a:r>
          </a:p>
          <a:p>
            <a:pPr marL="0" indent="0">
              <a:buNone/>
            </a:pPr>
            <a:r>
              <a:rPr lang="cs-CZ" sz="3500" dirty="0"/>
              <a:t> </a:t>
            </a:r>
            <a:r>
              <a:rPr lang="cs-CZ" sz="3500" dirty="0" smtClean="0"/>
              <a:t>     Dívám se na televizi. Co také jiného? Venku tma jako v pytli, hustě prší, občas se zablýskne. Sleduji, jak hrdina filmu pronásleduje dvojici zločinců. Film je napínavý, ale přesto mě vyděsí silný hrom. A zase… Sakra! Vypli proud. Co teď? Najednou slyším podivné zvuky. Krve by se ve mně nedořezal</a:t>
            </a:r>
            <a:r>
              <a:rPr lang="cs-CZ" sz="3500" dirty="0" smtClean="0">
                <a:solidFill>
                  <a:srgbClr val="FF0000"/>
                </a:solidFill>
              </a:rPr>
              <a:t>…</a:t>
            </a:r>
            <a:endParaRPr lang="cs-CZ" sz="3500" dirty="0"/>
          </a:p>
        </p:txBody>
      </p:sp>
    </p:spTree>
    <p:extLst>
      <p:ext uri="{BB962C8B-B14F-4D97-AF65-F5344CB8AC3E}">
        <p14:creationId xmlns:p14="http://schemas.microsoft.com/office/powerpoint/2010/main" val="404421541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Použité zdroje: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dirty="0"/>
              <a:t>SEDLÁČEK, Bohumil; GRUŠOVÁ, Eva; PLESKOTOVÁ, Alena. </a:t>
            </a:r>
            <a:r>
              <a:rPr lang="cs-CZ" i="1" dirty="0"/>
              <a:t>Český jazyk a literatura pro 1. ročník ZVOU</a:t>
            </a:r>
            <a:r>
              <a:rPr lang="cs-CZ" dirty="0"/>
              <a:t>. Praha: SPN, 1987, ISBN -.</a:t>
            </a:r>
          </a:p>
          <a:p>
            <a:r>
              <a:rPr lang="cs-CZ" smtClean="0"/>
              <a:t>Archiv </a:t>
            </a:r>
            <a:r>
              <a:rPr lang="cs-CZ" dirty="0" smtClean="0"/>
              <a:t>autorky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97441626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219</TotalTime>
  <Words>596</Words>
  <Application>Microsoft Office PowerPoint</Application>
  <PresentationFormat>Předvádění na obrazovce (4:3)</PresentationFormat>
  <Paragraphs>78</Paragraphs>
  <Slides>11</Slides>
  <Notes>1</Notes>
  <HiddenSlides>1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Motiv systému Office</vt:lpstr>
      <vt:lpstr>Prezentace aplikace PowerPoint</vt:lpstr>
      <vt:lpstr>Prezentace aplikace PowerPoint</vt:lpstr>
      <vt:lpstr>Prezentace aplikace PowerPoint</vt:lpstr>
      <vt:lpstr>Nahraď podtržená slova výstižnějšími!</vt:lpstr>
      <vt:lpstr>Rychle tvoř slova opačného významu!</vt:lpstr>
      <vt:lpstr>Uvedená slova seřaď do čtyř skupin tak, aby vznikly řady stejného nebo podobného významu!</vt:lpstr>
      <vt:lpstr>Řešení:</vt:lpstr>
      <vt:lpstr>Uspořádej věty tak, aby byl příběh souvislý (stačí čísla vět)! </vt:lpstr>
      <vt:lpstr>Řešení:</vt:lpstr>
      <vt:lpstr>Dokonči vypravování!</vt:lpstr>
      <vt:lpstr>Použité zdroje: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Anežka Chládková</dc:creator>
  <cp:lastModifiedBy>Anežka Chládková</cp:lastModifiedBy>
  <cp:revision>24</cp:revision>
  <dcterms:created xsi:type="dcterms:W3CDTF">2013-05-06T20:26:52Z</dcterms:created>
  <dcterms:modified xsi:type="dcterms:W3CDTF">2013-06-04T05:25:41Z</dcterms:modified>
</cp:coreProperties>
</file>