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69" r:id="rId4"/>
    <p:sldId id="260" r:id="rId5"/>
    <p:sldId id="263" r:id="rId6"/>
    <p:sldId id="261" r:id="rId7"/>
    <p:sldId id="262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0F2D3F-6BFB-4991-8C6D-E8B4054CD14A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FEB6EA-AD54-45B7-B555-671D9A9CBB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6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48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730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629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38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6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302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139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4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7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918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928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DDE92-0211-4DB0-B707-6B064DEBF8A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BEF90-4617-4E83-966C-F1B146B03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932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9992221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Tvarosloví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 jména II.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VY_12_INOVACE_1A_CJ_07(32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13. 02. 2013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23578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Anotace:</a:t>
            </a:r>
          </a:p>
          <a:p>
            <a:pPr marL="0" indent="0">
              <a:buNone/>
            </a:pPr>
            <a:r>
              <a:rPr lang="cs-CZ" sz="2200" dirty="0" smtClean="0"/>
              <a:t>Materiál je určen k zopakování a procvičení látky v 1. ročníku oborů SOU, které jsou označeny E.</a:t>
            </a:r>
          </a:p>
          <a:p>
            <a:pPr marL="0" indent="0">
              <a:buNone/>
            </a:pPr>
            <a:r>
              <a:rPr lang="cs-CZ" sz="2200" dirty="0" smtClean="0"/>
              <a:t>Je určen k interaktivní práci ve výuce.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Metodika:</a:t>
            </a:r>
          </a:p>
          <a:p>
            <a:pPr marL="0" indent="0">
              <a:buNone/>
            </a:pPr>
            <a:r>
              <a:rPr lang="cs-CZ" sz="2200" dirty="0" smtClean="0"/>
              <a:t>Po frontálním opakování kategorií následuje cvičení na určování vzorů a zároveň procvičení čtenářské gramotnosti. Následují samostatné činnosti žáků.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70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b="1">
                <a:solidFill>
                  <a:srgbClr val="002060"/>
                </a:solidFill>
              </a:rPr>
              <a:t>Podstatná </a:t>
            </a:r>
            <a:r>
              <a:rPr lang="cs-CZ" sz="5400" b="1" smtClean="0">
                <a:solidFill>
                  <a:srgbClr val="002060"/>
                </a:solidFill>
              </a:rPr>
              <a:t>jména II.</a:t>
            </a:r>
            <a:endParaRPr lang="cs-CZ" sz="54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55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Doplň cvičení; podstatná jména dej do správného tvaru!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 školou se shromáždilo několik ……… Rozebírali včerejší ……… ve ……… Naši ………</a:t>
            </a:r>
          </a:p>
          <a:p>
            <a:pPr marL="0" indent="0">
              <a:buNone/>
            </a:pPr>
            <a:r>
              <a:rPr lang="cs-CZ" dirty="0" smtClean="0"/>
              <a:t>porazili malé ……… a jsou již druzí ve ……… Před nimi je jen skvělá ………, která neutrpěla žádnou ………  Oba ……… za námi již nemají ……… na ………</a:t>
            </a:r>
            <a:endParaRPr lang="cs-CZ" dirty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02060"/>
                </a:solidFill>
              </a:rPr>
              <a:t>Vyber: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Postup, Anglie, porážka, žák, hráč, tým, fotbal, skupina, šance, zápas, Lichtenštejnsko.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54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Před školou se shromáždilo několik </a:t>
            </a:r>
            <a:r>
              <a:rPr lang="cs-CZ" sz="3600" dirty="0" smtClean="0">
                <a:solidFill>
                  <a:srgbClr val="FF0000"/>
                </a:solidFill>
              </a:rPr>
              <a:t>žáků</a:t>
            </a:r>
            <a:r>
              <a:rPr lang="cs-CZ" sz="3600" dirty="0" smtClean="0"/>
              <a:t>. Rozebírali včerejší </a:t>
            </a:r>
            <a:r>
              <a:rPr lang="cs-CZ" sz="3600" dirty="0" smtClean="0">
                <a:solidFill>
                  <a:srgbClr val="FF0000"/>
                </a:solidFill>
              </a:rPr>
              <a:t>zápas</a:t>
            </a:r>
            <a:r>
              <a:rPr lang="cs-CZ" sz="3600" dirty="0" smtClean="0"/>
              <a:t> ve </a:t>
            </a:r>
            <a:r>
              <a:rPr lang="cs-CZ" sz="3600" dirty="0" smtClean="0">
                <a:solidFill>
                  <a:srgbClr val="FF0000"/>
                </a:solidFill>
              </a:rPr>
              <a:t>fotbale</a:t>
            </a:r>
            <a:r>
              <a:rPr lang="cs-CZ" sz="3600" dirty="0" smtClean="0"/>
              <a:t>. Naši </a:t>
            </a:r>
            <a:r>
              <a:rPr lang="cs-CZ" sz="3600" dirty="0" smtClean="0">
                <a:solidFill>
                  <a:srgbClr val="FF0000"/>
                </a:solidFill>
              </a:rPr>
              <a:t>hráči </a:t>
            </a:r>
            <a:r>
              <a:rPr lang="cs-CZ" sz="3600" dirty="0" smtClean="0"/>
              <a:t>porazili malé </a:t>
            </a:r>
            <a:r>
              <a:rPr lang="cs-CZ" sz="3600" dirty="0" smtClean="0">
                <a:solidFill>
                  <a:srgbClr val="FF0000"/>
                </a:solidFill>
              </a:rPr>
              <a:t>Lichtenštejnsko</a:t>
            </a:r>
            <a:r>
              <a:rPr lang="cs-CZ" sz="3600" dirty="0" smtClean="0"/>
              <a:t> a jsou již druzí ve </a:t>
            </a:r>
            <a:r>
              <a:rPr lang="cs-CZ" sz="3600" dirty="0" smtClean="0">
                <a:solidFill>
                  <a:srgbClr val="FF0000"/>
                </a:solidFill>
              </a:rPr>
              <a:t>skupině</a:t>
            </a:r>
            <a:r>
              <a:rPr lang="cs-CZ" sz="3600" dirty="0" smtClean="0"/>
              <a:t>. Před nimi je jen skvělá </a:t>
            </a:r>
            <a:r>
              <a:rPr lang="cs-CZ" sz="3600" dirty="0" smtClean="0">
                <a:solidFill>
                  <a:srgbClr val="FF0000"/>
                </a:solidFill>
              </a:rPr>
              <a:t>Anglie</a:t>
            </a:r>
            <a:r>
              <a:rPr lang="cs-CZ" sz="3600" dirty="0" smtClean="0"/>
              <a:t>, která neutrpěla žádnou </a:t>
            </a:r>
            <a:r>
              <a:rPr lang="cs-CZ" sz="3600" dirty="0" smtClean="0">
                <a:solidFill>
                  <a:srgbClr val="FF0000"/>
                </a:solidFill>
              </a:rPr>
              <a:t>porážku</a:t>
            </a:r>
            <a:r>
              <a:rPr lang="cs-CZ" sz="3600" dirty="0" smtClean="0"/>
              <a:t>.  Oba </a:t>
            </a:r>
            <a:r>
              <a:rPr lang="cs-CZ" sz="3600" dirty="0" smtClean="0">
                <a:solidFill>
                  <a:srgbClr val="FF0000"/>
                </a:solidFill>
              </a:rPr>
              <a:t>týmy</a:t>
            </a:r>
            <a:r>
              <a:rPr lang="cs-CZ" sz="3600" dirty="0" smtClean="0"/>
              <a:t> za námi již nemají </a:t>
            </a:r>
            <a:r>
              <a:rPr lang="cs-CZ" sz="3600" dirty="0" smtClean="0">
                <a:solidFill>
                  <a:srgbClr val="FF0000"/>
                </a:solidFill>
              </a:rPr>
              <a:t>šanci</a:t>
            </a:r>
            <a:r>
              <a:rPr lang="cs-CZ" sz="3600" dirty="0" smtClean="0"/>
              <a:t> na </a:t>
            </a:r>
            <a:r>
              <a:rPr lang="cs-CZ" sz="3600" dirty="0" smtClean="0">
                <a:solidFill>
                  <a:srgbClr val="FF0000"/>
                </a:solidFill>
              </a:rPr>
              <a:t>postup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39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Trochu odbočíme od mluvnice: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Žáci hovořili o kopané, nebo o hokeji?</a:t>
            </a:r>
          </a:p>
          <a:p>
            <a:r>
              <a:rPr lang="cs-CZ" sz="3600" dirty="0" smtClean="0"/>
              <a:t>Kolik týmů tvořilo zmíněnou skupinu?</a:t>
            </a:r>
          </a:p>
          <a:p>
            <a:r>
              <a:rPr lang="cs-CZ" sz="3600" dirty="0" smtClean="0"/>
              <a:t>Který tým vedl skupinu? </a:t>
            </a:r>
          </a:p>
          <a:p>
            <a:r>
              <a:rPr lang="cs-CZ" sz="3600" dirty="0" smtClean="0"/>
              <a:t>Které země tedy postoupily do dalších bojů?</a:t>
            </a:r>
            <a:endParaRPr lang="cs-CZ" sz="3600" dirty="0"/>
          </a:p>
        </p:txBody>
      </p:sp>
      <p:sp>
        <p:nvSpPr>
          <p:cNvPr id="4" name="Veselý obličej 3"/>
          <p:cNvSpPr/>
          <p:nvPr/>
        </p:nvSpPr>
        <p:spPr>
          <a:xfrm>
            <a:off x="6120112" y="4708170"/>
            <a:ext cx="1080000" cy="10800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0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 zase zpět k mluvnici: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U doplněných podstatných jmen urči pád a vzor!</a:t>
            </a:r>
            <a:br>
              <a:rPr lang="cs-CZ" sz="3200" dirty="0" smtClean="0">
                <a:solidFill>
                  <a:schemeClr val="tx2"/>
                </a:solidFill>
              </a:rPr>
            </a:b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7853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žáků                           2. p., vzor pán</a:t>
            </a:r>
          </a:p>
          <a:p>
            <a:pPr marL="0" indent="0">
              <a:buNone/>
            </a:pPr>
            <a:r>
              <a:rPr lang="cs-CZ" sz="2800" dirty="0" smtClean="0"/>
              <a:t>zápas                         4. p., vzor hrad</a:t>
            </a:r>
          </a:p>
          <a:p>
            <a:pPr marL="0" indent="0">
              <a:buNone/>
            </a:pPr>
            <a:r>
              <a:rPr lang="cs-CZ" sz="2800" dirty="0" smtClean="0"/>
              <a:t>fotbale                      6. p., vzor hrad</a:t>
            </a:r>
          </a:p>
          <a:p>
            <a:pPr marL="0" indent="0">
              <a:buNone/>
            </a:pPr>
            <a:r>
              <a:rPr lang="cs-CZ" sz="2800" dirty="0" smtClean="0"/>
              <a:t>hráči			 1. p., vzor muž</a:t>
            </a:r>
          </a:p>
          <a:p>
            <a:pPr marL="0" indent="0">
              <a:buNone/>
            </a:pPr>
            <a:r>
              <a:rPr lang="cs-CZ" sz="2800" dirty="0" smtClean="0"/>
              <a:t>Lichtenštejnsko        4. p., vzor město</a:t>
            </a:r>
          </a:p>
          <a:p>
            <a:pPr marL="0" indent="0">
              <a:buNone/>
            </a:pPr>
            <a:r>
              <a:rPr lang="cs-CZ" sz="2800" dirty="0" smtClean="0"/>
              <a:t>skupině                     6. p., vzor žena</a:t>
            </a:r>
          </a:p>
          <a:p>
            <a:pPr marL="0" indent="0">
              <a:buNone/>
            </a:pPr>
            <a:r>
              <a:rPr lang="cs-CZ" sz="2800" dirty="0" smtClean="0"/>
              <a:t>Anglie                        1. p., vzor růže</a:t>
            </a:r>
          </a:p>
          <a:p>
            <a:pPr marL="0" indent="0">
              <a:buNone/>
            </a:pPr>
            <a:r>
              <a:rPr lang="cs-CZ" sz="2800" dirty="0" smtClean="0"/>
              <a:t>porážku                     4. p., vzor žena</a:t>
            </a:r>
          </a:p>
          <a:p>
            <a:pPr marL="0" indent="0">
              <a:buNone/>
            </a:pPr>
            <a:r>
              <a:rPr lang="cs-CZ" sz="2800" dirty="0" smtClean="0"/>
              <a:t>týmy                          1. p., vzor hrad</a:t>
            </a:r>
          </a:p>
          <a:p>
            <a:pPr marL="0" indent="0">
              <a:buNone/>
            </a:pPr>
            <a:r>
              <a:rPr lang="cs-CZ" sz="2800" dirty="0" smtClean="0"/>
              <a:t>šanci                          4. p., vzor růže</a:t>
            </a:r>
          </a:p>
          <a:p>
            <a:pPr marL="0" indent="0">
              <a:buNone/>
            </a:pPr>
            <a:r>
              <a:rPr lang="cs-CZ" sz="2800" dirty="0" smtClean="0"/>
              <a:t>postup                       4. p., vzor hrad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51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i – y!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Šli jsme s učitel- na v-stavu. Dnes máme dva úkol-. Nemám rád </a:t>
            </a:r>
            <a:r>
              <a:rPr lang="cs-CZ" dirty="0" err="1" smtClean="0"/>
              <a:t>houb</a:t>
            </a:r>
            <a:r>
              <a:rPr lang="cs-CZ" dirty="0" smtClean="0"/>
              <a:t>-. Počkej </a:t>
            </a:r>
            <a:r>
              <a:rPr lang="cs-CZ" dirty="0" err="1" smtClean="0"/>
              <a:t>chv</a:t>
            </a:r>
            <a:r>
              <a:rPr lang="cs-CZ" dirty="0" smtClean="0"/>
              <a:t>-l-, podám ti </a:t>
            </a:r>
            <a:r>
              <a:rPr lang="cs-CZ" dirty="0" err="1" smtClean="0"/>
              <a:t>židl</a:t>
            </a:r>
            <a:r>
              <a:rPr lang="cs-CZ" dirty="0" smtClean="0"/>
              <a:t>-. Nerad cestuji </a:t>
            </a:r>
            <a:r>
              <a:rPr lang="cs-CZ" dirty="0" err="1" smtClean="0"/>
              <a:t>letadl</a:t>
            </a:r>
            <a:r>
              <a:rPr lang="cs-CZ" dirty="0" smtClean="0"/>
              <a:t>-. Konečně jsme došli k cíl-. Přivezli nám </a:t>
            </a:r>
            <a:r>
              <a:rPr lang="cs-CZ" dirty="0" err="1" smtClean="0"/>
              <a:t>uhl</a:t>
            </a:r>
            <a:r>
              <a:rPr lang="cs-CZ" dirty="0" smtClean="0"/>
              <a:t>- a dřív-. Pozorovali jsme </a:t>
            </a:r>
            <a:r>
              <a:rPr lang="cs-CZ" dirty="0" err="1" smtClean="0"/>
              <a:t>lv</a:t>
            </a:r>
            <a:r>
              <a:rPr lang="cs-CZ" dirty="0" smtClean="0"/>
              <a:t>- a tygr-. Na zahradě se honili </a:t>
            </a:r>
            <a:r>
              <a:rPr lang="cs-CZ" dirty="0" err="1" smtClean="0"/>
              <a:t>ps</a:t>
            </a:r>
            <a:r>
              <a:rPr lang="cs-CZ" dirty="0" smtClean="0"/>
              <a:t>-. Soused chová plaz-. Na </a:t>
            </a:r>
            <a:r>
              <a:rPr lang="cs-CZ" dirty="0" err="1" smtClean="0"/>
              <a:t>břez</a:t>
            </a:r>
            <a:r>
              <a:rPr lang="cs-CZ" dirty="0" smtClean="0"/>
              <a:t>-ch potoka rostly vrb- a bříz-. Prodejna obuv- má dnes zavřeno. Na stavbě skládali traverz-, panel-, trám- a </a:t>
            </a:r>
            <a:r>
              <a:rPr lang="cs-CZ" dirty="0" err="1" smtClean="0"/>
              <a:t>cihl</a:t>
            </a:r>
            <a:r>
              <a:rPr lang="cs-CZ" dirty="0" smtClean="0"/>
              <a:t>-. Oblékni si čistou košil-! Na </a:t>
            </a:r>
            <a:r>
              <a:rPr lang="cs-CZ" dirty="0" err="1" smtClean="0"/>
              <a:t>pol</a:t>
            </a:r>
            <a:r>
              <a:rPr lang="cs-CZ" dirty="0" smtClean="0"/>
              <a:t>- sklízel- ob-l-.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93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Šli jsme s učitel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na 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stavu. Dnes máme dva úkol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Nemám rád houb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Počkej chv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podám ti židl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Nerad cestuji letadl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Konečně jsme došli</a:t>
            </a:r>
          </a:p>
          <a:p>
            <a:pPr marL="0" indent="0">
              <a:buNone/>
            </a:pPr>
            <a:r>
              <a:rPr lang="cs-CZ" dirty="0" smtClean="0"/>
              <a:t>k cíl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Přivezli nám uhl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a dřív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 Pozorovali jsme lv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a tygr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Na zahradě se honili ps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Soused chová plaz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Na břez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 potoka rostly vrb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a bříz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Prodejna obuv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má dnes zavřeno. Na stavbě skládali traverz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panel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trám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a cihl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Oblékni si čistou košil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! Na pol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sklízeli 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668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http://office.microsoft.com</a:t>
            </a:r>
            <a:endParaRPr lang="cs-CZ"/>
          </a:p>
          <a:p>
            <a:r>
              <a:rPr lang="cs-CZ" dirty="0" smtClean="0"/>
              <a:t>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40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528</Words>
  <Application>Microsoft Office PowerPoint</Application>
  <PresentationFormat>Předvádění na obrazovce (4:3)</PresentationFormat>
  <Paragraphs>75</Paragraphs>
  <Slides>10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Doplň cvičení; podstatná jména dej do správného tvaru! </vt:lpstr>
      <vt:lpstr>Prezentace aplikace PowerPoint</vt:lpstr>
      <vt:lpstr>Trochu odbočíme od mluvnice:</vt:lpstr>
      <vt:lpstr>A zase zpět k mluvnici: U doplněných podstatných jmen urči pád a vzor! </vt:lpstr>
      <vt:lpstr>Doplň i – y!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22</cp:revision>
  <dcterms:created xsi:type="dcterms:W3CDTF">2013-03-05T20:26:04Z</dcterms:created>
  <dcterms:modified xsi:type="dcterms:W3CDTF">2013-03-30T22:40:19Z</dcterms:modified>
</cp:coreProperties>
</file>