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64" r:id="rId3"/>
    <p:sldId id="265" r:id="rId4"/>
    <p:sldId id="258" r:id="rId5"/>
    <p:sldId id="257" r:id="rId6"/>
    <p:sldId id="259" r:id="rId7"/>
    <p:sldId id="260" r:id="rId8"/>
    <p:sldId id="263" r:id="rId9"/>
    <p:sldId id="262" r:id="rId10"/>
    <p:sldId id="261" r:id="rId11"/>
  </p:sldIdLst>
  <p:sldSz cx="9144000" cy="6858000" type="screen4x3"/>
  <p:notesSz cx="6858000" cy="9144000"/>
  <p:custDataLst>
    <p:tags r:id="rId13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36" autoAdjust="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gs" Target="tags/tag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F3536-8D64-413B-B08A-8763858D0EE9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499449-9553-4BA0-A16A-869A48324B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315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Určená pro žáky 1. ročníku nástavbového studia (popř.</a:t>
            </a:r>
            <a:r>
              <a:rPr lang="cs-CZ" sz="1200" baseline="0" dirty="0" smtClean="0">
                <a:effectLst/>
              </a:rPr>
              <a:t> 1. ročníku SOU).</a:t>
            </a:r>
            <a:endParaRPr lang="cs-CZ" sz="1200" dirty="0" smtClean="0">
              <a:effectLst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určená k interaktivní práci žáků při hodině.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</a:t>
            </a:r>
            <a:r>
              <a:rPr lang="cs-CZ" sz="1200" baseline="0" dirty="0" smtClean="0">
                <a:effectLst/>
              </a:rPr>
              <a:t> a interaktivní práci žáků, </a:t>
            </a:r>
            <a:r>
              <a:rPr lang="cs-CZ" sz="1200" dirty="0" smtClean="0">
                <a:effectLst/>
              </a:rPr>
              <a:t>lze použít i k opakování učiva.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Prvních pět úloh společně s žáky ( první úloha</a:t>
            </a: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 s animací podporující výklad)</a:t>
            </a: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Dále čtyři</a:t>
            </a: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 příklady s nabídkou výběru výsledků. Některý z žáků dostane myš a z nabídky řešení příkladů vybírá správnou možnost.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A na závěr čtyři příklady k samostatné práci žáků.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aseline="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Čas: cca. </a:t>
            </a:r>
            <a:r>
              <a:rPr lang="cs-CZ" sz="1200" baseline="0" smtClean="0">
                <a:effectLst/>
                <a:latin typeface="+mn-lt"/>
                <a:ea typeface="Calibri"/>
                <a:cs typeface="Times New Roman"/>
              </a:rPr>
              <a:t>20 - 25 min.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99449-9553-4BA0-A16A-869A48324B5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0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Vyučují uvede do děje, společné hlasité čtení části povídky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99449-9553-4BA0-A16A-869A48324B5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5970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204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5057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0540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957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9144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48018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202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7802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4072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808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4091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950C4-EBED-4397-8023-1629295B9496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02C368-27A3-4459-92FF-21F7973B61F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5837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6706606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Estetické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Česká próza 2. poloviny 20. století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Ota Pavel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VY_12_INOVACE_1B_CJ_26(32)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31. 10. 2012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4210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Prezentace je určena pro výklad učiva ve 3. ročníku SOU. Stěžejní část tvoří rozbor textu.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Metodika:</a:t>
            </a:r>
          </a:p>
          <a:p>
            <a:pPr marL="0" indent="0">
              <a:buNone/>
            </a:pPr>
            <a:r>
              <a:rPr lang="cs-CZ" sz="2000" dirty="0" smtClean="0"/>
              <a:t>Je nutno připravit pro žáky text povídky. Žáci si jej mohou přečíst např. předem za domácí úkol, lze také pracovat v hodině jako s neznámým textem- vyučující uvede do děje, může následovat individuální nebo hlasité čtení části povídky.  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7283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Česká </a:t>
            </a:r>
            <a:r>
              <a:rPr lang="cs-CZ" sz="4400" dirty="0">
                <a:solidFill>
                  <a:srgbClr val="FF0000"/>
                </a:solidFill>
              </a:rPr>
              <a:t>próza 2. poloviny</a:t>
            </a:r>
            <a:br>
              <a:rPr lang="cs-CZ" sz="4400" dirty="0">
                <a:solidFill>
                  <a:srgbClr val="FF0000"/>
                </a:solidFill>
              </a:rPr>
            </a:br>
            <a:r>
              <a:rPr lang="cs-CZ" sz="4400" dirty="0" smtClean="0">
                <a:solidFill>
                  <a:srgbClr val="FF0000"/>
                </a:solidFill>
              </a:rPr>
              <a:t>20</a:t>
            </a:r>
            <a:r>
              <a:rPr lang="cs-CZ" sz="4400" dirty="0">
                <a:solidFill>
                  <a:srgbClr val="FF0000"/>
                </a:solidFill>
              </a:rPr>
              <a:t>. </a:t>
            </a:r>
            <a:r>
              <a:rPr lang="cs-CZ" sz="4400" dirty="0" smtClean="0">
                <a:solidFill>
                  <a:srgbClr val="FF0000"/>
                </a:solidFill>
              </a:rPr>
              <a:t>století</a:t>
            </a:r>
          </a:p>
          <a:p>
            <a:pPr marL="0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400" smtClean="0">
                <a:solidFill>
                  <a:srgbClr val="FF0000"/>
                </a:solidFill>
              </a:rPr>
              <a:t>                      </a:t>
            </a:r>
            <a:r>
              <a:rPr lang="cs-CZ" sz="4400" dirty="0" smtClean="0">
                <a:solidFill>
                  <a:schemeClr val="tx2"/>
                </a:solidFill>
              </a:rPr>
              <a:t>OTA PAVEL</a:t>
            </a:r>
            <a:endParaRPr lang="cs-CZ" sz="4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17151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Ota Pavel 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rgbClr val="FF0000"/>
                </a:solidFill>
              </a:rPr>
              <a:t>1930 - 1973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vlastním jménem Otto </a:t>
            </a:r>
            <a:r>
              <a:rPr lang="cs-CZ" dirty="0" err="1" smtClean="0"/>
              <a:t>Popper</a:t>
            </a:r>
            <a:endParaRPr lang="cs-CZ" dirty="0" smtClean="0"/>
          </a:p>
          <a:p>
            <a:r>
              <a:rPr lang="cs-CZ" dirty="0" smtClean="0"/>
              <a:t>prozaik, novinář, sportovní reportér</a:t>
            </a:r>
          </a:p>
          <a:p>
            <a:r>
              <a:rPr lang="cs-CZ" dirty="0" smtClean="0"/>
              <a:t>Po otci židovského původu – otec a dva bratři za války v koncentračním táboře</a:t>
            </a:r>
          </a:p>
          <a:p>
            <a:r>
              <a:rPr lang="cs-CZ" dirty="0" smtClean="0"/>
              <a:t>Na zimních olympijských hrách v </a:t>
            </a:r>
            <a:r>
              <a:rPr lang="cs-CZ" dirty="0" err="1" smtClean="0"/>
              <a:t>Insbrucku</a:t>
            </a:r>
            <a:r>
              <a:rPr lang="cs-CZ" dirty="0" smtClean="0"/>
              <a:t> </a:t>
            </a:r>
            <a:r>
              <a:rPr lang="cs-CZ" dirty="0" smtClean="0"/>
              <a:t>v r. 1964 u něj vypukla duševní nemoc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0648"/>
            <a:ext cx="2016224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778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Povídky a reportáže ze sportovního prostředí: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Dukla </a:t>
            </a:r>
            <a:r>
              <a:rPr lang="cs-CZ" b="1" dirty="0"/>
              <a:t>mezi </a:t>
            </a:r>
            <a:r>
              <a:rPr lang="cs-CZ" b="1" dirty="0" smtClean="0"/>
              <a:t>mrakodrapy</a:t>
            </a:r>
            <a:r>
              <a:rPr lang="cs-CZ" dirty="0" smtClean="0"/>
              <a:t> - o zájezdu fotbalového mužstva do USA </a:t>
            </a:r>
          </a:p>
          <a:p>
            <a:r>
              <a:rPr lang="cs-CZ" b="1" dirty="0" smtClean="0"/>
              <a:t>Plná </a:t>
            </a:r>
            <a:r>
              <a:rPr lang="cs-CZ" b="1" dirty="0"/>
              <a:t>bedna </a:t>
            </a:r>
            <a:r>
              <a:rPr lang="cs-CZ" b="1" dirty="0" smtClean="0"/>
              <a:t>šampaňského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Pohár </a:t>
            </a:r>
            <a:r>
              <a:rPr lang="cs-CZ" b="1" dirty="0"/>
              <a:t>od Pánaboha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b="1" dirty="0" smtClean="0"/>
              <a:t>Syn </a:t>
            </a:r>
            <a:r>
              <a:rPr lang="cs-CZ" b="1" dirty="0"/>
              <a:t>celerového krále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b="1" dirty="0" smtClean="0"/>
              <a:t>Pohádka </a:t>
            </a:r>
            <a:r>
              <a:rPr lang="cs-CZ" b="1" dirty="0"/>
              <a:t>o Raškovi</a:t>
            </a:r>
            <a:r>
              <a:rPr lang="cs-CZ" dirty="0"/>
              <a:t> </a:t>
            </a:r>
            <a:r>
              <a:rPr lang="cs-CZ" dirty="0" smtClean="0"/>
              <a:t> - hrdinou skokan na lyžích, olympijský vítěz Jiří Raška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082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4000" dirty="0">
                <a:solidFill>
                  <a:srgbClr val="FF0000"/>
                </a:solidFill>
              </a:rPr>
              <a:t>Autobiografické prózy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Smrt krásných srnců </a:t>
            </a:r>
            <a:endParaRPr lang="cs-CZ" b="1" dirty="0" smtClean="0"/>
          </a:p>
          <a:p>
            <a:r>
              <a:rPr lang="cs-CZ" b="1" dirty="0" smtClean="0"/>
              <a:t>Jak </a:t>
            </a:r>
            <a:r>
              <a:rPr lang="cs-CZ" b="1" dirty="0"/>
              <a:t>jsem potkal ryby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  - povídkové soubory;</a:t>
            </a:r>
            <a:br>
              <a:rPr lang="cs-CZ" dirty="0"/>
            </a:br>
            <a:r>
              <a:rPr lang="cs-CZ" dirty="0"/>
              <a:t>  - vzpomínky na otce, maminku, bratry, přátele; </a:t>
            </a:r>
            <a:r>
              <a:rPr lang="cs-CZ" dirty="0" smtClean="0"/>
              <a:t>důl</a:t>
            </a:r>
            <a:r>
              <a:rPr lang="cs-CZ" dirty="0"/>
              <a:t>. role přírody – les, ryby, řeka Berounka</a:t>
            </a:r>
          </a:p>
        </p:txBody>
      </p:sp>
    </p:spTree>
    <p:extLst>
      <p:ext uri="{BB962C8B-B14F-4D97-AF65-F5344CB8AC3E}">
        <p14:creationId xmlns:p14="http://schemas.microsoft.com/office/powerpoint/2010/main" xmlns="" val="3953168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</a:t>
            </a:r>
            <a:r>
              <a:rPr lang="cs-CZ" sz="3600" dirty="0" smtClean="0"/>
              <a:t> </a:t>
            </a:r>
            <a:r>
              <a:rPr lang="cs-CZ" sz="3600" dirty="0"/>
              <a:t>na motivy </a:t>
            </a:r>
            <a:r>
              <a:rPr lang="cs-CZ" sz="3600" dirty="0" smtClean="0"/>
              <a:t>povídek natočeny filmy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Zlatí úhoři                                Smrt krásných srnců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1850938" cy="24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http://www.ceske-filmy-zdarma.cz/wp-content/uploads/2011/11/smrt-krasnych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1336" y="3284984"/>
            <a:ext cx="1725000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71336" y="6165304"/>
            <a:ext cx="2517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http://www.ceske-filmy-zdarma.cz</a:t>
            </a:r>
            <a:r>
              <a:rPr lang="cs-CZ" sz="800" dirty="0" smtClean="0"/>
              <a:t>/</a:t>
            </a:r>
            <a:br>
              <a:rPr lang="cs-CZ" sz="800" dirty="0" smtClean="0"/>
            </a:br>
            <a:r>
              <a:rPr lang="cs-CZ" sz="800" dirty="0" err="1" smtClean="0"/>
              <a:t>wp-content</a:t>
            </a:r>
            <a:r>
              <a:rPr lang="cs-CZ" sz="800" dirty="0" smtClean="0"/>
              <a:t>/</a:t>
            </a:r>
            <a:r>
              <a:rPr lang="cs-CZ" sz="800" dirty="0" err="1" smtClean="0"/>
              <a:t>uploads</a:t>
            </a:r>
            <a:r>
              <a:rPr lang="cs-CZ" sz="800" dirty="0" smtClean="0"/>
              <a:t>/2011/11/smrt-krasnych.jpg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171207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Domácí úkol: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Zjisti režiséra výše zmíněných filmů.</a:t>
            </a:r>
          </a:p>
          <a:p>
            <a:r>
              <a:rPr lang="cs-CZ" dirty="0" smtClean="0"/>
              <a:t>Uveď herecké představitele tatínků v obou filmech. </a:t>
            </a:r>
          </a:p>
        </p:txBody>
      </p:sp>
    </p:spTree>
    <p:extLst>
      <p:ext uri="{BB962C8B-B14F-4D97-AF65-F5344CB8AC3E}">
        <p14:creationId xmlns:p14="http://schemas.microsoft.com/office/powerpoint/2010/main" xmlns="" val="268887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Rozbor textu:</a:t>
            </a:r>
            <a:r>
              <a:rPr lang="cs-CZ" sz="4000" dirty="0" smtClean="0">
                <a:solidFill>
                  <a:srgbClr val="FF0000"/>
                </a:solidFill>
              </a:rPr>
              <a:t>  povídka</a:t>
            </a:r>
            <a:r>
              <a:rPr lang="cs-CZ" sz="4000" dirty="0" smtClean="0"/>
              <a:t> </a:t>
            </a:r>
            <a:r>
              <a:rPr lang="cs-CZ" sz="4000" i="1" dirty="0" smtClean="0">
                <a:solidFill>
                  <a:srgbClr val="FF0000"/>
                </a:solidFill>
              </a:rPr>
              <a:t>Můžou tě  i zabít</a:t>
            </a:r>
            <a:r>
              <a:rPr lang="cs-CZ" sz="3600" i="1" dirty="0" smtClean="0">
                <a:solidFill>
                  <a:srgbClr val="FF0000"/>
                </a:solidFill>
              </a:rPr>
              <a:t/>
            </a:r>
            <a:br>
              <a:rPr lang="cs-CZ" sz="3600" i="1" dirty="0" smtClean="0">
                <a:solidFill>
                  <a:srgbClr val="FF0000"/>
                </a:solidFill>
              </a:rPr>
            </a:b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Kdy se odehrává děj povídky?</a:t>
            </a:r>
          </a:p>
          <a:p>
            <a:r>
              <a:rPr lang="cs-CZ" dirty="0" smtClean="0"/>
              <a:t>Kdo je vypravěčem?</a:t>
            </a:r>
          </a:p>
          <a:p>
            <a:r>
              <a:rPr lang="cs-CZ" dirty="0" smtClean="0"/>
              <a:t>Proč musel lovit kapry?</a:t>
            </a:r>
          </a:p>
          <a:p>
            <a:r>
              <a:rPr lang="cs-CZ" dirty="0" smtClean="0"/>
              <a:t>Kde byli ostatní členové rodiny? Proč?</a:t>
            </a:r>
          </a:p>
          <a:p>
            <a:r>
              <a:rPr lang="cs-CZ" dirty="0" smtClean="0"/>
              <a:t>Kdo hlídal rybníky?</a:t>
            </a:r>
          </a:p>
          <a:p>
            <a:r>
              <a:rPr lang="cs-CZ" dirty="0" smtClean="0"/>
              <a:t>Jak se choval hostinský Josef Oplt?</a:t>
            </a:r>
          </a:p>
          <a:p>
            <a:r>
              <a:rPr lang="cs-CZ" dirty="0" smtClean="0"/>
              <a:t>Jaký dojem vyvolával porybný Záruba?</a:t>
            </a:r>
          </a:p>
          <a:p>
            <a:r>
              <a:rPr lang="cs-CZ" dirty="0" smtClean="0"/>
              <a:t>Jaký byl ve skutečnosti?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559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Zdroje: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SVOZIL. </a:t>
            </a:r>
            <a:r>
              <a:rPr lang="cs-CZ" i="1" dirty="0"/>
              <a:t>Slovník české literatury</a:t>
            </a:r>
            <a:r>
              <a:rPr lang="cs-CZ" dirty="0"/>
              <a:t> [online]. [cit. </a:t>
            </a:r>
            <a:r>
              <a:rPr lang="cs-CZ" dirty="0" smtClean="0"/>
              <a:t>31.10.2012</a:t>
            </a:r>
            <a:r>
              <a:rPr lang="cs-CZ" dirty="0"/>
              <a:t>]. Dostupný na WWW: http://www.slovnikceskeliteratury.cz/showContent.jsp?docId=834 </a:t>
            </a:r>
            <a:endParaRPr lang="cs-CZ" dirty="0" smtClean="0"/>
          </a:p>
          <a:p>
            <a:r>
              <a:rPr lang="cs-CZ" dirty="0" smtClean="0"/>
              <a:t>REDAKCE </a:t>
            </a:r>
            <a:r>
              <a:rPr lang="cs-CZ" dirty="0"/>
              <a:t>SCENA.CZ. </a:t>
            </a:r>
            <a:r>
              <a:rPr lang="cs-CZ" i="1" dirty="0"/>
              <a:t>Zlatí úhoři – pocta Otu </a:t>
            </a:r>
            <a:r>
              <a:rPr lang="cs-CZ" i="1" dirty="0" err="1"/>
              <a:t>Pavlovil</a:t>
            </a:r>
            <a:r>
              <a:rPr lang="cs-CZ" dirty="0"/>
              <a:t> [online]. [cit. </a:t>
            </a:r>
            <a:r>
              <a:rPr lang="cs-CZ" dirty="0" smtClean="0"/>
              <a:t>31.10.2012</a:t>
            </a:r>
            <a:r>
              <a:rPr lang="cs-CZ" dirty="0"/>
              <a:t>]. Dostupný na WWW: http://labyrint.scena.cz/index.php?d=1&amp;o=4&amp;c=12175&amp;r=11 </a:t>
            </a:r>
            <a:endParaRPr lang="cs-CZ" dirty="0" smtClean="0"/>
          </a:p>
          <a:p>
            <a:r>
              <a:rPr lang="cs-CZ" dirty="0"/>
              <a:t>PAVEL, Ota. </a:t>
            </a:r>
            <a:r>
              <a:rPr lang="cs-CZ" i="1" dirty="0"/>
              <a:t>Zlatí </a:t>
            </a:r>
            <a:r>
              <a:rPr lang="cs-CZ" i="1" dirty="0" smtClean="0"/>
              <a:t>úhoři</a:t>
            </a:r>
            <a:r>
              <a:rPr lang="cs-CZ" dirty="0" smtClean="0"/>
              <a:t>. </a:t>
            </a:r>
            <a:r>
              <a:rPr lang="cs-CZ" dirty="0"/>
              <a:t>[cit. </a:t>
            </a:r>
            <a:r>
              <a:rPr lang="cs-CZ" dirty="0" smtClean="0"/>
              <a:t>31.10.2012</a:t>
            </a:r>
            <a:r>
              <a:rPr lang="cs-CZ" dirty="0"/>
              <a:t>]. </a:t>
            </a:r>
            <a:r>
              <a:rPr lang="cs-CZ" dirty="0" smtClean="0"/>
              <a:t>Praha</a:t>
            </a:r>
            <a:r>
              <a:rPr lang="cs-CZ" dirty="0"/>
              <a:t>: Československý spisovatel, 1985 </a:t>
            </a:r>
            <a:r>
              <a:rPr lang="cs-CZ" dirty="0" smtClean="0"/>
              <a:t>, ISBN -.</a:t>
            </a:r>
          </a:p>
          <a:p>
            <a:r>
              <a:rPr lang="cs-CZ" dirty="0"/>
              <a:t>ČESKOSLOVENSKÁ FILMOVÁ DATABÁZE, Ota a kol. </a:t>
            </a:r>
            <a:r>
              <a:rPr lang="cs-CZ" i="1" dirty="0"/>
              <a:t>smrt krásných srnců</a:t>
            </a:r>
            <a:r>
              <a:rPr lang="cs-CZ" dirty="0"/>
              <a:t> [online]. [cit. </a:t>
            </a:r>
            <a:r>
              <a:rPr lang="cs-CZ" dirty="0" smtClean="0"/>
              <a:t>31.10.2012</a:t>
            </a:r>
            <a:r>
              <a:rPr lang="cs-CZ" dirty="0"/>
              <a:t>]. Dostupný na WWW: http://www.csfd.cz/film/4978-smrt-krasnych-srncu/</a:t>
            </a:r>
          </a:p>
        </p:txBody>
      </p:sp>
    </p:spTree>
    <p:extLst>
      <p:ext uri="{BB962C8B-B14F-4D97-AF65-F5344CB8AC3E}">
        <p14:creationId xmlns:p14="http://schemas.microsoft.com/office/powerpoint/2010/main" xmlns="" val="274702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48711db91e32919daefd779feaac9a0d4a3a14c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</TotalTime>
  <Words>438</Words>
  <Application>Microsoft Office PowerPoint</Application>
  <PresentationFormat>Předvádění na obrazovce (4:3)</PresentationFormat>
  <Paragraphs>84</Paragraphs>
  <Slides>10</Slides>
  <Notes>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Ota Pavel   1930 - 1973</vt:lpstr>
      <vt:lpstr>Povídky a reportáže ze sportovního prostředí:</vt:lpstr>
      <vt:lpstr>    Autobiografické prózy     </vt:lpstr>
      <vt:lpstr>    - na motivy povídek natočeny filmy   Zlatí úhoři                                Smrt krásných srnců</vt:lpstr>
      <vt:lpstr>Domácí úkol:</vt:lpstr>
      <vt:lpstr>Rozbor textu:  povídka Můžou tě  i zabít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próza 2. poloviny  20. století</dc:title>
  <dc:creator>Anežka Chládková</dc:creator>
  <cp:lastModifiedBy>Dum</cp:lastModifiedBy>
  <cp:revision>50</cp:revision>
  <dcterms:created xsi:type="dcterms:W3CDTF">2012-12-02T19:07:48Z</dcterms:created>
  <dcterms:modified xsi:type="dcterms:W3CDTF">2014-03-09T14:43:54Z</dcterms:modified>
</cp:coreProperties>
</file>