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9" r:id="rId6"/>
    <p:sldId id="260" r:id="rId7"/>
    <p:sldId id="262" r:id="rId8"/>
    <p:sldId id="263" r:id="rId9"/>
    <p:sldId id="258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637320-28C6-4EE5-9BBA-8565ED2C79D5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E1B417-1C4E-4433-8BA5-A763F768E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50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94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48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755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748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893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41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097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235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717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377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737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A614F-FB35-4F55-B9B7-31AD1C26784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34D50B-1F1F-4D85-8C3F-578BB76CF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231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5380164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František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Halas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VY_12_INOVACE_2.A_CJ_05(32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8.8.2012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73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Františka </a:t>
            </a:r>
            <a:r>
              <a:rPr lang="cs-CZ" dirty="0" smtClean="0"/>
              <a:t>Halase.  </a:t>
            </a:r>
            <a:r>
              <a:rPr lang="cs-CZ" dirty="0"/>
              <a:t>Doporučena učebnice Literární výchova pro OU.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16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/>
          <a:lstStyle/>
          <a:p>
            <a:r>
              <a:rPr lang="cs-CZ" dirty="0" smtClean="0"/>
              <a:t>František Halas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9649" y="2060848"/>
            <a:ext cx="3239537" cy="4538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845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3. 10. 1901 Brno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27. 10. 1949 Praha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ojovník za dělnická práva</a:t>
            </a:r>
          </a:p>
          <a:p>
            <a:r>
              <a:rPr lang="cs-CZ" dirty="0" smtClean="0"/>
              <a:t>příspěvky do časopisu Rovnost – vězení </a:t>
            </a:r>
          </a:p>
          <a:p>
            <a:r>
              <a:rPr lang="cs-CZ" dirty="0"/>
              <a:t>c</a:t>
            </a:r>
            <a:r>
              <a:rPr lang="cs-CZ" dirty="0" smtClean="0"/>
              <a:t>estování – Itálie, Francie, Španělsko</a:t>
            </a:r>
          </a:p>
          <a:p>
            <a:r>
              <a:rPr lang="cs-CZ" dirty="0" smtClean="0"/>
              <a:t>2. sv. válka – účast v odbojovém hnutí </a:t>
            </a:r>
          </a:p>
          <a:p>
            <a:r>
              <a:rPr lang="cs-CZ" dirty="0"/>
              <a:t>l</a:t>
            </a:r>
            <a:r>
              <a:rPr lang="cs-CZ" dirty="0" smtClean="0"/>
              <a:t>éčen na srdeční chorobu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664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 – básnická sbírka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13553857"/>
              </p:ext>
            </p:extLst>
          </p:nvPr>
        </p:nvGraphicFramePr>
        <p:xfrm>
          <a:off x="457200" y="1600200"/>
          <a:ext cx="3610747" cy="22322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5821"/>
                <a:gridCol w="515821"/>
                <a:gridCol w="515821"/>
                <a:gridCol w="515821"/>
                <a:gridCol w="515821"/>
                <a:gridCol w="515821"/>
                <a:gridCol w="515821"/>
              </a:tblGrid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marL="113975" marR="113975" anchor="ctr"/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marL="113975" marR="113975" anchor="ctr"/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marL="113975" marR="113975" anchor="ctr"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700808"/>
            <a:ext cx="4474840" cy="2548880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estra kněžny Libuše </a:t>
            </a:r>
          </a:p>
          <a:p>
            <a:r>
              <a:rPr lang="cs-CZ" dirty="0"/>
              <a:t>k</a:t>
            </a:r>
            <a:r>
              <a:rPr lang="cs-CZ" dirty="0" smtClean="0"/>
              <a:t>rátké lit. </a:t>
            </a:r>
            <a:r>
              <a:rPr lang="cs-CZ" dirty="0"/>
              <a:t>d</a:t>
            </a:r>
            <a:r>
              <a:rPr lang="cs-CZ" dirty="0" smtClean="0"/>
              <a:t>ílo</a:t>
            </a:r>
          </a:p>
          <a:p>
            <a:r>
              <a:rPr lang="cs-CZ" dirty="0"/>
              <a:t>č</a:t>
            </a:r>
            <a:r>
              <a:rPr lang="cs-CZ" dirty="0" smtClean="0"/>
              <a:t>astá postava v pohádkách</a:t>
            </a:r>
          </a:p>
          <a:p>
            <a:r>
              <a:rPr lang="cs-CZ" dirty="0" smtClean="0"/>
              <a:t>„posvátná“ česká hora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7524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tajenka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5206176"/>
              </p:ext>
            </p:extLst>
          </p:nvPr>
        </p:nvGraphicFramePr>
        <p:xfrm>
          <a:off x="2555776" y="2564904"/>
          <a:ext cx="3610747" cy="22322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5821"/>
                <a:gridCol w="515821"/>
                <a:gridCol w="515821"/>
                <a:gridCol w="515821"/>
                <a:gridCol w="515821"/>
                <a:gridCol w="515821"/>
                <a:gridCol w="515821"/>
              </a:tblGrid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marL="113975" marR="113975" anchor="ctr"/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marL="113975" marR="11397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marL="113975" marR="11397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9187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0477906"/>
              </p:ext>
            </p:extLst>
          </p:nvPr>
        </p:nvGraphicFramePr>
        <p:xfrm>
          <a:off x="755576" y="2564904"/>
          <a:ext cx="3024336" cy="26642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444049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444049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anchor="ctr"/>
                </a:tc>
              </a:tr>
              <a:tr h="444049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 anchor="ctr"/>
                </a:tc>
              </a:tr>
              <a:tr h="444049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Zástupný symbol pro obsah 4"/>
          <p:cNvSpPr txBox="1">
            <a:spLocks/>
          </p:cNvSpPr>
          <p:nvPr/>
        </p:nvSpPr>
        <p:spPr>
          <a:xfrm>
            <a:off x="4211014" y="2564904"/>
            <a:ext cx="4474840" cy="28803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/>
              <a:t>a</a:t>
            </a:r>
            <a:r>
              <a:rPr lang="cs-CZ" sz="2400" dirty="0" smtClean="0"/>
              <a:t>utor žid. původu (Bylo nás…)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ext určený pro divadlo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ohádková bytost</a:t>
            </a:r>
          </a:p>
          <a:p>
            <a:r>
              <a:rPr lang="cs-CZ" sz="2400" dirty="0" smtClean="0"/>
              <a:t>Ed. </a:t>
            </a:r>
            <a:r>
              <a:rPr lang="cs-CZ" sz="2400" dirty="0" err="1" smtClean="0"/>
              <a:t>Štorcha</a:t>
            </a:r>
            <a:r>
              <a:rPr lang="cs-CZ" sz="2400" dirty="0" smtClean="0"/>
              <a:t> zajímaly….</a:t>
            </a:r>
          </a:p>
          <a:p>
            <a:r>
              <a:rPr lang="cs-CZ" sz="2400" dirty="0" err="1"/>
              <a:t>a</a:t>
            </a:r>
            <a:r>
              <a:rPr lang="cs-CZ" sz="2400" dirty="0" err="1" smtClean="0"/>
              <a:t>m</a:t>
            </a:r>
            <a:r>
              <a:rPr lang="cs-CZ" sz="2400" dirty="0" smtClean="0"/>
              <a:t>. spis. zlatokop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ruh ústní lid. slovesnosti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Tajenka – básnická sbírka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8195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tajenka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31550498"/>
              </p:ext>
            </p:extLst>
          </p:nvPr>
        </p:nvGraphicFramePr>
        <p:xfrm>
          <a:off x="2879813" y="2348880"/>
          <a:ext cx="3384374" cy="30243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3482"/>
                <a:gridCol w="483482"/>
                <a:gridCol w="483482"/>
                <a:gridCol w="483482"/>
                <a:gridCol w="483482"/>
                <a:gridCol w="483482"/>
                <a:gridCol w="48348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Ń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6081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Hlasy domova</a:t>
            </a:r>
          </a:p>
          <a:p>
            <a:r>
              <a:rPr lang="cs-CZ" dirty="0" smtClean="0"/>
              <a:t>Kohout plaší smrt</a:t>
            </a:r>
          </a:p>
          <a:p>
            <a:r>
              <a:rPr lang="cs-CZ" dirty="0" smtClean="0"/>
              <a:t>Torzo naděje</a:t>
            </a:r>
          </a:p>
          <a:p>
            <a:r>
              <a:rPr lang="cs-CZ" dirty="0" smtClean="0"/>
              <a:t>Naše paní Božena Němcová</a:t>
            </a:r>
          </a:p>
          <a:p>
            <a:r>
              <a:rPr lang="cs-CZ" dirty="0" smtClean="0"/>
              <a:t>Tvář</a:t>
            </a:r>
          </a:p>
          <a:p>
            <a:r>
              <a:rPr lang="cs-CZ" dirty="0" smtClean="0"/>
              <a:t>Ladění </a:t>
            </a:r>
          </a:p>
        </p:txBody>
      </p:sp>
    </p:spTree>
    <p:extLst>
      <p:ext uri="{BB962C8B-B14F-4D97-AF65-F5344CB8AC3E}">
        <p14:creationId xmlns:p14="http://schemas.microsoft.com/office/powerpoint/2010/main" val="2100706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effectLst/>
              </a:rPr>
              <a:t>MENŠ. </a:t>
            </a:r>
            <a:r>
              <a:rPr lang="cs-CZ" sz="1800" i="1" dirty="0" smtClean="0">
                <a:effectLst/>
              </a:rPr>
              <a:t>encyklopedie.brna.cz</a:t>
            </a:r>
            <a:r>
              <a:rPr lang="cs-CZ" sz="1800" dirty="0" smtClean="0">
                <a:effectLst/>
              </a:rPr>
              <a:t> [online]. [cit. </a:t>
            </a:r>
            <a:r>
              <a:rPr lang="cs-CZ" sz="1800" dirty="0" smtClean="0">
                <a:effectLst/>
              </a:rPr>
              <a:t>8.8.2012]. </a:t>
            </a:r>
            <a:r>
              <a:rPr lang="cs-CZ" sz="1800" dirty="0" smtClean="0">
                <a:effectLst/>
              </a:rPr>
              <a:t>Dostupný na WWW: http://encyklopedie.brna.cz/home-mmb/?acc=profil_osobnosti&amp;load=6532 </a:t>
            </a:r>
          </a:p>
          <a:p>
            <a:r>
              <a:rPr lang="cs-CZ" sz="1800" dirty="0" smtClean="0"/>
              <a:t>PAROLKOVÁ, Eva; SPURNÁ, Marie. </a:t>
            </a:r>
            <a:r>
              <a:rPr lang="cs-CZ" sz="1800" i="1" dirty="0" smtClean="0"/>
              <a:t>Literární výchova pro OU</a:t>
            </a:r>
            <a:r>
              <a:rPr lang="cs-CZ" sz="1800" dirty="0" smtClean="0"/>
              <a:t>. Praha: Parta, 1997, ISBN 80-85989-36-0. 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326225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284</Words>
  <Application>Microsoft Office PowerPoint</Application>
  <PresentationFormat>Předvádění na obrazovce (4:3)</PresentationFormat>
  <Paragraphs>112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František Halas</vt:lpstr>
      <vt:lpstr>Prezentace aplikace PowerPoint</vt:lpstr>
      <vt:lpstr>Tajenka – básnická sbírka</vt:lpstr>
      <vt:lpstr>Řešení – tajenka </vt:lpstr>
      <vt:lpstr>Tajenka – básnická sbírka</vt:lpstr>
      <vt:lpstr>Řešení – tajenka</vt:lpstr>
      <vt:lpstr>Dílo: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Halas</dc:title>
  <dc:creator>Helena Popelková</dc:creator>
  <cp:lastModifiedBy>Helena Popelková</cp:lastModifiedBy>
  <cp:revision>5</cp:revision>
  <dcterms:created xsi:type="dcterms:W3CDTF">2013-05-26T16:45:02Z</dcterms:created>
  <dcterms:modified xsi:type="dcterms:W3CDTF">2013-06-02T14:27:53Z</dcterms:modified>
</cp:coreProperties>
</file>