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61" r:id="rId3"/>
    <p:sldId id="256" r:id="rId4"/>
    <p:sldId id="258" r:id="rId5"/>
    <p:sldId id="259" r:id="rId6"/>
    <p:sldId id="262" r:id="rId7"/>
    <p:sldId id="263" r:id="rId8"/>
    <p:sldId id="264" r:id="rId9"/>
    <p:sldId id="265" r:id="rId10"/>
    <p:sldId id="266" r:id="rId11"/>
    <p:sldId id="267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450C39-D179-4129-AE75-8380730BAA0A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6A2632-1ED8-4C0C-9596-BCFA3E740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9626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87D39-5F93-4B1E-BF46-F85E163A245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FADA-C965-494A-8F6E-FF676459D3F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3370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87D39-5F93-4B1E-BF46-F85E163A245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FADA-C965-494A-8F6E-FF676459D3F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1419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87D39-5F93-4B1E-BF46-F85E163A245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FADA-C965-494A-8F6E-FF676459D3F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6245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87D39-5F93-4B1E-BF46-F85E163A245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FADA-C965-494A-8F6E-FF676459D3F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5338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87D39-5F93-4B1E-BF46-F85E163A245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FADA-C965-494A-8F6E-FF676459D3F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2973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87D39-5F93-4B1E-BF46-F85E163A245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FADA-C965-494A-8F6E-FF676459D3F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8220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87D39-5F93-4B1E-BF46-F85E163A245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FADA-C965-494A-8F6E-FF676459D3F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5440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87D39-5F93-4B1E-BF46-F85E163A245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FADA-C965-494A-8F6E-FF676459D3F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4049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87D39-5F93-4B1E-BF46-F85E163A245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FADA-C965-494A-8F6E-FF676459D3F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0608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87D39-5F93-4B1E-BF46-F85E163A245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FADA-C965-494A-8F6E-FF676459D3F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093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87D39-5F93-4B1E-BF46-F85E163A245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8FADA-C965-494A-8F6E-FF676459D3F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7135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E87D39-5F93-4B1E-BF46-F85E163A245E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28FADA-C965-494A-8F6E-FF676459D3F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9490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osmas.cz/knihy/141803/perlicky-bohumila-hrabala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50963510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Čeští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spisovatelé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Bohumil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Hrabal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VY_12_INOVACE_2.A_CJ_09(32)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29.8.2012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91293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</a:t>
            </a:r>
          </a:p>
          <a:p>
            <a:pPr marL="0" indent="0">
              <a:buNone/>
            </a:pPr>
            <a:r>
              <a:rPr lang="cs-CZ" dirty="0"/>
              <a:t>Cílem je představit život a dílo </a:t>
            </a:r>
            <a:r>
              <a:rPr lang="cs-CZ" dirty="0" smtClean="0"/>
              <a:t>Bohumila Hrabala.  </a:t>
            </a:r>
            <a:r>
              <a:rPr lang="cs-CZ" dirty="0"/>
              <a:t>Doporučena učebnice Literární výchova pro OU.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946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4800" dirty="0" smtClean="0"/>
              <a:t>Bohumil Hrabal</a:t>
            </a:r>
            <a:endParaRPr lang="cs-CZ" sz="4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1978461"/>
            <a:ext cx="4922141" cy="3092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389643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Calibri" pitchFamily="34" charset="0"/>
              <a:buChar char="*"/>
            </a:pPr>
            <a:r>
              <a:rPr lang="cs-CZ" dirty="0" smtClean="0"/>
              <a:t>28.3.1914 v Brně</a:t>
            </a:r>
          </a:p>
          <a:p>
            <a:pPr>
              <a:buFont typeface="Calibri" pitchFamily="34" charset="0"/>
              <a:buChar char="†"/>
            </a:pPr>
            <a:r>
              <a:rPr lang="cs-CZ" dirty="0" smtClean="0"/>
              <a:t>3.2.1997 v Praze</a:t>
            </a:r>
          </a:p>
          <a:p>
            <a:pPr>
              <a:buFont typeface="Calibri" pitchFamily="34" charset="0"/>
              <a:buChar char="†"/>
            </a:pP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ůvodní jméno – Bohumil František Kylián </a:t>
            </a:r>
          </a:p>
          <a:p>
            <a:r>
              <a:rPr lang="cs-CZ" dirty="0"/>
              <a:t>s</a:t>
            </a:r>
            <a:r>
              <a:rPr lang="cs-CZ" dirty="0" smtClean="0"/>
              <a:t> problémy odmaturoval, studia právnické fakulty přerušena válkou</a:t>
            </a:r>
            <a:r>
              <a:rPr lang="cs-CZ" dirty="0"/>
              <a:t> </a:t>
            </a:r>
            <a:r>
              <a:rPr lang="cs-CZ" dirty="0" smtClean="0"/>
              <a:t>– práce železničáře a výpravčího</a:t>
            </a:r>
          </a:p>
          <a:p>
            <a:r>
              <a:rPr lang="cs-CZ" dirty="0"/>
              <a:t>z</a:t>
            </a:r>
            <a:r>
              <a:rPr lang="cs-CZ" dirty="0" smtClean="0"/>
              <a:t>aměstnání střídal</a:t>
            </a:r>
          </a:p>
          <a:p>
            <a:r>
              <a:rPr lang="cs-CZ" dirty="0"/>
              <a:t>ž</a:t>
            </a:r>
            <a:r>
              <a:rPr lang="cs-CZ" dirty="0" smtClean="0"/>
              <a:t>ivot ovlivněn koupí chaty v Kersku</a:t>
            </a:r>
          </a:p>
        </p:txBody>
      </p:sp>
    </p:spTree>
    <p:extLst>
      <p:ext uri="{BB962C8B-B14F-4D97-AF65-F5344CB8AC3E}">
        <p14:creationId xmlns:p14="http://schemas.microsoft.com/office/powerpoint/2010/main" xmlns="" val="20950051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utobiografické: </a:t>
            </a:r>
          </a:p>
          <a:p>
            <a:pPr lvl="1"/>
            <a:r>
              <a:rPr lang="cs-CZ" dirty="0" smtClean="0"/>
              <a:t>Postřižiny</a:t>
            </a:r>
          </a:p>
          <a:p>
            <a:pPr lvl="1"/>
            <a:r>
              <a:rPr lang="cs-CZ" dirty="0" smtClean="0"/>
              <a:t>Slavnosti sněženek</a:t>
            </a:r>
          </a:p>
          <a:p>
            <a:pPr lvl="1"/>
            <a:r>
              <a:rPr lang="cs-CZ" dirty="0" smtClean="0"/>
              <a:t>Ostře sledované vlaky</a:t>
            </a:r>
          </a:p>
          <a:p>
            <a:r>
              <a:rPr lang="cs-CZ" dirty="0" smtClean="0"/>
              <a:t>Perličky na dně</a:t>
            </a:r>
          </a:p>
          <a:p>
            <a:r>
              <a:rPr lang="cs-CZ" dirty="0" smtClean="0"/>
              <a:t>Obsluhoval jsem anglického krále</a:t>
            </a:r>
          </a:p>
          <a:p>
            <a:r>
              <a:rPr lang="cs-CZ" dirty="0"/>
              <a:t>d</a:t>
            </a:r>
            <a:r>
              <a:rPr lang="cs-CZ" dirty="0" smtClean="0"/>
              <a:t>íla zfilmována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2612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4" y="1124744"/>
            <a:ext cx="6552728" cy="4357564"/>
          </a:xfrm>
        </p:spPr>
      </p:pic>
    </p:spTree>
    <p:extLst>
      <p:ext uri="{BB962C8B-B14F-4D97-AF65-F5344CB8AC3E}">
        <p14:creationId xmlns:p14="http://schemas.microsoft.com/office/powerpoint/2010/main" xmlns="" val="3647976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1052736"/>
            <a:ext cx="4824536" cy="4631555"/>
          </a:xfrm>
        </p:spPr>
      </p:pic>
    </p:spTree>
    <p:extLst>
      <p:ext uri="{BB962C8B-B14F-4D97-AF65-F5344CB8AC3E}">
        <p14:creationId xmlns:p14="http://schemas.microsoft.com/office/powerpoint/2010/main" xmlns="" val="1469741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0466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Najdi příjmení herce z filmu Postřižiny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73943914"/>
              </p:ext>
            </p:extLst>
          </p:nvPr>
        </p:nvGraphicFramePr>
        <p:xfrm>
          <a:off x="539553" y="2348880"/>
          <a:ext cx="3528392" cy="316835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</a:tblGrid>
              <a:tr h="45262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Zástupný symbol pro obsah 2"/>
          <p:cNvSpPr txBox="1">
            <a:spLocks/>
          </p:cNvSpPr>
          <p:nvPr/>
        </p:nvSpPr>
        <p:spPr>
          <a:xfrm>
            <a:off x="4211960" y="2276873"/>
            <a:ext cx="4474840" cy="331236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o</a:t>
            </a:r>
            <a:r>
              <a:rPr lang="cs-CZ" dirty="0" smtClean="0"/>
              <a:t>brázek úsměvu </a:t>
            </a:r>
          </a:p>
          <a:p>
            <a:r>
              <a:rPr lang="cs-CZ" dirty="0"/>
              <a:t>ž</a:t>
            </a:r>
            <a:r>
              <a:rPr lang="cs-CZ" dirty="0" smtClean="0"/>
              <a:t>el. stanice na trase Planá – Stříbro</a:t>
            </a:r>
          </a:p>
          <a:p>
            <a:r>
              <a:rPr lang="cs-CZ" dirty="0"/>
              <a:t>p</a:t>
            </a:r>
            <a:r>
              <a:rPr lang="cs-CZ" dirty="0" smtClean="0"/>
              <a:t>otřeba diabetiků</a:t>
            </a:r>
          </a:p>
          <a:p>
            <a:r>
              <a:rPr lang="cs-CZ" dirty="0"/>
              <a:t>č</a:t>
            </a:r>
            <a:r>
              <a:rPr lang="cs-CZ" dirty="0" smtClean="0"/>
              <a:t>ást patrového domu</a:t>
            </a:r>
          </a:p>
          <a:p>
            <a:r>
              <a:rPr lang="cs-CZ" dirty="0" smtClean="0"/>
              <a:t>nádoba na čaj</a:t>
            </a:r>
          </a:p>
          <a:p>
            <a:r>
              <a:rPr lang="cs-CZ" dirty="0"/>
              <a:t>n</a:t>
            </a:r>
            <a:r>
              <a:rPr lang="cs-CZ" dirty="0" smtClean="0"/>
              <a:t>ežádoucí obyvatelé domácnosti (zabíjíme je)</a:t>
            </a:r>
          </a:p>
          <a:p>
            <a:r>
              <a:rPr lang="cs-CZ" dirty="0"/>
              <a:t>ú</a:t>
            </a:r>
            <a:r>
              <a:rPr lang="cs-CZ" dirty="0" smtClean="0"/>
              <a:t>zemí státu uzavírá …</a:t>
            </a:r>
          </a:p>
        </p:txBody>
      </p:sp>
    </p:spTree>
    <p:extLst>
      <p:ext uri="{BB962C8B-B14F-4D97-AF65-F5344CB8AC3E}">
        <p14:creationId xmlns:p14="http://schemas.microsoft.com/office/powerpoint/2010/main" xmlns="" val="773555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– tajenka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30743302"/>
              </p:ext>
            </p:extLst>
          </p:nvPr>
        </p:nvGraphicFramePr>
        <p:xfrm>
          <a:off x="2807804" y="2276872"/>
          <a:ext cx="3528392" cy="316835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</a:tblGrid>
              <a:tr h="45262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295184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Tajenka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0466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Najdi příjmení herečky z filmu Postřižiny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33544295"/>
              </p:ext>
            </p:extLst>
          </p:nvPr>
        </p:nvGraphicFramePr>
        <p:xfrm>
          <a:off x="467548" y="2348880"/>
          <a:ext cx="3672405" cy="367240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</a:tblGrid>
              <a:tr h="40804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0804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080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0804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0804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080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0804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</a:tr>
              <a:tr h="40804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0804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5" name="Zástupný symbol pro obsah 2"/>
          <p:cNvSpPr txBox="1">
            <a:spLocks/>
          </p:cNvSpPr>
          <p:nvPr/>
        </p:nvSpPr>
        <p:spPr>
          <a:xfrm>
            <a:off x="4355976" y="2276872"/>
            <a:ext cx="4114800" cy="386321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plochy osázené vinnou révou</a:t>
            </a:r>
          </a:p>
          <a:p>
            <a:r>
              <a:rPr lang="cs-CZ" dirty="0"/>
              <a:t>d</a:t>
            </a:r>
            <a:r>
              <a:rPr lang="cs-CZ" dirty="0" smtClean="0"/>
              <a:t>ostat do paměti</a:t>
            </a:r>
          </a:p>
          <a:p>
            <a:r>
              <a:rPr lang="cs-CZ" dirty="0"/>
              <a:t>z</a:t>
            </a:r>
            <a:r>
              <a:rPr lang="cs-CZ" dirty="0" smtClean="0"/>
              <a:t>působ lovu pstruhů </a:t>
            </a:r>
          </a:p>
          <a:p>
            <a:r>
              <a:rPr lang="cs-CZ" dirty="0" smtClean="0"/>
              <a:t>malé nádoby na víno</a:t>
            </a:r>
          </a:p>
          <a:p>
            <a:r>
              <a:rPr lang="cs-CZ" dirty="0"/>
              <a:t>p</a:t>
            </a:r>
            <a:r>
              <a:rPr lang="cs-CZ" dirty="0" smtClean="0"/>
              <a:t>řátelit se</a:t>
            </a:r>
          </a:p>
          <a:p>
            <a:r>
              <a:rPr lang="cs-CZ" dirty="0"/>
              <a:t>d</a:t>
            </a:r>
            <a:r>
              <a:rPr lang="cs-CZ" dirty="0" smtClean="0"/>
              <a:t>ruh křížovky</a:t>
            </a:r>
          </a:p>
          <a:p>
            <a:r>
              <a:rPr lang="cs-CZ" dirty="0"/>
              <a:t>p</a:t>
            </a:r>
            <a:r>
              <a:rPr lang="cs-CZ" dirty="0" smtClean="0"/>
              <a:t>ovídání</a:t>
            </a:r>
          </a:p>
          <a:p>
            <a:r>
              <a:rPr lang="cs-CZ" dirty="0" smtClean="0"/>
              <a:t>……. souprava na cvičení</a:t>
            </a:r>
          </a:p>
          <a:p>
            <a:r>
              <a:rPr lang="cs-CZ" dirty="0"/>
              <a:t>v</a:t>
            </a:r>
            <a:r>
              <a:rPr lang="cs-CZ" dirty="0" smtClean="0"/>
              <a:t>íla je ……. bytost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65133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– tajenka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92107814"/>
              </p:ext>
            </p:extLst>
          </p:nvPr>
        </p:nvGraphicFramePr>
        <p:xfrm>
          <a:off x="2735798" y="2204864"/>
          <a:ext cx="3672405" cy="367240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</a:tblGrid>
              <a:tr h="4080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</a:tr>
              <a:tr h="4080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</a:tr>
              <a:tr h="4080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</a:tr>
              <a:tr h="4080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</a:tr>
              <a:tr h="4080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</a:tr>
              <a:tr h="4080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</a:tr>
              <a:tr h="4080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</a:tr>
              <a:tr h="4080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/>
                </a:tc>
              </a:tr>
              <a:tr h="4080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194795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NEZNÁMÝ</a:t>
            </a:r>
            <a:r>
              <a:rPr lang="cs-CZ" sz="1800" dirty="0" smtClean="0"/>
              <a:t>. www.</a:t>
            </a:r>
            <a:r>
              <a:rPr lang="cs-CZ" sz="1800" dirty="0" err="1" smtClean="0"/>
              <a:t>gym</a:t>
            </a:r>
            <a:r>
              <a:rPr lang="cs-CZ" sz="1800" dirty="0" smtClean="0"/>
              <a:t>-</a:t>
            </a:r>
            <a:r>
              <a:rPr lang="cs-CZ" sz="1800" dirty="0" err="1" smtClean="0"/>
              <a:t>nymburk.cz</a:t>
            </a:r>
            <a:r>
              <a:rPr lang="cs-CZ" sz="1800" dirty="0" smtClean="0"/>
              <a:t> </a:t>
            </a:r>
            <a:r>
              <a:rPr lang="cs-CZ" sz="1800" dirty="0"/>
              <a:t>[online]. [cit. </a:t>
            </a:r>
            <a:r>
              <a:rPr lang="cs-CZ" sz="1800" dirty="0" smtClean="0"/>
              <a:t>29.8.2012]. </a:t>
            </a:r>
            <a:r>
              <a:rPr lang="cs-CZ" sz="1800" dirty="0"/>
              <a:t>Dostupný na WWW: </a:t>
            </a:r>
            <a:r>
              <a:rPr lang="cs-CZ" sz="1800" dirty="0" smtClean="0"/>
              <a:t>http://www.</a:t>
            </a:r>
            <a:r>
              <a:rPr lang="cs-CZ" sz="1800" dirty="0" err="1" smtClean="0"/>
              <a:t>gym</a:t>
            </a:r>
            <a:r>
              <a:rPr lang="cs-CZ" sz="1800" dirty="0" smtClean="0"/>
              <a:t>-</a:t>
            </a:r>
            <a:r>
              <a:rPr lang="cs-CZ" sz="1800" dirty="0" err="1" smtClean="0"/>
              <a:t>nymburk.cz</a:t>
            </a:r>
            <a:r>
              <a:rPr lang="cs-CZ" sz="1800" dirty="0" smtClean="0"/>
              <a:t>/</a:t>
            </a:r>
            <a:r>
              <a:rPr lang="cs-CZ" sz="1800" dirty="0" err="1" smtClean="0"/>
              <a:t>vyznamni</a:t>
            </a:r>
            <a:r>
              <a:rPr lang="cs-CZ" sz="1800" dirty="0" smtClean="0"/>
              <a:t>-absolventi/</a:t>
            </a:r>
            <a:r>
              <a:rPr lang="cs-CZ" sz="1800" dirty="0" err="1" smtClean="0"/>
              <a:t>bohumil</a:t>
            </a:r>
            <a:r>
              <a:rPr lang="cs-CZ" sz="1800" dirty="0" smtClean="0"/>
              <a:t>-hrabal.</a:t>
            </a:r>
            <a:r>
              <a:rPr lang="cs-CZ" sz="1800" dirty="0" err="1" smtClean="0"/>
              <a:t>html</a:t>
            </a:r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/>
              <a:t>PTÁČEK, Zbyněk. </a:t>
            </a:r>
            <a:r>
              <a:rPr lang="cs-CZ" sz="1800" i="1" dirty="0"/>
              <a:t>www.pivovary.info</a:t>
            </a:r>
            <a:r>
              <a:rPr lang="cs-CZ" sz="1800" dirty="0"/>
              <a:t> [online]. [cit. 29.8.2012</a:t>
            </a:r>
            <a:r>
              <a:rPr lang="cs-CZ" sz="1800" dirty="0" smtClean="0"/>
              <a:t>]. </a:t>
            </a:r>
            <a:r>
              <a:rPr lang="cs-CZ" sz="1800" dirty="0"/>
              <a:t>Dostupný na WWW: http://www.pivovary.info/view.php?cisloclanku=2007020002 </a:t>
            </a:r>
            <a:endParaRPr lang="cs-CZ" sz="1800" dirty="0" smtClean="0"/>
          </a:p>
          <a:p>
            <a:r>
              <a:rPr lang="cs-CZ" sz="1800" dirty="0"/>
              <a:t>NEZNÁMÝ. </a:t>
            </a:r>
            <a:r>
              <a:rPr lang="cs-CZ" sz="1800" i="1" dirty="0"/>
              <a:t>www.kosmas.cz</a:t>
            </a:r>
            <a:r>
              <a:rPr lang="cs-CZ" sz="1800" dirty="0"/>
              <a:t> [online]. [cit. 29.8.2012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http://www.kosmas.cz/knihy/141803/perlicky-bohumila-hrabala/</a:t>
            </a:r>
            <a:r>
              <a:rPr lang="cs-CZ" sz="1800" dirty="0"/>
              <a:t> </a:t>
            </a:r>
            <a:endParaRPr lang="cs-CZ" sz="1800" dirty="0" smtClean="0"/>
          </a:p>
          <a:p>
            <a:r>
              <a:rPr lang="cs-CZ" sz="1800" dirty="0"/>
              <a:t>PAROLKOVÁ, Eva; SPURNÁ, Marie. </a:t>
            </a:r>
            <a:r>
              <a:rPr lang="cs-CZ" sz="1800" i="1" dirty="0"/>
              <a:t>Literární výchova pro OU</a:t>
            </a:r>
            <a:r>
              <a:rPr lang="cs-CZ" sz="1800" dirty="0"/>
              <a:t>. Praha: Parta, 1997, ISBN 80-85989-36-0. 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260849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428</Words>
  <Application>Microsoft Office PowerPoint</Application>
  <PresentationFormat>Předvádění na obrazovce (4:3)</PresentationFormat>
  <Paragraphs>217</Paragraphs>
  <Slides>12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Bohumil Hrabal</vt:lpstr>
      <vt:lpstr>Snímek 4</vt:lpstr>
      <vt:lpstr>Dílo:</vt:lpstr>
      <vt:lpstr>Snímek 6</vt:lpstr>
      <vt:lpstr>Snímek 7</vt:lpstr>
      <vt:lpstr>Tajenka</vt:lpstr>
      <vt:lpstr>Řešení – tajenka</vt:lpstr>
      <vt:lpstr>Tajenka </vt:lpstr>
      <vt:lpstr>Řešení – tajenka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Helena Popelková</dc:creator>
  <cp:lastModifiedBy>Dum</cp:lastModifiedBy>
  <cp:revision>11</cp:revision>
  <dcterms:created xsi:type="dcterms:W3CDTF">2013-02-16T15:30:57Z</dcterms:created>
  <dcterms:modified xsi:type="dcterms:W3CDTF">2014-03-09T15:55:32Z</dcterms:modified>
</cp:coreProperties>
</file>