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64" r:id="rId2"/>
    <p:sldId id="265" r:id="rId3"/>
    <p:sldId id="256" r:id="rId4"/>
    <p:sldId id="257" r:id="rId5"/>
    <p:sldId id="258" r:id="rId6"/>
    <p:sldId id="259" r:id="rId7"/>
    <p:sldId id="260" r:id="rId8"/>
    <p:sldId id="261" r:id="rId9"/>
    <p:sldId id="262" r:id="rId10"/>
    <p:sldId id="263"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46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0F25962-8B3B-4866-8774-B76525F486F3}" type="datetimeFigureOut">
              <a:rPr lang="cs-CZ" smtClean="0"/>
              <a:t>23.6.2013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CFD301F-7268-4B13-B07C-887A127428E6}" type="slidenum">
              <a:rPr lang="cs-CZ" smtClean="0"/>
              <a:t>‹#›</a:t>
            </a:fld>
            <a:endParaRPr lang="cs-CZ"/>
          </a:p>
        </p:txBody>
      </p:sp>
    </p:spTree>
    <p:extLst>
      <p:ext uri="{BB962C8B-B14F-4D97-AF65-F5344CB8AC3E}">
        <p14:creationId xmlns:p14="http://schemas.microsoft.com/office/powerpoint/2010/main" val="36850502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5" name="Zástupný symbol pro záhlaví 4"/>
          <p:cNvSpPr>
            <a:spLocks noGrp="1"/>
          </p:cNvSpPr>
          <p:nvPr>
            <p:ph type="hdr" sz="quarter" idx="10"/>
          </p:nvPr>
        </p:nvSpPr>
        <p:spPr/>
        <p:txBody>
          <a:bodyPr/>
          <a:lstStyle/>
          <a:p>
            <a:r>
              <a:rPr lang="cs-CZ" smtClean="0"/>
              <a:t>VY_32_INOVACE_1/20A-ICT/PE/ON</a:t>
            </a:r>
            <a:endParaRPr lang="cs-CZ"/>
          </a:p>
        </p:txBody>
      </p:sp>
    </p:spTree>
    <p:extLst>
      <p:ext uri="{BB962C8B-B14F-4D97-AF65-F5344CB8AC3E}">
        <p14:creationId xmlns:p14="http://schemas.microsoft.com/office/powerpoint/2010/main" val="20826224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96A4AF75-BDA8-44F7-884E-8D26937B931D}" type="datetimeFigureOut">
              <a:rPr lang="cs-CZ" smtClean="0"/>
              <a:t>23.6.2013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9AF3AC5-E88C-428A-9F54-CE867FF1A250}" type="slidenum">
              <a:rPr lang="cs-CZ" smtClean="0"/>
              <a:t>‹#›</a:t>
            </a:fld>
            <a:endParaRPr lang="cs-CZ"/>
          </a:p>
        </p:txBody>
      </p:sp>
    </p:spTree>
    <p:extLst>
      <p:ext uri="{BB962C8B-B14F-4D97-AF65-F5344CB8AC3E}">
        <p14:creationId xmlns:p14="http://schemas.microsoft.com/office/powerpoint/2010/main" val="20234921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6A4AF75-BDA8-44F7-884E-8D26937B931D}" type="datetimeFigureOut">
              <a:rPr lang="cs-CZ" smtClean="0"/>
              <a:t>23.6.2013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9AF3AC5-E88C-428A-9F54-CE867FF1A250}" type="slidenum">
              <a:rPr lang="cs-CZ" smtClean="0"/>
              <a:t>‹#›</a:t>
            </a:fld>
            <a:endParaRPr lang="cs-CZ"/>
          </a:p>
        </p:txBody>
      </p:sp>
    </p:spTree>
    <p:extLst>
      <p:ext uri="{BB962C8B-B14F-4D97-AF65-F5344CB8AC3E}">
        <p14:creationId xmlns:p14="http://schemas.microsoft.com/office/powerpoint/2010/main" val="2312026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96A4AF75-BDA8-44F7-884E-8D26937B931D}" type="datetimeFigureOut">
              <a:rPr lang="cs-CZ" smtClean="0"/>
              <a:t>23.6.2013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9AF3AC5-E88C-428A-9F54-CE867FF1A250}" type="slidenum">
              <a:rPr lang="cs-CZ" smtClean="0"/>
              <a:t>‹#›</a:t>
            </a:fld>
            <a:endParaRPr lang="cs-CZ"/>
          </a:p>
        </p:txBody>
      </p:sp>
    </p:spTree>
    <p:extLst>
      <p:ext uri="{BB962C8B-B14F-4D97-AF65-F5344CB8AC3E}">
        <p14:creationId xmlns:p14="http://schemas.microsoft.com/office/powerpoint/2010/main" val="13805457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6A4AF75-BDA8-44F7-884E-8D26937B931D}" type="datetimeFigureOut">
              <a:rPr lang="cs-CZ" smtClean="0"/>
              <a:t>23.6.2013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9AF3AC5-E88C-428A-9F54-CE867FF1A250}" type="slidenum">
              <a:rPr lang="cs-CZ" smtClean="0"/>
              <a:t>‹#›</a:t>
            </a:fld>
            <a:endParaRPr lang="cs-CZ"/>
          </a:p>
        </p:txBody>
      </p:sp>
    </p:spTree>
    <p:extLst>
      <p:ext uri="{BB962C8B-B14F-4D97-AF65-F5344CB8AC3E}">
        <p14:creationId xmlns:p14="http://schemas.microsoft.com/office/powerpoint/2010/main" val="3410971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6A4AF75-BDA8-44F7-884E-8D26937B931D}" type="datetimeFigureOut">
              <a:rPr lang="cs-CZ" smtClean="0"/>
              <a:t>23.6.2013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D9AF3AC5-E88C-428A-9F54-CE867FF1A250}" type="slidenum">
              <a:rPr lang="cs-CZ" smtClean="0"/>
              <a:t>‹#›</a:t>
            </a:fld>
            <a:endParaRPr lang="cs-CZ"/>
          </a:p>
        </p:txBody>
      </p:sp>
    </p:spTree>
    <p:extLst>
      <p:ext uri="{BB962C8B-B14F-4D97-AF65-F5344CB8AC3E}">
        <p14:creationId xmlns:p14="http://schemas.microsoft.com/office/powerpoint/2010/main" val="3017922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96A4AF75-BDA8-44F7-884E-8D26937B931D}" type="datetimeFigureOut">
              <a:rPr lang="cs-CZ" smtClean="0"/>
              <a:t>23.6.2013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D9AF3AC5-E88C-428A-9F54-CE867FF1A250}" type="slidenum">
              <a:rPr lang="cs-CZ" smtClean="0"/>
              <a:t>‹#›</a:t>
            </a:fld>
            <a:endParaRPr lang="cs-CZ"/>
          </a:p>
        </p:txBody>
      </p:sp>
    </p:spTree>
    <p:extLst>
      <p:ext uri="{BB962C8B-B14F-4D97-AF65-F5344CB8AC3E}">
        <p14:creationId xmlns:p14="http://schemas.microsoft.com/office/powerpoint/2010/main" val="3671215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6A4AF75-BDA8-44F7-884E-8D26937B931D}" type="datetimeFigureOut">
              <a:rPr lang="cs-CZ" smtClean="0"/>
              <a:t>23.6.2013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D9AF3AC5-E88C-428A-9F54-CE867FF1A250}" type="slidenum">
              <a:rPr lang="cs-CZ" smtClean="0"/>
              <a:t>‹#›</a:t>
            </a:fld>
            <a:endParaRPr lang="cs-CZ"/>
          </a:p>
        </p:txBody>
      </p:sp>
    </p:spTree>
    <p:extLst>
      <p:ext uri="{BB962C8B-B14F-4D97-AF65-F5344CB8AC3E}">
        <p14:creationId xmlns:p14="http://schemas.microsoft.com/office/powerpoint/2010/main" val="29515366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96A4AF75-BDA8-44F7-884E-8D26937B931D}" type="datetimeFigureOut">
              <a:rPr lang="cs-CZ" smtClean="0"/>
              <a:t>23.6.2013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9AF3AC5-E88C-428A-9F54-CE867FF1A250}" type="slidenum">
              <a:rPr lang="cs-CZ" smtClean="0"/>
              <a:t>‹#›</a:t>
            </a:fld>
            <a:endParaRPr lang="cs-CZ"/>
          </a:p>
        </p:txBody>
      </p:sp>
    </p:spTree>
    <p:extLst>
      <p:ext uri="{BB962C8B-B14F-4D97-AF65-F5344CB8AC3E}">
        <p14:creationId xmlns:p14="http://schemas.microsoft.com/office/powerpoint/2010/main" val="9528105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96A4AF75-BDA8-44F7-884E-8D26937B931D}" type="datetimeFigureOut">
              <a:rPr lang="cs-CZ" smtClean="0"/>
              <a:t>23.6.2013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9AF3AC5-E88C-428A-9F54-CE867FF1A250}" type="slidenum">
              <a:rPr lang="cs-CZ" smtClean="0"/>
              <a:t>‹#›</a:t>
            </a:fld>
            <a:endParaRPr lang="cs-CZ"/>
          </a:p>
        </p:txBody>
      </p:sp>
    </p:spTree>
    <p:extLst>
      <p:ext uri="{BB962C8B-B14F-4D97-AF65-F5344CB8AC3E}">
        <p14:creationId xmlns:p14="http://schemas.microsoft.com/office/powerpoint/2010/main" val="30887598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6A4AF75-BDA8-44F7-884E-8D26937B931D}" type="datetimeFigureOut">
              <a:rPr lang="cs-CZ" smtClean="0"/>
              <a:t>23.6.2013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9AF3AC5-E88C-428A-9F54-CE867FF1A250}" type="slidenum">
              <a:rPr lang="cs-CZ" smtClean="0"/>
              <a:t>‹#›</a:t>
            </a:fld>
            <a:endParaRPr lang="cs-CZ"/>
          </a:p>
        </p:txBody>
      </p:sp>
    </p:spTree>
    <p:extLst>
      <p:ext uri="{BB962C8B-B14F-4D97-AF65-F5344CB8AC3E}">
        <p14:creationId xmlns:p14="http://schemas.microsoft.com/office/powerpoint/2010/main" val="40327355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6A4AF75-BDA8-44F7-884E-8D26937B931D}" type="datetimeFigureOut">
              <a:rPr lang="cs-CZ" smtClean="0"/>
              <a:t>23.6.2013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9AF3AC5-E88C-428A-9F54-CE867FF1A250}" type="slidenum">
              <a:rPr lang="cs-CZ" smtClean="0"/>
              <a:t>‹#›</a:t>
            </a:fld>
            <a:endParaRPr lang="cs-CZ"/>
          </a:p>
        </p:txBody>
      </p:sp>
    </p:spTree>
    <p:extLst>
      <p:ext uri="{BB962C8B-B14F-4D97-AF65-F5344CB8AC3E}">
        <p14:creationId xmlns:p14="http://schemas.microsoft.com/office/powerpoint/2010/main" val="385629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6A4AF75-BDA8-44F7-884E-8D26937B931D}" type="datetimeFigureOut">
              <a:rPr lang="cs-CZ" smtClean="0"/>
              <a:t>23.6.2013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9AF3AC5-E88C-428A-9F54-CE867FF1A250}" type="slidenum">
              <a:rPr lang="cs-CZ" smtClean="0"/>
              <a:t>‹#›</a:t>
            </a:fld>
            <a:endParaRPr lang="cs-CZ"/>
          </a:p>
        </p:txBody>
      </p:sp>
    </p:spTree>
    <p:extLst>
      <p:ext uri="{BB962C8B-B14F-4D97-AF65-F5344CB8AC3E}">
        <p14:creationId xmlns:p14="http://schemas.microsoft.com/office/powerpoint/2010/main" val="7468902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Obdélník 5"/>
          <p:cNvSpPr/>
          <p:nvPr/>
        </p:nvSpPr>
        <p:spPr>
          <a:xfrm>
            <a:off x="4860032" y="404664"/>
            <a:ext cx="237566" cy="369332"/>
          </a:xfrm>
          <a:prstGeom prst="rect">
            <a:avLst/>
          </a:prstGeom>
        </p:spPr>
        <p:txBody>
          <a:bodyPr wrap="none">
            <a:spAutoFit/>
          </a:bodyPr>
          <a:lstStyle/>
          <a:p>
            <a:r>
              <a:rPr lang="cs-CZ" dirty="0" smtClean="0"/>
              <a:t> </a:t>
            </a:r>
            <a:endParaRPr lang="cs-CZ" dirty="0"/>
          </a:p>
        </p:txBody>
      </p:sp>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cs-CZ"/>
          </a:p>
        </p:txBody>
      </p:sp>
      <p:graphicFrame>
        <p:nvGraphicFramePr>
          <p:cNvPr id="4" name="Tabulka 3"/>
          <p:cNvGraphicFramePr>
            <a:graphicFrameLocks noGrp="1"/>
          </p:cNvGraphicFramePr>
          <p:nvPr>
            <p:extLst>
              <p:ext uri="{D42A27DB-BD31-4B8C-83A1-F6EECF244321}">
                <p14:modId xmlns:p14="http://schemas.microsoft.com/office/powerpoint/2010/main" val="1013409180"/>
              </p:ext>
            </p:extLst>
          </p:nvPr>
        </p:nvGraphicFramePr>
        <p:xfrm>
          <a:off x="467544" y="2060848"/>
          <a:ext cx="8280919" cy="4608512"/>
        </p:xfrm>
        <a:graphic>
          <a:graphicData uri="http://schemas.openxmlformats.org/drawingml/2006/table">
            <a:tbl>
              <a:tblPr firstRow="1" firstCol="1">
                <a:tableStyleId>{2D5ABB26-0587-4C30-8999-92F81FD0307C}</a:tableStyleId>
              </a:tblPr>
              <a:tblGrid>
                <a:gridCol w="1900962"/>
                <a:gridCol w="6379957"/>
              </a:tblGrid>
              <a:tr h="439530">
                <a:tc>
                  <a:txBody>
                    <a:bodyPr/>
                    <a:lstStyle/>
                    <a:p>
                      <a:pPr>
                        <a:lnSpc>
                          <a:spcPct val="115000"/>
                        </a:lnSpc>
                        <a:spcAft>
                          <a:spcPts val="0"/>
                        </a:spcAft>
                      </a:pPr>
                      <a:r>
                        <a:rPr lang="cs-CZ" sz="2000" dirty="0">
                          <a:effectLst/>
                        </a:rPr>
                        <a:t>Číslo projektu</a:t>
                      </a:r>
                      <a:endParaRPr lang="cs-CZ" sz="2000" dirty="0">
                        <a:effectLst/>
                        <a:latin typeface="Calibri"/>
                        <a:ea typeface="Calibri"/>
                        <a:cs typeface="Times New Roman"/>
                      </a:endParaRPr>
                    </a:p>
                  </a:txBody>
                  <a:tcPr marL="68580" marR="68580" marT="0" marB="0" anchor="ctr"/>
                </a:tc>
                <a:tc>
                  <a:txBody>
                    <a:bodyPr/>
                    <a:lstStyle/>
                    <a:p>
                      <a:pPr lvl="1">
                        <a:lnSpc>
                          <a:spcPct val="115000"/>
                        </a:lnSpc>
                        <a:spcAft>
                          <a:spcPts val="0"/>
                        </a:spcAft>
                        <a:tabLst>
                          <a:tab pos="638175" algn="l"/>
                        </a:tabLst>
                      </a:pPr>
                      <a:r>
                        <a:rPr lang="cs-CZ" sz="2000" dirty="0" smtClean="0">
                          <a:effectLst/>
                        </a:rPr>
                        <a:t>CZ.1.07</a:t>
                      </a:r>
                      <a:r>
                        <a:rPr lang="cs-CZ" sz="2000" dirty="0">
                          <a:effectLst/>
                        </a:rPr>
                        <a:t>/ 1.5.00/34.0673	</a:t>
                      </a:r>
                      <a:endParaRPr lang="cs-CZ" sz="2000" dirty="0">
                        <a:effectLst/>
                        <a:latin typeface="Calibri"/>
                        <a:ea typeface="Calibri"/>
                        <a:cs typeface="Times New Roman"/>
                      </a:endParaRPr>
                    </a:p>
                  </a:txBody>
                  <a:tcPr marL="68580" marR="68580" marT="0" marB="0" anchor="ctr"/>
                </a:tc>
              </a:tr>
              <a:tr h="439530">
                <a:tc>
                  <a:txBody>
                    <a:bodyPr/>
                    <a:lstStyle/>
                    <a:p>
                      <a:pPr>
                        <a:lnSpc>
                          <a:spcPct val="115000"/>
                        </a:lnSpc>
                        <a:spcAft>
                          <a:spcPts val="0"/>
                        </a:spcAft>
                      </a:pPr>
                      <a:r>
                        <a:rPr lang="cs-CZ" sz="2000" dirty="0" smtClean="0">
                          <a:effectLst/>
                        </a:rPr>
                        <a:t>Název školy</a:t>
                      </a:r>
                      <a:endParaRPr lang="cs-CZ" sz="2000" dirty="0">
                        <a:effectLst/>
                        <a:latin typeface="+mn-lt"/>
                        <a:ea typeface="Calibri"/>
                        <a:cs typeface="Times New Roman"/>
                      </a:endParaRPr>
                    </a:p>
                  </a:txBody>
                  <a:tcPr marL="68580" marR="68580" marT="0" marB="0" anchor="ctr"/>
                </a:tc>
                <a:tc>
                  <a:txBody>
                    <a:bodyPr/>
                    <a:lstStyle/>
                    <a:p>
                      <a:pPr lvl="1">
                        <a:lnSpc>
                          <a:spcPct val="115000"/>
                        </a:lnSpc>
                        <a:spcAft>
                          <a:spcPts val="0"/>
                        </a:spcAft>
                      </a:pPr>
                      <a:r>
                        <a:rPr lang="cs-CZ" sz="2000" dirty="0" smtClean="0">
                          <a:effectLst/>
                        </a:rPr>
                        <a:t>SOU a ZŠ Planá, Kostelní 129, Planá</a:t>
                      </a:r>
                      <a:endParaRPr lang="cs-CZ" sz="2000" dirty="0">
                        <a:effectLst/>
                        <a:latin typeface="+mn-lt"/>
                        <a:ea typeface="Calibri"/>
                        <a:cs typeface="Times New Roman"/>
                      </a:endParaRPr>
                    </a:p>
                  </a:txBody>
                  <a:tcPr marL="68580" marR="68580" marT="0" marB="0" anchor="ctr"/>
                </a:tc>
              </a:tr>
              <a:tr h="439530">
                <a:tc>
                  <a:txBody>
                    <a:bodyPr/>
                    <a:lstStyle/>
                    <a:p>
                      <a:pPr marL="0" marR="0" indent="0" algn="l" defTabSz="914400" rtl="0" eaLnBrk="1" fontAlgn="auto" latinLnBrk="0" hangingPunct="1">
                        <a:lnSpc>
                          <a:spcPct val="115000"/>
                        </a:lnSpc>
                        <a:spcBef>
                          <a:spcPts val="0"/>
                        </a:spcBef>
                        <a:spcAft>
                          <a:spcPts val="0"/>
                        </a:spcAft>
                        <a:buClrTx/>
                        <a:buSzTx/>
                        <a:buFontTx/>
                        <a:buNone/>
                        <a:tabLst>
                          <a:tab pos="612775" algn="l"/>
                        </a:tabLst>
                        <a:defRPr/>
                      </a:pPr>
                      <a:r>
                        <a:rPr lang="cs-CZ" sz="2000" dirty="0" smtClean="0">
                          <a:effectLst/>
                        </a:rPr>
                        <a:t>Vzdělávací oblast</a:t>
                      </a:r>
                      <a:endParaRPr lang="cs-CZ" sz="2000" dirty="0" smtClean="0">
                        <a:effectLst/>
                        <a:latin typeface="+mn-lt"/>
                        <a:ea typeface="Calibri"/>
                        <a:cs typeface="Times New Roman"/>
                      </a:endParaRPr>
                    </a:p>
                  </a:txBody>
                  <a:tcPr marL="68580" marR="68580" marT="0" marB="0" anchor="ctr"/>
                </a:tc>
                <a:tc>
                  <a:txBody>
                    <a:bodyPr/>
                    <a:lstStyle/>
                    <a:p>
                      <a:pPr marL="457200" marR="0" lvl="1" indent="0" algn="l" defTabSz="914400" rtl="0" eaLnBrk="1" fontAlgn="auto" latinLnBrk="0" hangingPunct="1">
                        <a:lnSpc>
                          <a:spcPct val="115000"/>
                        </a:lnSpc>
                        <a:spcBef>
                          <a:spcPts val="0"/>
                        </a:spcBef>
                        <a:spcAft>
                          <a:spcPts val="0"/>
                        </a:spcAft>
                        <a:buClrTx/>
                        <a:buSzTx/>
                        <a:buFontTx/>
                        <a:buNone/>
                        <a:tabLst/>
                        <a:defRPr/>
                      </a:pPr>
                      <a:r>
                        <a:rPr lang="cs-CZ" sz="2000" dirty="0" smtClean="0">
                          <a:effectLst/>
                          <a:latin typeface="+mn-lt"/>
                          <a:ea typeface="+mn-ea"/>
                          <a:cs typeface="+mn-cs"/>
                        </a:rPr>
                        <a:t>Jazykové</a:t>
                      </a:r>
                      <a:r>
                        <a:rPr lang="cs-CZ" sz="2000" baseline="0" dirty="0" smtClean="0">
                          <a:effectLst/>
                          <a:latin typeface="+mn-lt"/>
                          <a:ea typeface="+mn-ea"/>
                          <a:cs typeface="+mn-cs"/>
                        </a:rPr>
                        <a:t> vzdělávání</a:t>
                      </a:r>
                      <a:endParaRPr lang="cs-CZ" sz="2000" dirty="0" smtClean="0">
                        <a:effectLst/>
                        <a:latin typeface="+mn-lt"/>
                        <a:ea typeface="Calibri"/>
                        <a:cs typeface="Times New Roman"/>
                      </a:endParaRPr>
                    </a:p>
                  </a:txBody>
                  <a:tcPr marL="68580" marR="68580" marT="0" marB="0" anchor="ctr"/>
                </a:tc>
              </a:tr>
              <a:tr h="439530">
                <a:tc>
                  <a:txBody>
                    <a:bodyPr/>
                    <a:lstStyle/>
                    <a:p>
                      <a:pPr>
                        <a:lnSpc>
                          <a:spcPct val="115000"/>
                        </a:lnSpc>
                        <a:spcAft>
                          <a:spcPts val="0"/>
                        </a:spcAft>
                        <a:tabLst>
                          <a:tab pos="612775" algn="l"/>
                        </a:tabLst>
                      </a:pPr>
                      <a:r>
                        <a:rPr lang="cs-CZ" sz="2000" dirty="0" smtClean="0">
                          <a:effectLst/>
                          <a:latin typeface="Calibri"/>
                          <a:ea typeface="Calibri"/>
                          <a:cs typeface="Times New Roman"/>
                        </a:rPr>
                        <a:t>Předmět</a:t>
                      </a:r>
                      <a:endParaRPr lang="cs-CZ" sz="2000" dirty="0">
                        <a:effectLst/>
                        <a:latin typeface="Calibri"/>
                        <a:ea typeface="Calibri"/>
                        <a:cs typeface="Times New Roman"/>
                      </a:endParaRPr>
                    </a:p>
                  </a:txBody>
                  <a:tcPr marL="68580" marR="68580" marT="0" marB="0" anchor="ctr"/>
                </a:tc>
                <a:tc>
                  <a:txBody>
                    <a:bodyPr/>
                    <a:lstStyle/>
                    <a:p>
                      <a:pPr lvl="1">
                        <a:lnSpc>
                          <a:spcPct val="115000"/>
                        </a:lnSpc>
                        <a:spcAft>
                          <a:spcPts val="0"/>
                        </a:spcAft>
                      </a:pPr>
                      <a:r>
                        <a:rPr lang="cs-CZ" sz="2000" dirty="0" smtClean="0">
                          <a:effectLst/>
                          <a:latin typeface="Calibri"/>
                          <a:ea typeface="Calibri"/>
                          <a:cs typeface="Times New Roman"/>
                        </a:rPr>
                        <a:t>Český</a:t>
                      </a:r>
                      <a:r>
                        <a:rPr lang="cs-CZ" sz="2000" baseline="0" dirty="0" smtClean="0">
                          <a:effectLst/>
                          <a:latin typeface="Calibri"/>
                          <a:ea typeface="Calibri"/>
                          <a:cs typeface="Times New Roman"/>
                        </a:rPr>
                        <a:t> jazyk</a:t>
                      </a:r>
                      <a:endParaRPr lang="cs-CZ" sz="2000" dirty="0">
                        <a:effectLst/>
                        <a:latin typeface="Calibri"/>
                        <a:ea typeface="Calibri"/>
                        <a:cs typeface="Times New Roman"/>
                      </a:endParaRPr>
                    </a:p>
                  </a:txBody>
                  <a:tcPr marL="68580" marR="68580" marT="0" marB="0" anchor="ctr"/>
                </a:tc>
              </a:tr>
              <a:tr h="439530">
                <a:tc>
                  <a:txBody>
                    <a:bodyPr/>
                    <a:lstStyle/>
                    <a:p>
                      <a:pPr>
                        <a:lnSpc>
                          <a:spcPct val="115000"/>
                        </a:lnSpc>
                        <a:spcAft>
                          <a:spcPts val="0"/>
                        </a:spcAft>
                      </a:pPr>
                      <a:r>
                        <a:rPr lang="cs-CZ" sz="2000" dirty="0">
                          <a:effectLst/>
                        </a:rPr>
                        <a:t>Tematický okruh</a:t>
                      </a:r>
                      <a:endParaRPr lang="cs-CZ" sz="2000" dirty="0">
                        <a:effectLst/>
                        <a:latin typeface="Calibri"/>
                        <a:ea typeface="Calibri"/>
                        <a:cs typeface="Times New Roman"/>
                      </a:endParaRPr>
                    </a:p>
                  </a:txBody>
                  <a:tcPr marL="68580" marR="68580" marT="0" marB="0" anchor="ctr"/>
                </a:tc>
                <a:tc>
                  <a:txBody>
                    <a:bodyPr/>
                    <a:lstStyle/>
                    <a:p>
                      <a:pPr lvl="1">
                        <a:lnSpc>
                          <a:spcPct val="115000"/>
                        </a:lnSpc>
                        <a:spcAft>
                          <a:spcPts val="0"/>
                        </a:spcAft>
                      </a:pPr>
                      <a:r>
                        <a:rPr lang="cs-CZ" sz="2000" dirty="0" smtClean="0">
                          <a:effectLst/>
                          <a:latin typeface="+mn-lt"/>
                          <a:ea typeface="+mn-ea"/>
                          <a:cs typeface="+mn-cs"/>
                        </a:rPr>
                        <a:t>Gramatické</a:t>
                      </a:r>
                      <a:r>
                        <a:rPr lang="cs-CZ" sz="2000" baseline="0" dirty="0" smtClean="0">
                          <a:effectLst/>
                          <a:latin typeface="+mn-lt"/>
                          <a:ea typeface="+mn-ea"/>
                          <a:cs typeface="+mn-cs"/>
                        </a:rPr>
                        <a:t> jevy a jejich procvičování</a:t>
                      </a:r>
                      <a:endParaRPr lang="cs-CZ" sz="2000" dirty="0">
                        <a:effectLst/>
                        <a:latin typeface="Calibri"/>
                        <a:ea typeface="Calibri"/>
                        <a:cs typeface="Times New Roman"/>
                      </a:endParaRPr>
                    </a:p>
                  </a:txBody>
                  <a:tcPr marL="68580" marR="68580" marT="0" marB="0" anchor="ctr"/>
                </a:tc>
              </a:tr>
              <a:tr h="439530">
                <a:tc>
                  <a:txBody>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lang="cs-CZ" sz="2000" dirty="0" smtClean="0">
                          <a:effectLst/>
                        </a:rPr>
                        <a:t>Název materiálu</a:t>
                      </a:r>
                      <a:endParaRPr lang="cs-CZ" sz="2000" dirty="0" smtClean="0">
                        <a:effectLst/>
                        <a:latin typeface="+mn-lt"/>
                        <a:ea typeface="Calibri"/>
                        <a:cs typeface="Times New Roman"/>
                      </a:endParaRPr>
                    </a:p>
                  </a:txBody>
                  <a:tcPr marL="68580" marR="68580" marT="0" marB="0" anchor="ctr"/>
                </a:tc>
                <a:tc>
                  <a:txBody>
                    <a:bodyPr/>
                    <a:lstStyle/>
                    <a:p>
                      <a:pPr marL="457200" marR="0" lvl="2" indent="0" algn="l" defTabSz="914400" rtl="0" eaLnBrk="1" fontAlgn="auto" latinLnBrk="0" hangingPunct="1">
                        <a:lnSpc>
                          <a:spcPct val="100000"/>
                        </a:lnSpc>
                        <a:spcBef>
                          <a:spcPts val="0"/>
                        </a:spcBef>
                        <a:spcAft>
                          <a:spcPts val="0"/>
                        </a:spcAft>
                        <a:buClrTx/>
                        <a:buSzTx/>
                        <a:buFontTx/>
                        <a:buNone/>
                        <a:tabLst/>
                        <a:defRPr/>
                      </a:pPr>
                      <a:r>
                        <a:rPr lang="cs-CZ" sz="2000" dirty="0" smtClean="0">
                          <a:effectLst/>
                          <a:latin typeface="+mn-lt"/>
                          <a:ea typeface="Calibri"/>
                          <a:cs typeface="Times New Roman"/>
                        </a:rPr>
                        <a:t>Podmět a přísudek</a:t>
                      </a:r>
                    </a:p>
                  </a:txBody>
                  <a:tcPr marL="68580" marR="68580" marT="0" marB="0" anchor="ctr"/>
                </a:tc>
              </a:tr>
              <a:tr h="43953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2000" dirty="0" smtClean="0">
                          <a:effectLst/>
                        </a:rPr>
                        <a:t>Číslo materiálu</a:t>
                      </a:r>
                      <a:endParaRPr lang="cs-CZ" sz="2000" dirty="0" smtClean="0">
                        <a:effectLst/>
                        <a:latin typeface="+mn-lt"/>
                        <a:ea typeface="Calibri"/>
                        <a:cs typeface="Times New Roman"/>
                      </a:endParaRPr>
                    </a:p>
                  </a:txBody>
                  <a:tcPr marL="68580" marR="68580" marT="0" marB="0" anchor="ctr"/>
                </a:tc>
                <a:tc>
                  <a:txBody>
                    <a:bodyPr/>
                    <a:lstStyle/>
                    <a:p>
                      <a:pPr marL="457200" marR="0" lvl="2" indent="0" algn="l" defTabSz="914400" rtl="0" eaLnBrk="1" fontAlgn="auto" latinLnBrk="0" hangingPunct="1">
                        <a:lnSpc>
                          <a:spcPct val="100000"/>
                        </a:lnSpc>
                        <a:spcBef>
                          <a:spcPts val="0"/>
                        </a:spcBef>
                        <a:spcAft>
                          <a:spcPts val="0"/>
                        </a:spcAft>
                        <a:buClrTx/>
                        <a:buSzTx/>
                        <a:buFontTx/>
                        <a:buNone/>
                        <a:tabLst/>
                        <a:defRPr/>
                      </a:pPr>
                      <a:r>
                        <a:rPr lang="cs-CZ" sz="2000" dirty="0" smtClean="0">
                          <a:effectLst/>
                        </a:rPr>
                        <a:t>VY_12_INOVACE_2.A_CJ_21(32)</a:t>
                      </a:r>
                    </a:p>
                  </a:txBody>
                  <a:tcPr marL="68580" marR="68580" marT="0" marB="0" anchor="ctr"/>
                </a:tc>
              </a:tr>
              <a:tr h="439530">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cs-CZ" sz="2000" dirty="0" smtClean="0">
                          <a:effectLst/>
                        </a:rPr>
                        <a:t>Autor	</a:t>
                      </a:r>
                      <a:endParaRPr lang="cs-CZ" sz="2000" dirty="0" smtClean="0">
                        <a:effectLst/>
                        <a:latin typeface="+mn-lt"/>
                        <a:ea typeface="Calibri"/>
                        <a:cs typeface="Times New Roman"/>
                      </a:endParaRPr>
                    </a:p>
                  </a:txBody>
                  <a:tcPr marL="68580" marR="68580" marT="0" marB="0" anchor="ctr"/>
                </a:tc>
                <a:tc>
                  <a:txBody>
                    <a:bodyPr/>
                    <a:lstStyle/>
                    <a:p>
                      <a:pPr marL="457200" marR="0" lvl="1" indent="0" algn="l" defTabSz="914400" rtl="0" eaLnBrk="1" fontAlgn="auto" latinLnBrk="0" hangingPunct="1">
                        <a:lnSpc>
                          <a:spcPct val="115000"/>
                        </a:lnSpc>
                        <a:spcBef>
                          <a:spcPts val="0"/>
                        </a:spcBef>
                        <a:spcAft>
                          <a:spcPts val="0"/>
                        </a:spcAft>
                        <a:buClrTx/>
                        <a:buSzTx/>
                        <a:buFontTx/>
                        <a:buNone/>
                        <a:tabLst/>
                        <a:defRPr/>
                      </a:pPr>
                      <a:r>
                        <a:rPr lang="cs-CZ" sz="2000" dirty="0" smtClean="0">
                          <a:effectLst/>
                          <a:latin typeface="+mn-lt"/>
                          <a:ea typeface="Calibri"/>
                          <a:cs typeface="Times New Roman"/>
                        </a:rPr>
                        <a:t>Mgr.</a:t>
                      </a:r>
                      <a:r>
                        <a:rPr lang="cs-CZ" sz="2000" baseline="0" dirty="0" smtClean="0">
                          <a:effectLst/>
                          <a:latin typeface="+mn-lt"/>
                          <a:ea typeface="Calibri"/>
                          <a:cs typeface="Times New Roman"/>
                        </a:rPr>
                        <a:t> Helena Popelková</a:t>
                      </a:r>
                      <a:endParaRPr lang="cs-CZ" sz="2000" dirty="0" smtClean="0">
                        <a:effectLst/>
                        <a:latin typeface="+mn-lt"/>
                        <a:ea typeface="Calibri"/>
                        <a:cs typeface="Times New Roman"/>
                      </a:endParaRPr>
                    </a:p>
                  </a:txBody>
                  <a:tcPr marL="68580" marR="68580" marT="0" marB="0" anchor="ctr"/>
                </a:tc>
              </a:tr>
              <a:tr h="439530">
                <a:tc>
                  <a:txBody>
                    <a:bodyPr/>
                    <a:lstStyle/>
                    <a:p>
                      <a:pPr>
                        <a:lnSpc>
                          <a:spcPct val="115000"/>
                        </a:lnSpc>
                        <a:spcAft>
                          <a:spcPts val="0"/>
                        </a:spcAft>
                      </a:pPr>
                      <a:r>
                        <a:rPr lang="cs-CZ" sz="2000">
                          <a:effectLst/>
                        </a:rPr>
                        <a:t>Datum tvorby</a:t>
                      </a:r>
                      <a:endParaRPr lang="cs-CZ" sz="2000">
                        <a:effectLst/>
                        <a:latin typeface="Calibri"/>
                        <a:ea typeface="Calibri"/>
                        <a:cs typeface="Times New Roman"/>
                      </a:endParaRPr>
                    </a:p>
                  </a:txBody>
                  <a:tcPr marL="68580" marR="68580" marT="0" marB="0" anchor="ctr"/>
                </a:tc>
                <a:tc>
                  <a:txBody>
                    <a:bodyPr/>
                    <a:lstStyle/>
                    <a:p>
                      <a:pPr lvl="1">
                        <a:lnSpc>
                          <a:spcPct val="115000"/>
                        </a:lnSpc>
                        <a:spcAft>
                          <a:spcPts val="0"/>
                        </a:spcAft>
                      </a:pPr>
                      <a:r>
                        <a:rPr lang="cs-CZ" sz="2000" dirty="0" smtClean="0">
                          <a:effectLst/>
                        </a:rPr>
                        <a:t>20.1.2013</a:t>
                      </a:r>
                      <a:endParaRPr lang="cs-CZ" sz="2000" dirty="0">
                        <a:effectLst/>
                        <a:latin typeface="Calibri"/>
                        <a:ea typeface="Calibri"/>
                        <a:cs typeface="Times New Roman"/>
                      </a:endParaRPr>
                    </a:p>
                  </a:txBody>
                  <a:tcPr marL="68580" marR="68580" marT="0" marB="0" anchor="ctr"/>
                </a:tc>
              </a:tr>
              <a:tr h="652742">
                <a:tc gridSpan="2">
                  <a:txBody>
                    <a:bodyPr/>
                    <a:lstStyle/>
                    <a:p>
                      <a:pPr algn="ctr">
                        <a:lnSpc>
                          <a:spcPct val="115000"/>
                        </a:lnSpc>
                        <a:spcAft>
                          <a:spcPts val="0"/>
                        </a:spcAft>
                      </a:pPr>
                      <a:r>
                        <a:rPr lang="cs-CZ" sz="2000" dirty="0" smtClean="0">
                          <a:effectLst/>
                          <a:latin typeface="+mn-lt"/>
                          <a:ea typeface="+mn-ea"/>
                          <a:cs typeface="+mn-cs"/>
                        </a:rPr>
                        <a:t>Zdroj</a:t>
                      </a:r>
                      <a:r>
                        <a:rPr lang="cs-CZ" sz="2000" baseline="0" dirty="0" smtClean="0">
                          <a:effectLst/>
                          <a:latin typeface="+mn-lt"/>
                          <a:ea typeface="+mn-ea"/>
                          <a:cs typeface="+mn-cs"/>
                        </a:rPr>
                        <a:t> autora</a:t>
                      </a:r>
                      <a:endParaRPr lang="cs-CZ" sz="2000" dirty="0">
                        <a:effectLst/>
                        <a:latin typeface="Calibri"/>
                        <a:ea typeface="Calibri"/>
                        <a:cs typeface="Times New Roman"/>
                      </a:endParaRPr>
                    </a:p>
                  </a:txBody>
                  <a:tcPr marL="68580" marR="68580" marT="0" marB="0" anchor="ctr"/>
                </a:tc>
                <a:tc hMerge="1">
                  <a:txBody>
                    <a:bodyPr/>
                    <a:lstStyle/>
                    <a:p>
                      <a:endParaRPr lang="cs-CZ"/>
                    </a:p>
                  </a:txBody>
                  <a:tcPr/>
                </a:tc>
              </a:tr>
            </a:tbl>
          </a:graphicData>
        </a:graphic>
      </p:graphicFrame>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7384"/>
            <a:ext cx="9144000" cy="19981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496302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marL="0" indent="0">
              <a:spcBef>
                <a:spcPts val="0"/>
              </a:spcBef>
              <a:buNone/>
              <a:defRPr/>
            </a:pPr>
            <a:r>
              <a:rPr lang="cs-CZ" dirty="0"/>
              <a:t>Anotace:</a:t>
            </a:r>
          </a:p>
          <a:p>
            <a:pPr marL="0" indent="0">
              <a:buNone/>
            </a:pPr>
            <a:r>
              <a:rPr lang="cs-CZ" sz="2400" dirty="0" smtClean="0"/>
              <a:t>Vyhledání a určení podmětu a přísudku, pravopisné jevy, podmět nevyjádřený a několikanásobný. Obsahuje cvičení a jeho řešení</a:t>
            </a:r>
            <a:r>
              <a:rPr lang="cs-CZ" sz="2400" dirty="0" smtClean="0"/>
              <a:t>. </a:t>
            </a:r>
            <a:r>
              <a:rPr lang="pl-PL" sz="2400"/>
              <a:t>Prezentace je určena pro žáky OU.</a:t>
            </a:r>
            <a:endParaRPr lang="cs-CZ" sz="2400" dirty="0" smtClean="0"/>
          </a:p>
          <a:p>
            <a:pPr marL="0" indent="0">
              <a:buNone/>
            </a:pPr>
            <a:endParaRPr lang="cs-CZ" sz="2400" dirty="0" smtClean="0"/>
          </a:p>
          <a:p>
            <a:pPr marL="0" indent="0">
              <a:buNone/>
            </a:pPr>
            <a:endParaRPr lang="cs-CZ" dirty="0"/>
          </a:p>
          <a:p>
            <a:pPr marL="0" lvl="1" indent="0">
              <a:spcBef>
                <a:spcPts val="0"/>
              </a:spcBef>
              <a:buNone/>
              <a:defRPr/>
            </a:pPr>
            <a:endParaRPr lang="cs-CZ" sz="2000" dirty="0"/>
          </a:p>
          <a:p>
            <a:endParaRPr lang="cs-CZ" dirty="0"/>
          </a:p>
          <a:p>
            <a:endParaRPr lang="cs-CZ" dirty="0"/>
          </a:p>
        </p:txBody>
      </p:sp>
    </p:spTree>
    <p:extLst>
      <p:ext uri="{BB962C8B-B14F-4D97-AF65-F5344CB8AC3E}">
        <p14:creationId xmlns:p14="http://schemas.microsoft.com/office/powerpoint/2010/main" val="377746503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rmAutofit fontScale="90000"/>
          </a:bodyPr>
          <a:lstStyle/>
          <a:p>
            <a:r>
              <a:rPr lang="cs-CZ" sz="5400" dirty="0" smtClean="0"/>
              <a:t>Podmět a přísudek</a:t>
            </a:r>
            <a:br>
              <a:rPr lang="cs-CZ" sz="5400" dirty="0" smtClean="0"/>
            </a:br>
            <a:r>
              <a:rPr lang="cs-CZ" sz="4000" dirty="0" smtClean="0"/>
              <a:t>(základní skladební dvojice)</a:t>
            </a:r>
            <a:endParaRPr lang="cs-CZ" sz="4000" dirty="0"/>
          </a:p>
        </p:txBody>
      </p:sp>
    </p:spTree>
    <p:extLst>
      <p:ext uri="{BB962C8B-B14F-4D97-AF65-F5344CB8AC3E}">
        <p14:creationId xmlns:p14="http://schemas.microsoft.com/office/powerpoint/2010/main" val="98859011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Určení podmětu</a:t>
            </a:r>
            <a:endParaRPr lang="cs-CZ" dirty="0"/>
          </a:p>
        </p:txBody>
      </p:sp>
      <p:sp>
        <p:nvSpPr>
          <p:cNvPr id="3" name="Zástupný symbol pro obsah 2"/>
          <p:cNvSpPr>
            <a:spLocks noGrp="1"/>
          </p:cNvSpPr>
          <p:nvPr>
            <p:ph idx="1"/>
          </p:nvPr>
        </p:nvSpPr>
        <p:spPr/>
        <p:txBody>
          <a:bodyPr>
            <a:normAutofit lnSpcReduction="10000"/>
          </a:bodyPr>
          <a:lstStyle/>
          <a:p>
            <a:r>
              <a:rPr lang="cs-CZ" dirty="0"/>
              <a:t>o</a:t>
            </a:r>
            <a:r>
              <a:rPr lang="cs-CZ" dirty="0" smtClean="0"/>
              <a:t>tázkou </a:t>
            </a:r>
            <a:r>
              <a:rPr lang="cs-CZ" b="1" dirty="0" smtClean="0"/>
              <a:t>kdo, co </a:t>
            </a:r>
            <a:r>
              <a:rPr lang="cs-CZ" dirty="0" smtClean="0"/>
              <a:t>? (1.pád)</a:t>
            </a:r>
          </a:p>
          <a:p>
            <a:r>
              <a:rPr lang="cs-CZ" dirty="0"/>
              <a:t>p</a:t>
            </a:r>
            <a:r>
              <a:rPr lang="cs-CZ" dirty="0" smtClean="0"/>
              <a:t>odmět značíme </a:t>
            </a:r>
            <a:r>
              <a:rPr lang="cs-CZ" u="sng" dirty="0" smtClean="0"/>
              <a:t>………….</a:t>
            </a:r>
          </a:p>
          <a:p>
            <a:r>
              <a:rPr lang="cs-CZ" dirty="0"/>
              <a:t>n</a:t>
            </a:r>
            <a:r>
              <a:rPr lang="cs-CZ" dirty="0" smtClean="0"/>
              <a:t>ejčastěji je podmětem podstatné jméno</a:t>
            </a:r>
          </a:p>
          <a:p>
            <a:pPr lvl="1"/>
            <a:r>
              <a:rPr lang="cs-CZ" dirty="0"/>
              <a:t>n</a:t>
            </a:r>
            <a:r>
              <a:rPr lang="cs-CZ" dirty="0" smtClean="0"/>
              <a:t>apř. </a:t>
            </a:r>
            <a:r>
              <a:rPr lang="cs-CZ" b="1" u="sng" dirty="0" smtClean="0"/>
              <a:t>Žák</a:t>
            </a:r>
            <a:r>
              <a:rPr lang="cs-CZ" dirty="0" smtClean="0"/>
              <a:t> vypracoval pečlivě svěřený úkol a zvítězil v očích poroty.</a:t>
            </a:r>
            <a:endParaRPr lang="cs-CZ" dirty="0"/>
          </a:p>
          <a:p>
            <a:pPr lvl="1"/>
            <a:r>
              <a:rPr lang="cs-CZ" dirty="0" smtClean="0"/>
              <a:t>Po havárii letadla </a:t>
            </a:r>
            <a:r>
              <a:rPr lang="cs-CZ" b="1" u="sng" dirty="0" smtClean="0"/>
              <a:t>technik</a:t>
            </a:r>
            <a:r>
              <a:rPr lang="cs-CZ" dirty="0" smtClean="0"/>
              <a:t> zjistil závadu a příčinu katastrofy.</a:t>
            </a:r>
          </a:p>
          <a:p>
            <a:pPr lvl="1"/>
            <a:r>
              <a:rPr lang="cs-CZ" b="1" u="sng" dirty="0" smtClean="0"/>
              <a:t>Květiny</a:t>
            </a:r>
            <a:r>
              <a:rPr lang="cs-CZ" dirty="0" smtClean="0"/>
              <a:t> ve váze dlouho nevydrží.</a:t>
            </a:r>
          </a:p>
          <a:p>
            <a:pPr lvl="1"/>
            <a:r>
              <a:rPr lang="cs-CZ" b="1" u="sng" dirty="0" smtClean="0"/>
              <a:t>Stůl</a:t>
            </a:r>
            <a:r>
              <a:rPr lang="cs-CZ" dirty="0" smtClean="0"/>
              <a:t> z renesanční doby nás překvapil svojí krásou.</a:t>
            </a:r>
            <a:endParaRPr lang="cs-CZ" dirty="0"/>
          </a:p>
        </p:txBody>
      </p:sp>
    </p:spTree>
    <p:extLst>
      <p:ext uri="{BB962C8B-B14F-4D97-AF65-F5344CB8AC3E}">
        <p14:creationId xmlns:p14="http://schemas.microsoft.com/office/powerpoint/2010/main" val="132961377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Podmětem mohou být i jiné slovní druhy</a:t>
            </a:r>
            <a:endParaRPr lang="cs-CZ" dirty="0"/>
          </a:p>
        </p:txBody>
      </p:sp>
      <p:sp>
        <p:nvSpPr>
          <p:cNvPr id="3" name="Zástupný symbol pro obsah 2"/>
          <p:cNvSpPr>
            <a:spLocks noGrp="1"/>
          </p:cNvSpPr>
          <p:nvPr>
            <p:ph idx="1"/>
          </p:nvPr>
        </p:nvSpPr>
        <p:spPr/>
        <p:txBody>
          <a:bodyPr>
            <a:normAutofit/>
          </a:bodyPr>
          <a:lstStyle/>
          <a:p>
            <a:r>
              <a:rPr lang="cs-CZ" sz="2800" dirty="0" smtClean="0"/>
              <a:t>přídavné jméno - </a:t>
            </a:r>
            <a:r>
              <a:rPr lang="cs-CZ" sz="2800" b="1" u="sng" dirty="0" smtClean="0"/>
              <a:t>Hladový</a:t>
            </a:r>
            <a:r>
              <a:rPr lang="cs-CZ" sz="2800" dirty="0" smtClean="0"/>
              <a:t> sytému nevěří. </a:t>
            </a:r>
            <a:r>
              <a:rPr lang="cs-CZ" sz="2800" b="1" u="sng" dirty="0" smtClean="0"/>
              <a:t>Mladí</a:t>
            </a:r>
            <a:r>
              <a:rPr lang="cs-CZ" sz="2800" dirty="0" smtClean="0"/>
              <a:t> tento týden nepřijedou, mají službu. </a:t>
            </a:r>
          </a:p>
          <a:p>
            <a:r>
              <a:rPr lang="cs-CZ" sz="2800" dirty="0"/>
              <a:t>z</a:t>
            </a:r>
            <a:r>
              <a:rPr lang="cs-CZ" sz="2800" dirty="0" smtClean="0"/>
              <a:t>ájmeno – Chybí ještě </a:t>
            </a:r>
            <a:r>
              <a:rPr lang="cs-CZ" sz="2800" b="1" u="sng" dirty="0" smtClean="0"/>
              <a:t>někdo</a:t>
            </a:r>
            <a:r>
              <a:rPr lang="cs-CZ" sz="2800" dirty="0" smtClean="0"/>
              <a:t>? </a:t>
            </a:r>
            <a:r>
              <a:rPr lang="cs-CZ" sz="2800" b="1" u="sng" dirty="0" smtClean="0"/>
              <a:t>Oni</a:t>
            </a:r>
            <a:r>
              <a:rPr lang="cs-CZ" sz="2800" dirty="0" smtClean="0"/>
              <a:t> už asi nepřijdou. </a:t>
            </a:r>
          </a:p>
          <a:p>
            <a:r>
              <a:rPr lang="cs-CZ" sz="2800" dirty="0"/>
              <a:t>č</a:t>
            </a:r>
            <a:r>
              <a:rPr lang="cs-CZ" sz="2800" dirty="0" smtClean="0"/>
              <a:t>íslovka – </a:t>
            </a:r>
            <a:r>
              <a:rPr lang="cs-CZ" sz="2800" b="1" u="sng" dirty="0" smtClean="0"/>
              <a:t>Čtvrtý</a:t>
            </a:r>
            <a:r>
              <a:rPr lang="cs-CZ" sz="2800" dirty="0" smtClean="0"/>
              <a:t> už dál nepostupuje. </a:t>
            </a:r>
            <a:r>
              <a:rPr lang="cs-CZ" sz="2800" b="1" u="sng" dirty="0" smtClean="0"/>
              <a:t>Dvacet</a:t>
            </a:r>
            <a:r>
              <a:rPr lang="cs-CZ" sz="2800" dirty="0" smtClean="0"/>
              <a:t> postoupilo, </a:t>
            </a:r>
            <a:r>
              <a:rPr lang="cs-CZ" sz="2800" b="1" u="sng" dirty="0" smtClean="0"/>
              <a:t>čtyři</a:t>
            </a:r>
            <a:r>
              <a:rPr lang="cs-CZ" sz="2800" dirty="0" smtClean="0"/>
              <a:t> jsou diskvalifikováni.</a:t>
            </a:r>
          </a:p>
          <a:p>
            <a:r>
              <a:rPr lang="cs-CZ" sz="2800" dirty="0"/>
              <a:t>p</a:t>
            </a:r>
            <a:r>
              <a:rPr lang="cs-CZ" sz="2800" dirty="0" smtClean="0"/>
              <a:t>říslovce – Každé </a:t>
            </a:r>
            <a:r>
              <a:rPr lang="cs-CZ" sz="2800" b="1" u="sng" dirty="0" smtClean="0"/>
              <a:t>proč</a:t>
            </a:r>
            <a:r>
              <a:rPr lang="cs-CZ" sz="2800" dirty="0" smtClean="0"/>
              <a:t> má nárok na své vysvětlení. </a:t>
            </a:r>
          </a:p>
          <a:p>
            <a:r>
              <a:rPr lang="cs-CZ" sz="2800" dirty="0"/>
              <a:t>c</a:t>
            </a:r>
            <a:r>
              <a:rPr lang="cs-CZ" sz="2800" dirty="0" smtClean="0"/>
              <a:t>itoslovce – Z křoví za kamenem se ozvalo tiché </a:t>
            </a:r>
            <a:r>
              <a:rPr lang="cs-CZ" sz="2800" b="1" u="sng" dirty="0" err="1" smtClean="0"/>
              <a:t>sss</a:t>
            </a:r>
            <a:r>
              <a:rPr lang="cs-CZ" sz="2800" dirty="0" smtClean="0"/>
              <a:t>. Ve tmě a tichu se rozléhá </a:t>
            </a:r>
            <a:r>
              <a:rPr lang="cs-CZ" sz="2800" b="1" u="sng" dirty="0" err="1" smtClean="0"/>
              <a:t>bzzz</a:t>
            </a:r>
            <a:r>
              <a:rPr lang="cs-CZ" sz="2800" dirty="0" smtClean="0"/>
              <a:t> a pak jen </a:t>
            </a:r>
            <a:r>
              <a:rPr lang="cs-CZ" sz="2800" b="1" u="sng" dirty="0" smtClean="0"/>
              <a:t>plesk</a:t>
            </a:r>
            <a:r>
              <a:rPr lang="cs-CZ" sz="2800" dirty="0" smtClean="0"/>
              <a:t>, </a:t>
            </a:r>
            <a:r>
              <a:rPr lang="cs-CZ" sz="2800" b="1" dirty="0" smtClean="0"/>
              <a:t>bác</a:t>
            </a:r>
            <a:r>
              <a:rPr lang="cs-CZ" sz="2800" dirty="0" smtClean="0"/>
              <a:t>.</a:t>
            </a:r>
            <a:endParaRPr lang="cs-CZ" sz="2800" dirty="0"/>
          </a:p>
        </p:txBody>
      </p:sp>
    </p:spTree>
    <p:extLst>
      <p:ext uri="{BB962C8B-B14F-4D97-AF65-F5344CB8AC3E}">
        <p14:creationId xmlns:p14="http://schemas.microsoft.com/office/powerpoint/2010/main" val="141381741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Určení přísudku</a:t>
            </a:r>
            <a:endParaRPr lang="cs-CZ" dirty="0"/>
          </a:p>
        </p:txBody>
      </p:sp>
      <p:sp>
        <p:nvSpPr>
          <p:cNvPr id="3" name="Zástupný symbol pro obsah 2"/>
          <p:cNvSpPr>
            <a:spLocks noGrp="1"/>
          </p:cNvSpPr>
          <p:nvPr>
            <p:ph idx="1"/>
          </p:nvPr>
        </p:nvSpPr>
        <p:spPr/>
        <p:txBody>
          <a:bodyPr/>
          <a:lstStyle/>
          <a:p>
            <a:r>
              <a:rPr lang="cs-CZ" dirty="0"/>
              <a:t>v</a:t>
            </a:r>
            <a:r>
              <a:rPr lang="cs-CZ" dirty="0" smtClean="0"/>
              <a:t>ždy se jedná o sloveso</a:t>
            </a:r>
          </a:p>
          <a:p>
            <a:r>
              <a:rPr lang="cs-CZ" dirty="0"/>
              <a:t>z</a:t>
            </a:r>
            <a:r>
              <a:rPr lang="cs-CZ" dirty="0" smtClean="0"/>
              <a:t>načíme </a:t>
            </a:r>
            <a:r>
              <a:rPr lang="cs-CZ" u="wavyHeavy" dirty="0" smtClean="0">
                <a:uFill>
                  <a:solidFill>
                    <a:srgbClr val="FF0000"/>
                  </a:solidFill>
                </a:uFill>
              </a:rPr>
              <a:t>…………..                  </a:t>
            </a:r>
            <a:endParaRPr lang="cs-CZ" dirty="0" smtClean="0"/>
          </a:p>
          <a:p>
            <a:pPr lvl="1"/>
            <a:r>
              <a:rPr lang="cs-CZ" dirty="0" smtClean="0"/>
              <a:t>Zraněný pacient si </a:t>
            </a:r>
            <a:r>
              <a:rPr lang="cs-CZ" b="1" u="wavyHeavy" dirty="0" smtClean="0">
                <a:uFill>
                  <a:solidFill>
                    <a:srgbClr val="FF0000"/>
                  </a:solidFill>
                </a:uFill>
              </a:rPr>
              <a:t>stěžuje</a:t>
            </a:r>
            <a:r>
              <a:rPr lang="cs-CZ" dirty="0" smtClean="0"/>
              <a:t> na bolesti. </a:t>
            </a:r>
          </a:p>
          <a:p>
            <a:pPr lvl="1"/>
            <a:r>
              <a:rPr lang="cs-CZ" dirty="0" smtClean="0"/>
              <a:t>Kočka </a:t>
            </a:r>
            <a:r>
              <a:rPr lang="cs-CZ" b="1" u="wavyHeavy" dirty="0" smtClean="0">
                <a:uFill>
                  <a:solidFill>
                    <a:srgbClr val="FF0000"/>
                  </a:solidFill>
                </a:uFill>
              </a:rPr>
              <a:t>dováděla</a:t>
            </a:r>
            <a:r>
              <a:rPr lang="cs-CZ" dirty="0" smtClean="0"/>
              <a:t> s kotětem, poté ho už jen </a:t>
            </a:r>
            <a:r>
              <a:rPr lang="cs-CZ" b="1" u="wavyHeavy" dirty="0" smtClean="0">
                <a:uFill>
                  <a:solidFill>
                    <a:srgbClr val="FF0000"/>
                  </a:solidFill>
                </a:uFill>
              </a:rPr>
              <a:t>pozorovala</a:t>
            </a:r>
            <a:r>
              <a:rPr lang="cs-CZ" dirty="0" smtClean="0"/>
              <a:t>.</a:t>
            </a:r>
          </a:p>
          <a:p>
            <a:pPr lvl="1"/>
            <a:r>
              <a:rPr lang="cs-CZ" dirty="0" smtClean="0"/>
              <a:t>Moře </a:t>
            </a:r>
            <a:r>
              <a:rPr lang="cs-CZ" b="1" u="wavyHeavy" dirty="0" smtClean="0">
                <a:uFill>
                  <a:solidFill>
                    <a:srgbClr val="FF0000"/>
                  </a:solidFill>
                </a:uFill>
              </a:rPr>
              <a:t>bouřilo</a:t>
            </a:r>
            <a:r>
              <a:rPr lang="cs-CZ" dirty="0" smtClean="0"/>
              <a:t> po celou noc.</a:t>
            </a:r>
          </a:p>
          <a:p>
            <a:pPr lvl="1"/>
            <a:r>
              <a:rPr lang="cs-CZ" dirty="0" smtClean="0"/>
              <a:t>Stroj </a:t>
            </a:r>
            <a:r>
              <a:rPr lang="cs-CZ" b="1" u="wavyHeavy" dirty="0" smtClean="0">
                <a:uFill>
                  <a:solidFill>
                    <a:srgbClr val="FF0000"/>
                  </a:solidFill>
                </a:uFill>
              </a:rPr>
              <a:t>narazil</a:t>
            </a:r>
            <a:r>
              <a:rPr lang="cs-CZ" dirty="0" smtClean="0"/>
              <a:t> do betonové bariéry a při odrazu </a:t>
            </a:r>
            <a:r>
              <a:rPr lang="cs-CZ" b="1" u="wavyHeavy" dirty="0" smtClean="0">
                <a:uFill>
                  <a:solidFill>
                    <a:srgbClr val="FF0000"/>
                  </a:solidFill>
                </a:uFill>
              </a:rPr>
              <a:t>zbořil</a:t>
            </a:r>
            <a:r>
              <a:rPr lang="cs-CZ" dirty="0" smtClean="0"/>
              <a:t> poblíž stojící zeď.</a:t>
            </a:r>
          </a:p>
          <a:p>
            <a:pPr marL="457200" lvl="1" indent="0">
              <a:buNone/>
            </a:pPr>
            <a:endParaRPr lang="cs-CZ" dirty="0" smtClean="0"/>
          </a:p>
        </p:txBody>
      </p:sp>
    </p:spTree>
    <p:extLst>
      <p:ext uri="{BB962C8B-B14F-4D97-AF65-F5344CB8AC3E}">
        <p14:creationId xmlns:p14="http://schemas.microsoft.com/office/powerpoint/2010/main" val="176963956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Určete podmět a přísudek</a:t>
            </a:r>
            <a:endParaRPr lang="cs-CZ" dirty="0"/>
          </a:p>
        </p:txBody>
      </p:sp>
      <p:sp>
        <p:nvSpPr>
          <p:cNvPr id="3" name="Zástupný symbol pro obsah 2"/>
          <p:cNvSpPr>
            <a:spLocks noGrp="1"/>
          </p:cNvSpPr>
          <p:nvPr>
            <p:ph idx="1"/>
          </p:nvPr>
        </p:nvSpPr>
        <p:spPr/>
        <p:txBody>
          <a:bodyPr>
            <a:normAutofit/>
          </a:bodyPr>
          <a:lstStyle/>
          <a:p>
            <a:pPr marL="0" indent="0">
              <a:buNone/>
            </a:pPr>
            <a:r>
              <a:rPr lang="cs-CZ" sz="2800" dirty="0" smtClean="0"/>
              <a:t>Téměř každý pes štěká na pošťáka. Slepičí kokodák znamená snesení vajíčka. Vrabci v křoví nezvykle k roční době hlasitě štěbetají. Kočka snědla zbytky ryby na talíři. Dva zase nedonesli požadovanou částku na lyžařský zájezd. Někdo nám zazvonil na zvonek na brance. Maminka nemůže sledovat zajímavý pořad. Blíží se jarní prázdniny, ale jaro je ještě daleko. Na pololetním vysvědčení se ve třídě objevily také pětky. V některých rodinách se za hezké vysvědčení rozdávají dárky. </a:t>
            </a:r>
            <a:endParaRPr lang="cs-CZ" sz="2800" dirty="0"/>
          </a:p>
        </p:txBody>
      </p:sp>
    </p:spTree>
    <p:extLst>
      <p:ext uri="{BB962C8B-B14F-4D97-AF65-F5344CB8AC3E}">
        <p14:creationId xmlns:p14="http://schemas.microsoft.com/office/powerpoint/2010/main" val="123665797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Řešení</a:t>
            </a:r>
            <a:endParaRPr lang="cs-CZ" dirty="0"/>
          </a:p>
        </p:txBody>
      </p:sp>
      <p:sp>
        <p:nvSpPr>
          <p:cNvPr id="3" name="Zástupný symbol pro obsah 2"/>
          <p:cNvSpPr>
            <a:spLocks noGrp="1"/>
          </p:cNvSpPr>
          <p:nvPr>
            <p:ph idx="1"/>
          </p:nvPr>
        </p:nvSpPr>
        <p:spPr/>
        <p:txBody>
          <a:bodyPr>
            <a:normAutofit/>
          </a:bodyPr>
          <a:lstStyle/>
          <a:p>
            <a:pPr marL="0" indent="0">
              <a:buNone/>
            </a:pPr>
            <a:r>
              <a:rPr lang="cs-CZ" sz="2800" dirty="0" smtClean="0"/>
              <a:t>Téměř každý </a:t>
            </a:r>
            <a:r>
              <a:rPr lang="cs-CZ" sz="2800" b="1" u="sng" dirty="0" smtClean="0"/>
              <a:t>pes</a:t>
            </a:r>
            <a:r>
              <a:rPr lang="cs-CZ" sz="2800" dirty="0" smtClean="0"/>
              <a:t> </a:t>
            </a:r>
            <a:r>
              <a:rPr lang="cs-CZ" sz="2800" b="1" u="wavyHeavy" dirty="0" smtClean="0">
                <a:uFill>
                  <a:solidFill>
                    <a:srgbClr val="FF0000"/>
                  </a:solidFill>
                </a:uFill>
              </a:rPr>
              <a:t>štěká</a:t>
            </a:r>
            <a:r>
              <a:rPr lang="cs-CZ" sz="2800" dirty="0" smtClean="0"/>
              <a:t> na pošťáka. Slepičí </a:t>
            </a:r>
            <a:r>
              <a:rPr lang="cs-CZ" sz="2800" b="1" u="sng" dirty="0" smtClean="0"/>
              <a:t>kokodák</a:t>
            </a:r>
            <a:r>
              <a:rPr lang="cs-CZ" sz="2800" dirty="0" smtClean="0"/>
              <a:t> </a:t>
            </a:r>
            <a:r>
              <a:rPr lang="cs-CZ" sz="2800" b="1" u="wavyHeavy" dirty="0" smtClean="0">
                <a:uFill>
                  <a:solidFill>
                    <a:srgbClr val="FF0000"/>
                  </a:solidFill>
                </a:uFill>
              </a:rPr>
              <a:t>znamená</a:t>
            </a:r>
            <a:r>
              <a:rPr lang="cs-CZ" sz="2800" dirty="0" smtClean="0"/>
              <a:t> snesení vajíčka. </a:t>
            </a:r>
            <a:r>
              <a:rPr lang="cs-CZ" sz="2800" b="1" u="sng" dirty="0" smtClean="0"/>
              <a:t>Vrabci</a:t>
            </a:r>
            <a:r>
              <a:rPr lang="cs-CZ" sz="2800" dirty="0" smtClean="0"/>
              <a:t> v křoví nezvykle k roční době hlasitě </a:t>
            </a:r>
            <a:r>
              <a:rPr lang="cs-CZ" sz="2800" b="1" u="wavyHeavy" dirty="0" smtClean="0">
                <a:uFill>
                  <a:solidFill>
                    <a:srgbClr val="FF0000"/>
                  </a:solidFill>
                </a:uFill>
              </a:rPr>
              <a:t>štěbetají</a:t>
            </a:r>
            <a:r>
              <a:rPr lang="cs-CZ" sz="2800" dirty="0" smtClean="0"/>
              <a:t>. </a:t>
            </a:r>
            <a:r>
              <a:rPr lang="cs-CZ" sz="2800" b="1" u="sng" dirty="0" smtClean="0"/>
              <a:t>Kočka</a:t>
            </a:r>
            <a:r>
              <a:rPr lang="cs-CZ" sz="2800" dirty="0" smtClean="0"/>
              <a:t> </a:t>
            </a:r>
            <a:r>
              <a:rPr lang="cs-CZ" sz="2800" b="1" u="wavyHeavy" dirty="0" smtClean="0">
                <a:uFill>
                  <a:solidFill>
                    <a:srgbClr val="FF0000"/>
                  </a:solidFill>
                </a:uFill>
              </a:rPr>
              <a:t>snědla</a:t>
            </a:r>
            <a:r>
              <a:rPr lang="cs-CZ" sz="2800" dirty="0" smtClean="0"/>
              <a:t> zbytky ryby na talíři. </a:t>
            </a:r>
            <a:r>
              <a:rPr lang="cs-CZ" sz="2800" b="1" u="sng" dirty="0" smtClean="0"/>
              <a:t>Dva</a:t>
            </a:r>
            <a:r>
              <a:rPr lang="cs-CZ" sz="2800" dirty="0" smtClean="0"/>
              <a:t> zase </a:t>
            </a:r>
            <a:r>
              <a:rPr lang="cs-CZ" sz="2800" b="1" u="wavyHeavy" dirty="0" smtClean="0">
                <a:uFill>
                  <a:solidFill>
                    <a:srgbClr val="FF0000"/>
                  </a:solidFill>
                </a:uFill>
              </a:rPr>
              <a:t>nedonesli</a:t>
            </a:r>
            <a:r>
              <a:rPr lang="cs-CZ" sz="2800" dirty="0" smtClean="0"/>
              <a:t> požadovanou částku na lyžařský zájezd. </a:t>
            </a:r>
            <a:r>
              <a:rPr lang="cs-CZ" sz="2800" b="1" u="sng" dirty="0" smtClean="0"/>
              <a:t>Někdo</a:t>
            </a:r>
            <a:r>
              <a:rPr lang="cs-CZ" sz="2800" dirty="0" smtClean="0"/>
              <a:t> nám </a:t>
            </a:r>
            <a:r>
              <a:rPr lang="cs-CZ" sz="2800" b="1" u="wavyHeavy" dirty="0" smtClean="0">
                <a:uFill>
                  <a:solidFill>
                    <a:srgbClr val="FF0000"/>
                  </a:solidFill>
                </a:uFill>
              </a:rPr>
              <a:t>zazvonil</a:t>
            </a:r>
            <a:r>
              <a:rPr lang="cs-CZ" sz="2800" dirty="0" smtClean="0"/>
              <a:t> na zvonek na brance. </a:t>
            </a:r>
            <a:r>
              <a:rPr lang="cs-CZ" sz="2800" b="1" u="sng" dirty="0" smtClean="0"/>
              <a:t>Maminka</a:t>
            </a:r>
            <a:r>
              <a:rPr lang="cs-CZ" sz="2800" dirty="0" smtClean="0"/>
              <a:t> </a:t>
            </a:r>
            <a:r>
              <a:rPr lang="cs-CZ" sz="2800" b="1" u="wavyHeavy" dirty="0" smtClean="0">
                <a:uFill>
                  <a:solidFill>
                    <a:srgbClr val="FF0000"/>
                  </a:solidFill>
                </a:uFill>
              </a:rPr>
              <a:t>nemůže</a:t>
            </a:r>
            <a:r>
              <a:rPr lang="cs-CZ" sz="2800" dirty="0" smtClean="0"/>
              <a:t> sledovat zajímavý pořad. </a:t>
            </a:r>
            <a:r>
              <a:rPr lang="cs-CZ" sz="2800" b="1" u="wavyHeavy" dirty="0" smtClean="0">
                <a:uFill>
                  <a:solidFill>
                    <a:srgbClr val="FF0000"/>
                  </a:solidFill>
                </a:uFill>
              </a:rPr>
              <a:t>Blíží se</a:t>
            </a:r>
            <a:r>
              <a:rPr lang="cs-CZ" sz="2800" u="wavyHeavy" dirty="0" smtClean="0">
                <a:uFill>
                  <a:solidFill>
                    <a:srgbClr val="FF0000"/>
                  </a:solidFill>
                </a:uFill>
              </a:rPr>
              <a:t> </a:t>
            </a:r>
            <a:r>
              <a:rPr lang="cs-CZ" sz="2800" dirty="0" smtClean="0"/>
              <a:t>jarní </a:t>
            </a:r>
            <a:r>
              <a:rPr lang="cs-CZ" sz="2800" b="1" u="sng" dirty="0" smtClean="0"/>
              <a:t>prázdniny</a:t>
            </a:r>
            <a:r>
              <a:rPr lang="cs-CZ" sz="2800" dirty="0" smtClean="0"/>
              <a:t>, ale </a:t>
            </a:r>
            <a:r>
              <a:rPr lang="cs-CZ" sz="2800" b="1" u="sng" dirty="0" smtClean="0"/>
              <a:t>jaro</a:t>
            </a:r>
            <a:r>
              <a:rPr lang="cs-CZ" sz="2800" dirty="0" smtClean="0"/>
              <a:t> </a:t>
            </a:r>
            <a:r>
              <a:rPr lang="cs-CZ" sz="2800" b="1" u="wavyHeavy" dirty="0" smtClean="0">
                <a:uFill>
                  <a:solidFill>
                    <a:srgbClr val="FF0000"/>
                  </a:solidFill>
                </a:uFill>
              </a:rPr>
              <a:t>je</a:t>
            </a:r>
            <a:r>
              <a:rPr lang="cs-CZ" sz="2800" dirty="0" smtClean="0"/>
              <a:t> ještě daleko. Na pololetním vysvědčení se ve třídě </a:t>
            </a:r>
            <a:r>
              <a:rPr lang="cs-CZ" sz="2800" b="1" u="wavyHeavy" dirty="0" smtClean="0">
                <a:uFill>
                  <a:solidFill>
                    <a:srgbClr val="FF0000"/>
                  </a:solidFill>
                </a:uFill>
              </a:rPr>
              <a:t>objevily</a:t>
            </a:r>
            <a:r>
              <a:rPr lang="cs-CZ" sz="2800" dirty="0" smtClean="0"/>
              <a:t> také </a:t>
            </a:r>
            <a:r>
              <a:rPr lang="cs-CZ" sz="2800" b="1" u="sng" dirty="0" smtClean="0"/>
              <a:t>pětky</a:t>
            </a:r>
            <a:r>
              <a:rPr lang="cs-CZ" sz="2800" dirty="0" smtClean="0"/>
              <a:t>. V některých rodinách se za hezké vysvědčení </a:t>
            </a:r>
            <a:r>
              <a:rPr lang="cs-CZ" sz="2800" b="1" u="wavyHeavy" dirty="0" smtClean="0">
                <a:uFill>
                  <a:solidFill>
                    <a:srgbClr val="FF0000"/>
                  </a:solidFill>
                </a:uFill>
              </a:rPr>
              <a:t>rozdávají</a:t>
            </a:r>
            <a:r>
              <a:rPr lang="cs-CZ" sz="2800" dirty="0" smtClean="0"/>
              <a:t> </a:t>
            </a:r>
            <a:r>
              <a:rPr lang="cs-CZ" sz="2800" b="1" u="sng" dirty="0" smtClean="0"/>
              <a:t>dárky</a:t>
            </a:r>
            <a:r>
              <a:rPr lang="cs-CZ" sz="2800" dirty="0" smtClean="0"/>
              <a:t>. </a:t>
            </a:r>
          </a:p>
          <a:p>
            <a:endParaRPr lang="cs-CZ" dirty="0"/>
          </a:p>
        </p:txBody>
      </p:sp>
    </p:spTree>
    <p:extLst>
      <p:ext uri="{BB962C8B-B14F-4D97-AF65-F5344CB8AC3E}">
        <p14:creationId xmlns:p14="http://schemas.microsoft.com/office/powerpoint/2010/main" val="194454169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smtClean="0"/>
              <a:t>Podmět nevyjádřený</a:t>
            </a:r>
            <a:endParaRPr lang="cs-CZ" dirty="0"/>
          </a:p>
        </p:txBody>
      </p:sp>
      <p:sp>
        <p:nvSpPr>
          <p:cNvPr id="3" name="Zástupný symbol pro obsah 2"/>
          <p:cNvSpPr>
            <a:spLocks noGrp="1"/>
          </p:cNvSpPr>
          <p:nvPr>
            <p:ph idx="1"/>
          </p:nvPr>
        </p:nvSpPr>
        <p:spPr/>
        <p:txBody>
          <a:bodyPr>
            <a:normAutofit/>
          </a:bodyPr>
          <a:lstStyle/>
          <a:p>
            <a:r>
              <a:rPr lang="cs-CZ" sz="2800" dirty="0" smtClean="0"/>
              <a:t>podmět nemusí být přímo ve větě, ale otázkou jej snadno zjistíme: např.</a:t>
            </a:r>
          </a:p>
          <a:p>
            <a:pPr lvl="1"/>
            <a:r>
              <a:rPr lang="cs-CZ" dirty="0" smtClean="0"/>
              <a:t>Neřekli nám to včas. – Kdo, co neřekli – </a:t>
            </a:r>
            <a:r>
              <a:rPr lang="cs-CZ" b="1" u="sng" dirty="0" smtClean="0"/>
              <a:t>oni </a:t>
            </a:r>
          </a:p>
          <a:p>
            <a:pPr lvl="1"/>
            <a:r>
              <a:rPr lang="cs-CZ" dirty="0" smtClean="0"/>
              <a:t>Hrabal, skákal, vrčel a štěkal. – Kdo, co – </a:t>
            </a:r>
            <a:r>
              <a:rPr lang="cs-CZ" b="1" u="sng" dirty="0" smtClean="0"/>
              <a:t>on, pes</a:t>
            </a:r>
          </a:p>
          <a:p>
            <a:pPr lvl="1"/>
            <a:r>
              <a:rPr lang="cs-CZ" dirty="0" smtClean="0"/>
              <a:t>Poškodili si vozidla na zničené vozovce. – Kdo, co – </a:t>
            </a:r>
            <a:r>
              <a:rPr lang="cs-CZ" b="1" u="sng" dirty="0" smtClean="0"/>
              <a:t>oni, řidiči</a:t>
            </a:r>
          </a:p>
          <a:p>
            <a:pPr lvl="1"/>
            <a:r>
              <a:rPr lang="cs-CZ" dirty="0" smtClean="0"/>
              <a:t>Vypravovala Barunce o svém mládí a zvycích v dávných dobách. - Kdo, co – </a:t>
            </a:r>
            <a:r>
              <a:rPr lang="cs-CZ" b="1" u="sng" dirty="0" smtClean="0"/>
              <a:t>ona, babička</a:t>
            </a:r>
          </a:p>
          <a:p>
            <a:pPr marL="514350" indent="-457200"/>
            <a:r>
              <a:rPr lang="cs-CZ" sz="2800" dirty="0"/>
              <a:t>z</a:t>
            </a:r>
            <a:r>
              <a:rPr lang="cs-CZ" sz="2800" dirty="0" smtClean="0"/>
              <a:t>načíme (  ) </a:t>
            </a:r>
          </a:p>
        </p:txBody>
      </p:sp>
    </p:spTree>
    <p:extLst>
      <p:ext uri="{BB962C8B-B14F-4D97-AF65-F5344CB8AC3E}">
        <p14:creationId xmlns:p14="http://schemas.microsoft.com/office/powerpoint/2010/main" val="180827673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smtClean="0"/>
              <a:t>Několikanásobný podmět</a:t>
            </a:r>
            <a:endParaRPr lang="cs-CZ" dirty="0"/>
          </a:p>
        </p:txBody>
      </p:sp>
      <p:sp>
        <p:nvSpPr>
          <p:cNvPr id="3" name="Zástupný symbol pro obsah 2"/>
          <p:cNvSpPr>
            <a:spLocks noGrp="1"/>
          </p:cNvSpPr>
          <p:nvPr>
            <p:ph idx="1"/>
          </p:nvPr>
        </p:nvSpPr>
        <p:spPr/>
        <p:txBody>
          <a:bodyPr>
            <a:normAutofit/>
          </a:bodyPr>
          <a:lstStyle/>
          <a:p>
            <a:r>
              <a:rPr lang="cs-CZ" sz="2800" dirty="0"/>
              <a:t>v</a:t>
            </a:r>
            <a:r>
              <a:rPr lang="cs-CZ" sz="2800" dirty="0" smtClean="0"/>
              <a:t> některých větách máme více podmětů</a:t>
            </a:r>
          </a:p>
          <a:p>
            <a:r>
              <a:rPr lang="cs-CZ" sz="2800" dirty="0"/>
              <a:t>v</a:t>
            </a:r>
            <a:r>
              <a:rPr lang="cs-CZ" sz="2800" dirty="0" smtClean="0"/>
              <a:t>elký význam to má v pravopisu přísudku</a:t>
            </a:r>
          </a:p>
          <a:p>
            <a:r>
              <a:rPr lang="cs-CZ" sz="2800" dirty="0" smtClean="0"/>
              <a:t>např.</a:t>
            </a:r>
          </a:p>
          <a:p>
            <a:pPr lvl="1"/>
            <a:r>
              <a:rPr lang="cs-CZ" b="1" u="sng" dirty="0" smtClean="0"/>
              <a:t>Lvi</a:t>
            </a:r>
            <a:r>
              <a:rPr lang="cs-CZ" dirty="0" smtClean="0"/>
              <a:t>, </a:t>
            </a:r>
            <a:r>
              <a:rPr lang="cs-CZ" b="1" u="sng" dirty="0" smtClean="0"/>
              <a:t>tygři</a:t>
            </a:r>
            <a:r>
              <a:rPr lang="cs-CZ" dirty="0" smtClean="0"/>
              <a:t> a </a:t>
            </a:r>
            <a:r>
              <a:rPr lang="cs-CZ" b="1" u="sng" dirty="0" err="1" smtClean="0"/>
              <a:t>pardáli</a:t>
            </a:r>
            <a:r>
              <a:rPr lang="cs-CZ" dirty="0" smtClean="0"/>
              <a:t> se vyhřívali na slunci.</a:t>
            </a:r>
          </a:p>
          <a:p>
            <a:pPr lvl="1"/>
            <a:r>
              <a:rPr lang="cs-CZ" b="1" u="sng" dirty="0" smtClean="0"/>
              <a:t>Berušky</a:t>
            </a:r>
            <a:r>
              <a:rPr lang="cs-CZ" dirty="0" smtClean="0"/>
              <a:t>, </a:t>
            </a:r>
            <a:r>
              <a:rPr lang="cs-CZ" b="1" u="sng" dirty="0" smtClean="0"/>
              <a:t>mouchy</a:t>
            </a:r>
            <a:r>
              <a:rPr lang="cs-CZ" dirty="0" smtClean="0"/>
              <a:t> a </a:t>
            </a:r>
            <a:r>
              <a:rPr lang="cs-CZ" b="1" u="sng" dirty="0" smtClean="0"/>
              <a:t>broučci</a:t>
            </a:r>
            <a:r>
              <a:rPr lang="cs-CZ" dirty="0" smtClean="0"/>
              <a:t> poletovali kolem kvetoucího keře. </a:t>
            </a:r>
          </a:p>
          <a:p>
            <a:pPr lvl="1"/>
            <a:r>
              <a:rPr lang="cs-CZ" b="1" u="sng" dirty="0" smtClean="0"/>
              <a:t>Vrtačky</a:t>
            </a:r>
            <a:r>
              <a:rPr lang="cs-CZ" dirty="0" smtClean="0"/>
              <a:t>, </a:t>
            </a:r>
            <a:r>
              <a:rPr lang="cs-CZ" b="1" u="sng" dirty="0" smtClean="0"/>
              <a:t>brusky</a:t>
            </a:r>
            <a:r>
              <a:rPr lang="cs-CZ" dirty="0" smtClean="0"/>
              <a:t> a pneumatická </a:t>
            </a:r>
            <a:r>
              <a:rPr lang="cs-CZ" b="1" u="sng" dirty="0" smtClean="0"/>
              <a:t>kladiva</a:t>
            </a:r>
            <a:r>
              <a:rPr lang="cs-CZ" dirty="0" smtClean="0"/>
              <a:t> se v zimě příliš často neprodávají. </a:t>
            </a:r>
            <a:endParaRPr lang="cs-CZ" dirty="0"/>
          </a:p>
        </p:txBody>
      </p:sp>
    </p:spTree>
    <p:extLst>
      <p:ext uri="{BB962C8B-B14F-4D97-AF65-F5344CB8AC3E}">
        <p14:creationId xmlns:p14="http://schemas.microsoft.com/office/powerpoint/2010/main" val="1447374254"/>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97</TotalTime>
  <Words>573</Words>
  <Application>Microsoft Office PowerPoint</Application>
  <PresentationFormat>Předvádění na obrazovce (4:3)</PresentationFormat>
  <Paragraphs>66</Paragraphs>
  <Slides>10</Slides>
  <Notes>1</Notes>
  <HiddenSlides>2</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Motiv systému Office</vt:lpstr>
      <vt:lpstr>Prezentace aplikace PowerPoint</vt:lpstr>
      <vt:lpstr>Prezentace aplikace PowerPoint</vt:lpstr>
      <vt:lpstr>Podmět a přísudek (základní skladební dvojice)</vt:lpstr>
      <vt:lpstr>Určení podmětu</vt:lpstr>
      <vt:lpstr>Podmětem mohou být i jiné slovní druhy</vt:lpstr>
      <vt:lpstr>Určení přísudku</vt:lpstr>
      <vt:lpstr>Určete podmět a přísudek</vt:lpstr>
      <vt:lpstr>Řešení</vt:lpstr>
      <vt:lpstr>Podmět nevyjádřený</vt:lpstr>
      <vt:lpstr>Několikanásobný podmět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Podmět a přísudek</dc:title>
  <dc:creator>Helena Popelková</dc:creator>
  <cp:lastModifiedBy>Helena Popelková</cp:lastModifiedBy>
  <cp:revision>13</cp:revision>
  <dcterms:created xsi:type="dcterms:W3CDTF">2013-02-02T16:55:18Z</dcterms:created>
  <dcterms:modified xsi:type="dcterms:W3CDTF">2013-06-23T13:55:04Z</dcterms:modified>
</cp:coreProperties>
</file>