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notesMasters/notesMaster1.xml" ContentType="application/vnd.openxmlformats-officedocument.presentationml.notesMaster+xml"/>
  <Override PartName="/ppt/tags/tag1.xml" ContentType="application/vnd.openxmlformats-officedocument.presentationml.tag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1"/>
  </p:notesMasterIdLst>
  <p:sldIdLst>
    <p:sldId id="257" r:id="rId2"/>
    <p:sldId id="261" r:id="rId3"/>
    <p:sldId id="256" r:id="rId4"/>
    <p:sldId id="258" r:id="rId5"/>
    <p:sldId id="259" r:id="rId6"/>
    <p:sldId id="262" r:id="rId7"/>
    <p:sldId id="263" r:id="rId8"/>
    <p:sldId id="264" r:id="rId9"/>
    <p:sldId id="260" r:id="rId10"/>
  </p:sldIdLst>
  <p:sldSz cx="9144000" cy="6858000" type="screen4x3"/>
  <p:notesSz cx="6858000" cy="9144000"/>
  <p:custDataLst>
    <p:tags r:id="rId12"/>
  </p:custDataLst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138" autoAdjust="0"/>
    <p:restoredTop sz="94660"/>
  </p:normalViewPr>
  <p:slideViewPr>
    <p:cSldViewPr>
      <p:cViewPr varScale="1">
        <p:scale>
          <a:sx n="80" d="100"/>
          <a:sy n="80" d="100"/>
        </p:scale>
        <p:origin x="-258" y="-7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gs" Target="tags/tag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8713F71C-A650-4BA1-8C7B-818AB261EE2A}" type="datetimeFigureOut">
              <a:rPr lang="cs-CZ" smtClean="0"/>
              <a:t>9.3.2014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3F30678-3EF9-49EF-8D68-DD45D4F893D4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4681692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hlaví 4"/>
          <p:cNvSpPr>
            <a:spLocks noGrp="1"/>
          </p:cNvSpPr>
          <p:nvPr>
            <p:ph type="hdr" sz="quarter" idx="10"/>
          </p:nvPr>
        </p:nvSpPr>
        <p:spPr/>
        <p:txBody>
          <a:bodyPr/>
          <a:lstStyle/>
          <a:p>
            <a:r>
              <a:rPr lang="cs-CZ" smtClean="0"/>
              <a:t>VY_32_INOVACE_1/20A-ICT/PE/ON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262249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B8C461-81B5-4D93-989A-D23BE506DE97}" type="datetimeFigureOut">
              <a:rPr lang="cs-CZ" smtClean="0"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DE6A5C-0E34-4559-ACA5-CDC42191E0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5904136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B8C461-81B5-4D93-989A-D23BE506DE97}" type="datetimeFigureOut">
              <a:rPr lang="cs-CZ" smtClean="0"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DE6A5C-0E34-4559-ACA5-CDC42191E0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55766912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B8C461-81B5-4D93-989A-D23BE506DE97}" type="datetimeFigureOut">
              <a:rPr lang="cs-CZ" smtClean="0"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DE6A5C-0E34-4559-ACA5-CDC42191E0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5432705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B8C461-81B5-4D93-989A-D23BE506DE97}" type="datetimeFigureOut">
              <a:rPr lang="cs-CZ" smtClean="0"/>
              <a:t>9.3.2014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DE6A5C-0E34-4559-ACA5-CDC42191E0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223435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B8C461-81B5-4D93-989A-D23BE506DE97}" type="datetimeFigureOut">
              <a:rPr lang="cs-CZ" smtClean="0"/>
              <a:t>9.3.2014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DE6A5C-0E34-4559-ACA5-CDC42191E0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02538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B8C461-81B5-4D93-989A-D23BE506DE97}" type="datetimeFigureOut">
              <a:rPr lang="cs-CZ" smtClean="0"/>
              <a:t>9.3.2014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DE6A5C-0E34-4559-ACA5-CDC42191E0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054747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B8C461-81B5-4D93-989A-D23BE506DE97}" type="datetimeFigureOut">
              <a:rPr lang="cs-CZ" smtClean="0"/>
              <a:t>9.3.2014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DE6A5C-0E34-4559-ACA5-CDC42191E0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8189034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B8C461-81B5-4D93-989A-D23BE506DE97}" type="datetimeFigureOut">
              <a:rPr lang="cs-CZ" smtClean="0"/>
              <a:t>9.3.2014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DE6A5C-0E34-4559-ACA5-CDC42191E0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3975406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B8C461-81B5-4D93-989A-D23BE506DE97}" type="datetimeFigureOut">
              <a:rPr lang="cs-CZ" smtClean="0"/>
              <a:t>9.3.2014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DE6A5C-0E34-4559-ACA5-CDC42191E0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0094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B8C461-81B5-4D93-989A-D23BE506DE97}" type="datetimeFigureOut">
              <a:rPr lang="cs-CZ" smtClean="0"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DE6A5C-0E34-4559-ACA5-CDC42191E0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7419710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B8C461-81B5-4D93-989A-D23BE506DE97}" type="datetimeFigureOut">
              <a:rPr lang="cs-CZ" smtClean="0"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CDE6A5C-0E34-4559-ACA5-CDC42191E0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184601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7B8C461-81B5-4D93-989A-D23BE506DE97}" type="datetimeFigureOut">
              <a:rPr lang="cs-CZ" smtClean="0"/>
              <a:t>9.3.2014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DE6A5C-0E34-4559-ACA5-CDC42191E06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724114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g"/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4860032" y="404664"/>
            <a:ext cx="237566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2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117184880"/>
              </p:ext>
            </p:extLst>
          </p:nvPr>
        </p:nvGraphicFramePr>
        <p:xfrm>
          <a:off x="467544" y="2060848"/>
          <a:ext cx="8280919" cy="4608512"/>
        </p:xfrm>
        <a:graphic>
          <a:graphicData uri="http://schemas.openxmlformats.org/drawingml/2006/table">
            <a:tbl>
              <a:tblPr firstRow="1" firstCol="1">
                <a:tableStyleId>{2D5ABB26-0587-4C30-8999-92F81FD0307C}</a:tableStyleId>
              </a:tblPr>
              <a:tblGrid>
                <a:gridCol w="1900962"/>
                <a:gridCol w="6379957"/>
              </a:tblGrid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Číslo projektu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38175" algn="l"/>
                        </a:tabLst>
                      </a:pPr>
                      <a:r>
                        <a:rPr lang="cs-CZ" sz="2000" dirty="0" smtClean="0">
                          <a:effectLst/>
                        </a:rPr>
                        <a:t>CZ.1.07</a:t>
                      </a:r>
                      <a:r>
                        <a:rPr lang="cs-CZ" sz="2000" dirty="0">
                          <a:effectLst/>
                        </a:rPr>
                        <a:t>/ 1.5.00/34.0673	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Název školy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SOU a ZŠ Planá, Kostelní 129, Planá</a:t>
                      </a:r>
                      <a:endParaRPr lang="cs-CZ" sz="20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>
                          <a:tab pos="612775" algn="l"/>
                        </a:tabLst>
                        <a:defRPr/>
                      </a:pPr>
                      <a:r>
                        <a:rPr lang="cs-CZ" sz="2000" dirty="0" smtClean="0">
                          <a:effectLst/>
                        </a:rPr>
                        <a:t>Vzdělávací oblast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Jazykové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vzdělávání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  <a:tabLst>
                          <a:tab pos="612775" algn="l"/>
                        </a:tabLs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Předmět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Český</a:t>
                      </a:r>
                      <a:r>
                        <a:rPr lang="cs-CZ" sz="2000" baseline="0" dirty="0" smtClean="0">
                          <a:effectLst/>
                          <a:latin typeface="Calibri"/>
                          <a:ea typeface="Calibri"/>
                          <a:cs typeface="Times New Roman"/>
                        </a:rPr>
                        <a:t> jazyk a literatura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effectLst/>
                        </a:rPr>
                        <a:t>Tematický okruh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Čeští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spisovatelé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lvl="1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Název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Josef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Kainar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Číslo materiálu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2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smtClean="0">
                          <a:effectLst/>
                        </a:rPr>
                        <a:t>VY_12_INOVACE_2.A_CJ_14(32</a:t>
                      </a:r>
                      <a:r>
                        <a:rPr lang="cs-CZ" sz="2000" dirty="0" smtClean="0">
                          <a:effectLst/>
                        </a:rPr>
                        <a:t>)</a:t>
                      </a: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</a:rPr>
                        <a:t>Autor	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457200" marR="0" lvl="1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20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Mgr.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 Helena Popelková</a:t>
                      </a:r>
                      <a:endParaRPr lang="cs-CZ" sz="200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43953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effectLst/>
                        </a:rPr>
                        <a:t>Datum tvorby</a:t>
                      </a:r>
                      <a:endParaRPr lang="cs-CZ" sz="20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lvl="1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</a:rPr>
                        <a:t>28.9.2012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652742">
                <a:tc gridSpan="2">
                  <a:txBody>
                    <a:bodyPr/>
                    <a:lstStyle/>
                    <a:p>
                      <a:pPr algn="ct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Zdroj</a:t>
                      </a:r>
                      <a:r>
                        <a:rPr lang="cs-CZ" sz="2000" baseline="0" dirty="0" smtClean="0">
                          <a:effectLst/>
                          <a:latin typeface="+mn-lt"/>
                          <a:ea typeface="+mn-ea"/>
                          <a:cs typeface="+mn-cs"/>
                        </a:rPr>
                        <a:t> autora</a:t>
                      </a:r>
                      <a:endParaRPr lang="cs-CZ" sz="20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27384"/>
            <a:ext cx="9144000" cy="199813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4127458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Anotace</a:t>
            </a:r>
          </a:p>
          <a:p>
            <a:pPr marL="0" indent="0">
              <a:buNone/>
            </a:pPr>
            <a:r>
              <a:rPr lang="cs-CZ" dirty="0"/>
              <a:t>Cílem je představit život a dílo </a:t>
            </a:r>
            <a:r>
              <a:rPr lang="cs-CZ" dirty="0" smtClean="0"/>
              <a:t>Josefa Kainara.  </a:t>
            </a:r>
            <a:r>
              <a:rPr lang="cs-CZ" dirty="0"/>
              <a:t>Doporučena učebnice Literární výchova pro OU.</a:t>
            </a:r>
          </a:p>
          <a:p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0422443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836712"/>
            <a:ext cx="7772400" cy="1470025"/>
          </a:xfrm>
        </p:spPr>
        <p:txBody>
          <a:bodyPr>
            <a:normAutofit/>
          </a:bodyPr>
          <a:lstStyle/>
          <a:p>
            <a:r>
              <a:rPr lang="cs-CZ" sz="4800" dirty="0" smtClean="0"/>
              <a:t>Josef Kainar</a:t>
            </a:r>
            <a:endParaRPr lang="cs-CZ" sz="4800" dirty="0"/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67844" y="2245307"/>
            <a:ext cx="2808312" cy="384700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2411760" y="6453336"/>
            <a:ext cx="432048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1200" dirty="0">
                <a:solidFill>
                  <a:schemeClr val="bg1">
                    <a:lumMod val="75000"/>
                  </a:schemeClr>
                </a:solidFill>
              </a:rPr>
              <a:t>http://kutzik.jirpa.cz/storage/201011080950_Josef%20Kainar.jpg</a:t>
            </a:r>
          </a:p>
        </p:txBody>
      </p:sp>
    </p:spTree>
    <p:extLst>
      <p:ext uri="{BB962C8B-B14F-4D97-AF65-F5344CB8AC3E}">
        <p14:creationId xmlns:p14="http://schemas.microsoft.com/office/powerpoint/2010/main" val="18342143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Font typeface="Calibri" pitchFamily="34" charset="0"/>
              <a:buChar char="*"/>
            </a:pPr>
            <a:r>
              <a:rPr lang="cs-CZ" dirty="0" smtClean="0"/>
              <a:t>29.6.1917 v Přerově</a:t>
            </a:r>
          </a:p>
          <a:p>
            <a:pPr>
              <a:buFont typeface="Calibri" pitchFamily="34" charset="0"/>
              <a:buChar char="†"/>
            </a:pPr>
            <a:r>
              <a:rPr lang="cs-CZ" dirty="0" smtClean="0"/>
              <a:t>16.11.1971 v Dobříši</a:t>
            </a:r>
          </a:p>
          <a:p>
            <a:pPr>
              <a:buFont typeface="Calibri" pitchFamily="34" charset="0"/>
              <a:buChar char="†"/>
            </a:pPr>
            <a:endParaRPr lang="cs-CZ" dirty="0"/>
          </a:p>
          <a:p>
            <a:r>
              <a:rPr lang="cs-CZ" dirty="0"/>
              <a:t>b</a:t>
            </a:r>
            <a:r>
              <a:rPr lang="cs-CZ" dirty="0" smtClean="0"/>
              <a:t>ásník, dramatik, kreslíř, fotograf, hudebník, překladatel</a:t>
            </a:r>
          </a:p>
          <a:p>
            <a:r>
              <a:rPr lang="cs-CZ" dirty="0"/>
              <a:t>n</a:t>
            </a:r>
            <a:r>
              <a:rPr lang="cs-CZ" dirty="0" smtClean="0"/>
              <a:t>espokojen s vývojem společnosti</a:t>
            </a:r>
          </a:p>
          <a:p>
            <a:r>
              <a:rPr lang="cs-CZ" dirty="0"/>
              <a:t>k</a:t>
            </a:r>
            <a:r>
              <a:rPr lang="cs-CZ" dirty="0" smtClean="0"/>
              <a:t>ritické ironické verše</a:t>
            </a:r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4580796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Dílo: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/>
              <a:t>s</a:t>
            </a:r>
            <a:r>
              <a:rPr lang="cs-CZ" dirty="0" smtClean="0"/>
              <a:t>bírky: </a:t>
            </a:r>
          </a:p>
          <a:p>
            <a:pPr lvl="1"/>
            <a:r>
              <a:rPr lang="cs-CZ" dirty="0" smtClean="0"/>
              <a:t>Člověka hořce mám rád</a:t>
            </a:r>
          </a:p>
          <a:p>
            <a:pPr lvl="1"/>
            <a:r>
              <a:rPr lang="cs-CZ" dirty="0" smtClean="0"/>
              <a:t>Osudy </a:t>
            </a:r>
          </a:p>
          <a:p>
            <a:pPr lvl="1"/>
            <a:r>
              <a:rPr lang="cs-CZ" dirty="0" smtClean="0"/>
              <a:t>Nové mýty</a:t>
            </a:r>
          </a:p>
          <a:p>
            <a:pPr lvl="1"/>
            <a:r>
              <a:rPr lang="cs-CZ" dirty="0" smtClean="0"/>
              <a:t>Český sen</a:t>
            </a:r>
          </a:p>
          <a:p>
            <a:r>
              <a:rPr lang="cs-CZ" dirty="0"/>
              <a:t>p</a:t>
            </a:r>
            <a:r>
              <a:rPr lang="cs-CZ" dirty="0" smtClean="0"/>
              <a:t>ro děti:</a:t>
            </a:r>
          </a:p>
          <a:p>
            <a:pPr lvl="1"/>
            <a:r>
              <a:rPr lang="cs-CZ" dirty="0" smtClean="0"/>
              <a:t>Říkadla</a:t>
            </a:r>
          </a:p>
          <a:p>
            <a:pPr lvl="1"/>
            <a:r>
              <a:rPr lang="cs-CZ" dirty="0" smtClean="0"/>
              <a:t>Nevídáno neslýcháno</a:t>
            </a:r>
          </a:p>
          <a:p>
            <a:pPr lvl="1"/>
            <a:r>
              <a:rPr lang="cs-CZ" dirty="0" smtClean="0"/>
              <a:t>Zlatovláska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369876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Zástupný symbol pro obsah 3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17984" y="1412776"/>
            <a:ext cx="4686391" cy="3168000"/>
          </a:xfr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22359" y="1412776"/>
            <a:ext cx="2303656" cy="316835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15678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Tajenka – sbírka básní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587798516"/>
              </p:ext>
            </p:extLst>
          </p:nvPr>
        </p:nvGraphicFramePr>
        <p:xfrm>
          <a:off x="539553" y="1628800"/>
          <a:ext cx="3240360" cy="32403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48072"/>
                <a:gridCol w="648072"/>
                <a:gridCol w="648072"/>
                <a:gridCol w="648072"/>
                <a:gridCol w="648072"/>
              </a:tblGrid>
              <a:tr h="405045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</a:tr>
              <a:tr h="405045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</a:tr>
              <a:tr h="405045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405045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405045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</a:tr>
              <a:tr h="405045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405045"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/>
                    </a:p>
                  </a:txBody>
                  <a:tcPr/>
                </a:tc>
              </a:tr>
              <a:tr h="405045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5" name="Zástupný symbol pro obsah 2"/>
          <p:cNvSpPr txBox="1">
            <a:spLocks/>
          </p:cNvSpPr>
          <p:nvPr/>
        </p:nvSpPr>
        <p:spPr>
          <a:xfrm>
            <a:off x="4139952" y="1628800"/>
            <a:ext cx="4176464" cy="3456383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342900" indent="-3429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32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–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»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spcBef>
                <a:spcPct val="20000"/>
              </a:spcBef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/>
              <a:t>k</a:t>
            </a:r>
            <a:r>
              <a:rPr lang="cs-CZ" dirty="0" smtClean="0"/>
              <a:t>lacek</a:t>
            </a:r>
          </a:p>
          <a:p>
            <a:r>
              <a:rPr lang="cs-CZ" dirty="0"/>
              <a:t>p</a:t>
            </a:r>
            <a:r>
              <a:rPr lang="cs-CZ" dirty="0" smtClean="0"/>
              <a:t>orost stromů</a:t>
            </a:r>
          </a:p>
          <a:p>
            <a:r>
              <a:rPr lang="cs-CZ" dirty="0" smtClean="0"/>
              <a:t>zpívá se…</a:t>
            </a:r>
          </a:p>
          <a:p>
            <a:r>
              <a:rPr lang="cs-CZ" dirty="0"/>
              <a:t>m</a:t>
            </a:r>
            <a:r>
              <a:rPr lang="cs-CZ" dirty="0" smtClean="0"/>
              <a:t>ístnost</a:t>
            </a:r>
          </a:p>
          <a:p>
            <a:r>
              <a:rPr lang="cs-CZ" dirty="0" err="1"/>
              <a:t>v</a:t>
            </a:r>
            <a:r>
              <a:rPr lang="cs-CZ" dirty="0" err="1" smtClean="0"/>
              <a:t>yjm</a:t>
            </a:r>
            <a:r>
              <a:rPr lang="cs-CZ" dirty="0" smtClean="0"/>
              <a:t>. slovo po V – pták</a:t>
            </a:r>
          </a:p>
          <a:p>
            <a:r>
              <a:rPr lang="cs-CZ" dirty="0" err="1"/>
              <a:t>v</a:t>
            </a:r>
            <a:r>
              <a:rPr lang="cs-CZ" dirty="0" err="1" smtClean="0"/>
              <a:t>yjm</a:t>
            </a:r>
            <a:r>
              <a:rPr lang="cs-CZ" dirty="0" smtClean="0"/>
              <a:t>. slovo po S – zvíře</a:t>
            </a:r>
          </a:p>
          <a:p>
            <a:r>
              <a:rPr lang="cs-CZ" dirty="0"/>
              <a:t>u</a:t>
            </a:r>
            <a:r>
              <a:rPr lang="cs-CZ" dirty="0" smtClean="0"/>
              <a:t>kazovací zájmeno </a:t>
            </a:r>
          </a:p>
          <a:p>
            <a:r>
              <a:rPr lang="cs-CZ" dirty="0"/>
              <a:t>z</a:t>
            </a:r>
            <a:r>
              <a:rPr lang="cs-CZ" dirty="0" smtClean="0"/>
              <a:t>ačátek dne 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17361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- tajenka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2824419625"/>
              </p:ext>
            </p:extLst>
          </p:nvPr>
        </p:nvGraphicFramePr>
        <p:xfrm>
          <a:off x="2951820" y="1628800"/>
          <a:ext cx="3240360" cy="3240360"/>
        </p:xfrm>
        <a:graphic>
          <a:graphicData uri="http://schemas.openxmlformats.org/drawingml/2006/table">
            <a:tbl>
              <a:tblPr firstRow="1" bandRow="1">
                <a:tableStyleId>{5940675A-B579-460E-94D1-54222C63F5DA}</a:tableStyleId>
              </a:tblPr>
              <a:tblGrid>
                <a:gridCol w="648072"/>
                <a:gridCol w="648072"/>
                <a:gridCol w="648072"/>
                <a:gridCol w="648072"/>
                <a:gridCol w="648072"/>
              </a:tblGrid>
              <a:tr h="405045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Č</a:t>
                      </a:r>
                      <a:endParaRPr lang="cs-CZ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405045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405045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Í</a:t>
                      </a:r>
                      <a:endParaRPr lang="cs-CZ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Ń</a:t>
                      </a:r>
                      <a:endParaRPr lang="cs-CZ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405045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P</a:t>
                      </a:r>
                      <a:endParaRPr lang="cs-CZ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K</a:t>
                      </a:r>
                      <a:endParaRPr lang="cs-CZ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J</a:t>
                      </a:r>
                      <a:endParaRPr lang="cs-CZ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405045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V</a:t>
                      </a:r>
                      <a:endParaRPr lang="cs-CZ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Ý</a:t>
                      </a:r>
                      <a:endParaRPr lang="cs-CZ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405045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Y</a:t>
                      </a:r>
                      <a:endParaRPr lang="cs-CZ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S</a:t>
                      </a:r>
                      <a:endParaRPr lang="cs-CZ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L</a:t>
                      </a:r>
                      <a:endParaRPr lang="cs-CZ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</a:tr>
              <a:tr h="405045"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T</a:t>
                      </a:r>
                      <a:endParaRPr lang="cs-CZ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</a:t>
                      </a:r>
                      <a:endParaRPr lang="cs-CZ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  <a:tr h="405045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R</a:t>
                      </a:r>
                      <a:endParaRPr lang="cs-CZ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Á</a:t>
                      </a:r>
                      <a:endParaRPr lang="cs-CZ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N</a:t>
                      </a:r>
                      <a:endParaRPr lang="cs-CZ" dirty="0"/>
                    </a:p>
                  </a:txBody>
                  <a:tcPr anchor="ctr">
                    <a:solidFill>
                      <a:srgbClr val="FFFF00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O</a:t>
                      </a:r>
                      <a:endParaRPr lang="cs-CZ" dirty="0"/>
                    </a:p>
                  </a:txBody>
                  <a:tcPr anchor="ctr">
                    <a:solidFill>
                      <a:schemeClr val="accent5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cs-CZ" dirty="0"/>
                    </a:p>
                  </a:txBody>
                  <a:tcPr anchor="ctr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6071522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Citace: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smtClean="0"/>
              <a:t>NEZNÁMÝ</a:t>
            </a:r>
            <a:r>
              <a:rPr lang="cs-CZ" sz="1800" dirty="0"/>
              <a:t>. </a:t>
            </a:r>
            <a:r>
              <a:rPr lang="cs-CZ" sz="1800" i="1" dirty="0"/>
              <a:t>www.kosmas.cz</a:t>
            </a:r>
            <a:r>
              <a:rPr lang="cs-CZ" sz="1800" dirty="0"/>
              <a:t> [online]. [cit. 28.9.2012]. Dostupný na WWW: http://www.kosmas.cz/knihy/158467/posmival-se-konipasek/ </a:t>
            </a:r>
            <a:endParaRPr lang="cs-CZ" sz="1800" dirty="0" smtClean="0"/>
          </a:p>
          <a:p>
            <a:r>
              <a:rPr lang="cs-CZ" sz="1800" dirty="0"/>
              <a:t>SKRBKOVÁ, Markéta. </a:t>
            </a:r>
            <a:r>
              <a:rPr lang="cs-CZ" sz="1800" i="1" dirty="0"/>
              <a:t>www.nejlevnejsi-knizky.cz</a:t>
            </a:r>
            <a:r>
              <a:rPr lang="cs-CZ" sz="1800" dirty="0"/>
              <a:t> [online]. [cit. 28.9.2012]. Dostupný na WWW: http://www.nejlevnejsi-knizky.cz/product/josef-kainar-zlatovlaska-1104/ </a:t>
            </a:r>
            <a:endParaRPr lang="cs-CZ" sz="1800" dirty="0" smtClean="0"/>
          </a:p>
          <a:p>
            <a:r>
              <a:rPr lang="cs-CZ" sz="1800" dirty="0"/>
              <a:t>PAROLKOVÁ, Eva; SPURNÁ, Marie. </a:t>
            </a:r>
            <a:r>
              <a:rPr lang="cs-CZ" sz="1800" i="1" dirty="0"/>
              <a:t>Literární výchova pro OU</a:t>
            </a:r>
            <a:r>
              <a:rPr lang="cs-CZ" sz="1800" dirty="0"/>
              <a:t>. Praha: Parta, 1997, ISBN 80-85989-36-0. </a:t>
            </a:r>
          </a:p>
          <a:p>
            <a:pPr marL="0" indent="0">
              <a:buNone/>
            </a:pP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28117009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ISPRING_RESOURCE_PATHS_HASH_PRESENTER" val="16adedebc1bbc4743ea60d068224603b84131f"/>
</p:tagLst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</TotalTime>
  <Words>244</Words>
  <Application>Microsoft Office PowerPoint</Application>
  <PresentationFormat>Předvádění na obrazovce (4:3)</PresentationFormat>
  <Paragraphs>88</Paragraphs>
  <Slides>9</Slides>
  <Notes>1</Notes>
  <HiddenSlides>2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0" baseType="lpstr">
      <vt:lpstr>Motiv systému Office</vt:lpstr>
      <vt:lpstr>Prezentace aplikace PowerPoint</vt:lpstr>
      <vt:lpstr>Prezentace aplikace PowerPoint</vt:lpstr>
      <vt:lpstr>Josef Kainar</vt:lpstr>
      <vt:lpstr>Prezentace aplikace PowerPoint</vt:lpstr>
      <vt:lpstr>Dílo:</vt:lpstr>
      <vt:lpstr>Prezentace aplikace PowerPoint</vt:lpstr>
      <vt:lpstr>Tajenka – sbírka básní</vt:lpstr>
      <vt:lpstr>Řešení - tajenka</vt:lpstr>
      <vt:lpstr>Citace: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Helena Popelková</dc:creator>
  <cp:lastModifiedBy>user</cp:lastModifiedBy>
  <cp:revision>14</cp:revision>
  <dcterms:created xsi:type="dcterms:W3CDTF">2013-02-16T15:02:47Z</dcterms:created>
  <dcterms:modified xsi:type="dcterms:W3CDTF">2014-03-09T15:56:25Z</dcterms:modified>
</cp:coreProperties>
</file>