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sldIdLst>
    <p:sldId id="274" r:id="rId2"/>
    <p:sldId id="275" r:id="rId3"/>
    <p:sldId id="256" r:id="rId4"/>
    <p:sldId id="257" r:id="rId5"/>
    <p:sldId id="258" r:id="rId6"/>
    <p:sldId id="259" r:id="rId7"/>
    <p:sldId id="260" r:id="rId8"/>
    <p:sldId id="261" r:id="rId9"/>
    <p:sldId id="270" r:id="rId10"/>
    <p:sldId id="262" r:id="rId11"/>
    <p:sldId id="263" r:id="rId12"/>
    <p:sldId id="264" r:id="rId13"/>
    <p:sldId id="265" r:id="rId14"/>
    <p:sldId id="266" r:id="rId15"/>
    <p:sldId id="267" r:id="rId16"/>
    <p:sldId id="268" r:id="rId17"/>
    <p:sldId id="271" r:id="rId18"/>
    <p:sldId id="273" r:id="rId19"/>
    <p:sldId id="276" r:id="rId20"/>
    <p:sldId id="272" r:id="rId21"/>
  </p:sldIdLst>
  <p:sldSz cx="9144000" cy="6858000" type="screen4x3"/>
  <p:notesSz cx="6858000" cy="9144000"/>
  <p:custDataLst>
    <p:tags r:id="rId23"/>
  </p:custDataLst>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3" d="100"/>
          <a:sy n="103" d="100"/>
        </p:scale>
        <p:origin x="-204" y="-96"/>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gs" Target="tags/tag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1FE16BD-1096-47EF-AC5C-30F925F13D1C}" type="datetimeFigureOut">
              <a:rPr lang="cs-CZ" smtClean="0"/>
              <a:pPr/>
              <a:t>9.3.2014</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27FF963-2DF8-40D4-A08A-DED4BFC15D30}" type="slidenum">
              <a:rPr lang="cs-CZ" smtClean="0"/>
              <a:pPr/>
              <a:t>‹#›</a:t>
            </a:fld>
            <a:endParaRPr lang="cs-CZ"/>
          </a:p>
        </p:txBody>
      </p:sp>
    </p:spTree>
    <p:extLst>
      <p:ext uri="{BB962C8B-B14F-4D97-AF65-F5344CB8AC3E}">
        <p14:creationId xmlns:p14="http://schemas.microsoft.com/office/powerpoint/2010/main" xmlns="" val="6434779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5" name="Zástupný symbol pro záhlaví 4"/>
          <p:cNvSpPr>
            <a:spLocks noGrp="1"/>
          </p:cNvSpPr>
          <p:nvPr>
            <p:ph type="hdr" sz="quarter" idx="10"/>
          </p:nvPr>
        </p:nvSpPr>
        <p:spPr/>
        <p:txBody>
          <a:bodyPr/>
          <a:lstStyle/>
          <a:p>
            <a:r>
              <a:rPr lang="cs-CZ" smtClean="0"/>
              <a:t>VY_32_INOVACE_1/20A-ICT/PE/ON</a:t>
            </a:r>
            <a:endParaRPr lang="cs-CZ"/>
          </a:p>
        </p:txBody>
      </p:sp>
    </p:spTree>
    <p:extLst>
      <p:ext uri="{BB962C8B-B14F-4D97-AF65-F5344CB8AC3E}">
        <p14:creationId xmlns:p14="http://schemas.microsoft.com/office/powerpoint/2010/main" xmlns="" val="20826224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51C96DD2-2B98-4A4C-8A6C-B072C2C98C31}" type="datetimeFigureOut">
              <a:rPr lang="cs-CZ" smtClean="0"/>
              <a:pPr/>
              <a:t>9.3.2014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98C3430-1BB2-467C-B2A2-8274A0275494}" type="slidenum">
              <a:rPr lang="cs-CZ" smtClean="0"/>
              <a:pPr/>
              <a:t>‹#›</a:t>
            </a:fld>
            <a:endParaRPr lang="cs-CZ"/>
          </a:p>
        </p:txBody>
      </p:sp>
    </p:spTree>
    <p:extLst>
      <p:ext uri="{BB962C8B-B14F-4D97-AF65-F5344CB8AC3E}">
        <p14:creationId xmlns:p14="http://schemas.microsoft.com/office/powerpoint/2010/main" xmlns="" val="429657809"/>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51C96DD2-2B98-4A4C-8A6C-B072C2C98C31}" type="datetimeFigureOut">
              <a:rPr lang="cs-CZ" smtClean="0"/>
              <a:pPr/>
              <a:t>9.3.2014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98C3430-1BB2-467C-B2A2-8274A0275494}" type="slidenum">
              <a:rPr lang="cs-CZ" smtClean="0"/>
              <a:pPr/>
              <a:t>‹#›</a:t>
            </a:fld>
            <a:endParaRPr lang="cs-CZ"/>
          </a:p>
        </p:txBody>
      </p:sp>
    </p:spTree>
    <p:extLst>
      <p:ext uri="{BB962C8B-B14F-4D97-AF65-F5344CB8AC3E}">
        <p14:creationId xmlns:p14="http://schemas.microsoft.com/office/powerpoint/2010/main" xmlns="" val="3961082047"/>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51C96DD2-2B98-4A4C-8A6C-B072C2C98C31}" type="datetimeFigureOut">
              <a:rPr lang="cs-CZ" smtClean="0"/>
              <a:pPr/>
              <a:t>9.3.2014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98C3430-1BB2-467C-B2A2-8274A0275494}" type="slidenum">
              <a:rPr lang="cs-CZ" smtClean="0"/>
              <a:pPr/>
              <a:t>‹#›</a:t>
            </a:fld>
            <a:endParaRPr lang="cs-CZ"/>
          </a:p>
        </p:txBody>
      </p:sp>
    </p:spTree>
    <p:extLst>
      <p:ext uri="{BB962C8B-B14F-4D97-AF65-F5344CB8AC3E}">
        <p14:creationId xmlns:p14="http://schemas.microsoft.com/office/powerpoint/2010/main" xmlns="" val="7957922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51C96DD2-2B98-4A4C-8A6C-B072C2C98C31}" type="datetimeFigureOut">
              <a:rPr lang="cs-CZ" smtClean="0"/>
              <a:pPr/>
              <a:t>9.3.2014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F98C3430-1BB2-467C-B2A2-8274A0275494}" type="slidenum">
              <a:rPr lang="cs-CZ" smtClean="0"/>
              <a:pPr/>
              <a:t>‹#›</a:t>
            </a:fld>
            <a:endParaRPr lang="cs-CZ"/>
          </a:p>
        </p:txBody>
      </p:sp>
    </p:spTree>
    <p:extLst>
      <p:ext uri="{BB962C8B-B14F-4D97-AF65-F5344CB8AC3E}">
        <p14:creationId xmlns:p14="http://schemas.microsoft.com/office/powerpoint/2010/main" xmlns="" val="33243385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51C96DD2-2B98-4A4C-8A6C-B072C2C98C31}" type="datetimeFigureOut">
              <a:rPr lang="cs-CZ" smtClean="0"/>
              <a:pPr/>
              <a:t>9.3.2014</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F98C3430-1BB2-467C-B2A2-8274A0275494}" type="slidenum">
              <a:rPr lang="cs-CZ" smtClean="0"/>
              <a:pPr/>
              <a:t>‹#›</a:t>
            </a:fld>
            <a:endParaRPr lang="cs-CZ"/>
          </a:p>
        </p:txBody>
      </p:sp>
    </p:spTree>
    <p:extLst>
      <p:ext uri="{BB962C8B-B14F-4D97-AF65-F5344CB8AC3E}">
        <p14:creationId xmlns:p14="http://schemas.microsoft.com/office/powerpoint/2010/main" xmlns="" val="4336083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51C96DD2-2B98-4A4C-8A6C-B072C2C98C31}" type="datetimeFigureOut">
              <a:rPr lang="cs-CZ" smtClean="0"/>
              <a:pPr/>
              <a:t>9.3.2014</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F98C3430-1BB2-467C-B2A2-8274A0275494}" type="slidenum">
              <a:rPr lang="cs-CZ" smtClean="0"/>
              <a:pPr/>
              <a:t>‹#›</a:t>
            </a:fld>
            <a:endParaRPr lang="cs-CZ"/>
          </a:p>
        </p:txBody>
      </p:sp>
    </p:spTree>
    <p:extLst>
      <p:ext uri="{BB962C8B-B14F-4D97-AF65-F5344CB8AC3E}">
        <p14:creationId xmlns:p14="http://schemas.microsoft.com/office/powerpoint/2010/main" xmlns="" val="13256008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51C96DD2-2B98-4A4C-8A6C-B072C2C98C31}" type="datetimeFigureOut">
              <a:rPr lang="cs-CZ" smtClean="0"/>
              <a:pPr/>
              <a:t>9.3.2014</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F98C3430-1BB2-467C-B2A2-8274A0275494}" type="slidenum">
              <a:rPr lang="cs-CZ" smtClean="0"/>
              <a:pPr/>
              <a:t>‹#›</a:t>
            </a:fld>
            <a:endParaRPr lang="cs-CZ"/>
          </a:p>
        </p:txBody>
      </p:sp>
    </p:spTree>
    <p:extLst>
      <p:ext uri="{BB962C8B-B14F-4D97-AF65-F5344CB8AC3E}">
        <p14:creationId xmlns:p14="http://schemas.microsoft.com/office/powerpoint/2010/main" xmlns="" val="4236330923"/>
      </p:ext>
    </p:extLst>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51C96DD2-2B98-4A4C-8A6C-B072C2C98C31}" type="datetimeFigureOut">
              <a:rPr lang="cs-CZ" smtClean="0"/>
              <a:pPr/>
              <a:t>9.3.2014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F98C3430-1BB2-467C-B2A2-8274A0275494}" type="slidenum">
              <a:rPr lang="cs-CZ" smtClean="0"/>
              <a:pPr/>
              <a:t>‹#›</a:t>
            </a:fld>
            <a:endParaRPr lang="cs-CZ"/>
          </a:p>
        </p:txBody>
      </p:sp>
    </p:spTree>
    <p:extLst>
      <p:ext uri="{BB962C8B-B14F-4D97-AF65-F5344CB8AC3E}">
        <p14:creationId xmlns:p14="http://schemas.microsoft.com/office/powerpoint/2010/main" xmlns="" val="12100304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51C96DD2-2B98-4A4C-8A6C-B072C2C98C31}" type="datetimeFigureOut">
              <a:rPr lang="cs-CZ" smtClean="0"/>
              <a:pPr/>
              <a:t>9.3.2014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F98C3430-1BB2-467C-B2A2-8274A0275494}" type="slidenum">
              <a:rPr lang="cs-CZ" smtClean="0"/>
              <a:pPr/>
              <a:t>‹#›</a:t>
            </a:fld>
            <a:endParaRPr lang="cs-CZ"/>
          </a:p>
        </p:txBody>
      </p:sp>
    </p:spTree>
    <p:extLst>
      <p:ext uri="{BB962C8B-B14F-4D97-AF65-F5344CB8AC3E}">
        <p14:creationId xmlns:p14="http://schemas.microsoft.com/office/powerpoint/2010/main" xmlns="" val="30290792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51C96DD2-2B98-4A4C-8A6C-B072C2C98C31}" type="datetimeFigureOut">
              <a:rPr lang="cs-CZ" smtClean="0"/>
              <a:pPr/>
              <a:t>9.3.2014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98C3430-1BB2-467C-B2A2-8274A0275494}" type="slidenum">
              <a:rPr lang="cs-CZ" smtClean="0"/>
              <a:pPr/>
              <a:t>‹#›</a:t>
            </a:fld>
            <a:endParaRPr lang="cs-CZ"/>
          </a:p>
        </p:txBody>
      </p:sp>
    </p:spTree>
    <p:extLst>
      <p:ext uri="{BB962C8B-B14F-4D97-AF65-F5344CB8AC3E}">
        <p14:creationId xmlns:p14="http://schemas.microsoft.com/office/powerpoint/2010/main" xmlns="" val="30808736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51C96DD2-2B98-4A4C-8A6C-B072C2C98C31}" type="datetimeFigureOut">
              <a:rPr lang="cs-CZ" smtClean="0"/>
              <a:pPr/>
              <a:t>9.3.2014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98C3430-1BB2-467C-B2A2-8274A0275494}" type="slidenum">
              <a:rPr lang="cs-CZ" smtClean="0"/>
              <a:pPr/>
              <a:t>‹#›</a:t>
            </a:fld>
            <a:endParaRPr lang="cs-CZ"/>
          </a:p>
        </p:txBody>
      </p:sp>
    </p:spTree>
    <p:extLst>
      <p:ext uri="{BB962C8B-B14F-4D97-AF65-F5344CB8AC3E}">
        <p14:creationId xmlns:p14="http://schemas.microsoft.com/office/powerpoint/2010/main" xmlns="" val="28578809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C96DD2-2B98-4A4C-8A6C-B072C2C98C31}" type="datetimeFigureOut">
              <a:rPr lang="cs-CZ" smtClean="0"/>
              <a:pPr/>
              <a:t>9.3.2014</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8C3430-1BB2-467C-B2A2-8274A0275494}" type="slidenum">
              <a:rPr lang="cs-CZ" smtClean="0"/>
              <a:pPr/>
              <a:t>‹#›</a:t>
            </a:fld>
            <a:endParaRPr lang="cs-CZ"/>
          </a:p>
        </p:txBody>
      </p:sp>
    </p:spTree>
    <p:extLst>
      <p:ext uri="{BB962C8B-B14F-4D97-AF65-F5344CB8AC3E}">
        <p14:creationId xmlns:p14="http://schemas.microsoft.com/office/powerpoint/2010/main" xmlns="" val="167450213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iming>
    <p:tnLst>
      <p:par>
        <p:cTn id="1" dur="indefinite" restart="never" nodeType="tmRoot"/>
      </p:par>
    </p:tnLst>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media.novinky.cz/144/191446-gallery1-58bl2.jpg"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media.novinky.cz/145/191452-gallery1-rqlaj.jpg"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www.novinky.cz/bydleni/jak-bydli-vip/184523-letni-byt-v-marianskych-laznich-byl-pro-vladimira-parala-volbou-srdce.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 name="Obdélník 5"/>
          <p:cNvSpPr/>
          <p:nvPr/>
        </p:nvSpPr>
        <p:spPr>
          <a:xfrm>
            <a:off x="4860032" y="404664"/>
            <a:ext cx="237566" cy="369332"/>
          </a:xfrm>
          <a:prstGeom prst="rect">
            <a:avLst/>
          </a:prstGeom>
        </p:spPr>
        <p:txBody>
          <a:bodyPr wrap="none">
            <a:spAutoFit/>
          </a:bodyPr>
          <a:lstStyle/>
          <a:p>
            <a:r>
              <a:rPr lang="cs-CZ" dirty="0" smtClean="0"/>
              <a:t> </a:t>
            </a:r>
            <a:endParaRPr lang="cs-CZ" dirty="0"/>
          </a:p>
        </p:txBody>
      </p:sp>
      <p:sp>
        <p:nvSpPr>
          <p:cNvPr id="2" name="Rectangle 2"/>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cs-CZ"/>
          </a:p>
        </p:txBody>
      </p:sp>
      <p:graphicFrame>
        <p:nvGraphicFramePr>
          <p:cNvPr id="4" name="Tabulka 3"/>
          <p:cNvGraphicFramePr>
            <a:graphicFrameLocks noGrp="1"/>
          </p:cNvGraphicFramePr>
          <p:nvPr>
            <p:extLst>
              <p:ext uri="{D42A27DB-BD31-4B8C-83A1-F6EECF244321}">
                <p14:modId xmlns:p14="http://schemas.microsoft.com/office/powerpoint/2010/main" xmlns="" val="2419082313"/>
              </p:ext>
            </p:extLst>
          </p:nvPr>
        </p:nvGraphicFramePr>
        <p:xfrm>
          <a:off x="467544" y="2060848"/>
          <a:ext cx="8280919" cy="4608512"/>
        </p:xfrm>
        <a:graphic>
          <a:graphicData uri="http://schemas.openxmlformats.org/drawingml/2006/table">
            <a:tbl>
              <a:tblPr firstRow="1" firstCol="1">
                <a:tableStyleId>{2D5ABB26-0587-4C30-8999-92F81FD0307C}</a:tableStyleId>
              </a:tblPr>
              <a:tblGrid>
                <a:gridCol w="1900962"/>
                <a:gridCol w="6379957"/>
              </a:tblGrid>
              <a:tr h="439530">
                <a:tc>
                  <a:txBody>
                    <a:bodyPr/>
                    <a:lstStyle/>
                    <a:p>
                      <a:pPr>
                        <a:lnSpc>
                          <a:spcPct val="115000"/>
                        </a:lnSpc>
                        <a:spcAft>
                          <a:spcPts val="0"/>
                        </a:spcAft>
                      </a:pPr>
                      <a:r>
                        <a:rPr lang="cs-CZ" sz="2000" dirty="0">
                          <a:effectLst/>
                        </a:rPr>
                        <a:t>Číslo projektu</a:t>
                      </a:r>
                      <a:endParaRPr lang="cs-CZ" sz="2000" dirty="0">
                        <a:effectLst/>
                        <a:latin typeface="Calibri"/>
                        <a:ea typeface="Calibri"/>
                        <a:cs typeface="Times New Roman"/>
                      </a:endParaRPr>
                    </a:p>
                  </a:txBody>
                  <a:tcPr marL="68580" marR="68580" marT="0" marB="0" anchor="ctr"/>
                </a:tc>
                <a:tc>
                  <a:txBody>
                    <a:bodyPr/>
                    <a:lstStyle/>
                    <a:p>
                      <a:pPr lvl="1">
                        <a:lnSpc>
                          <a:spcPct val="115000"/>
                        </a:lnSpc>
                        <a:spcAft>
                          <a:spcPts val="0"/>
                        </a:spcAft>
                        <a:tabLst>
                          <a:tab pos="638175" algn="l"/>
                        </a:tabLst>
                      </a:pPr>
                      <a:r>
                        <a:rPr lang="cs-CZ" sz="2000" dirty="0" smtClean="0">
                          <a:effectLst/>
                        </a:rPr>
                        <a:t>CZ.1.07</a:t>
                      </a:r>
                      <a:r>
                        <a:rPr lang="cs-CZ" sz="2000" dirty="0">
                          <a:effectLst/>
                        </a:rPr>
                        <a:t>/ 1.5.00/34.0673	</a:t>
                      </a:r>
                      <a:endParaRPr lang="cs-CZ" sz="2000" dirty="0">
                        <a:effectLst/>
                        <a:latin typeface="Calibri"/>
                        <a:ea typeface="Calibri"/>
                        <a:cs typeface="Times New Roman"/>
                      </a:endParaRPr>
                    </a:p>
                  </a:txBody>
                  <a:tcPr marL="68580" marR="68580" marT="0" marB="0" anchor="ctr"/>
                </a:tc>
              </a:tr>
              <a:tr h="439530">
                <a:tc>
                  <a:txBody>
                    <a:bodyPr/>
                    <a:lstStyle/>
                    <a:p>
                      <a:pPr>
                        <a:lnSpc>
                          <a:spcPct val="115000"/>
                        </a:lnSpc>
                        <a:spcAft>
                          <a:spcPts val="0"/>
                        </a:spcAft>
                      </a:pPr>
                      <a:r>
                        <a:rPr lang="cs-CZ" sz="2000" dirty="0" smtClean="0">
                          <a:effectLst/>
                        </a:rPr>
                        <a:t>Název školy</a:t>
                      </a:r>
                      <a:endParaRPr lang="cs-CZ" sz="2000" dirty="0">
                        <a:effectLst/>
                        <a:latin typeface="+mn-lt"/>
                        <a:ea typeface="Calibri"/>
                        <a:cs typeface="Times New Roman"/>
                      </a:endParaRPr>
                    </a:p>
                  </a:txBody>
                  <a:tcPr marL="68580" marR="68580" marT="0" marB="0" anchor="ctr"/>
                </a:tc>
                <a:tc>
                  <a:txBody>
                    <a:bodyPr/>
                    <a:lstStyle/>
                    <a:p>
                      <a:pPr lvl="1">
                        <a:lnSpc>
                          <a:spcPct val="115000"/>
                        </a:lnSpc>
                        <a:spcAft>
                          <a:spcPts val="0"/>
                        </a:spcAft>
                      </a:pPr>
                      <a:r>
                        <a:rPr lang="cs-CZ" sz="2000" dirty="0" smtClean="0">
                          <a:effectLst/>
                        </a:rPr>
                        <a:t>SOU a ZŠ Planá, Kostelní 129, Planá</a:t>
                      </a:r>
                      <a:endParaRPr lang="cs-CZ" sz="2000" dirty="0">
                        <a:effectLst/>
                        <a:latin typeface="+mn-lt"/>
                        <a:ea typeface="Calibri"/>
                        <a:cs typeface="Times New Roman"/>
                      </a:endParaRPr>
                    </a:p>
                  </a:txBody>
                  <a:tcPr marL="68580" marR="68580" marT="0" marB="0" anchor="ctr"/>
                </a:tc>
              </a:tr>
              <a:tr h="439530">
                <a:tc>
                  <a:txBody>
                    <a:bodyPr/>
                    <a:lstStyle/>
                    <a:p>
                      <a:pPr marL="0" marR="0" indent="0" algn="l" defTabSz="914400" rtl="0" eaLnBrk="1" fontAlgn="auto" latinLnBrk="0" hangingPunct="1">
                        <a:lnSpc>
                          <a:spcPct val="115000"/>
                        </a:lnSpc>
                        <a:spcBef>
                          <a:spcPts val="0"/>
                        </a:spcBef>
                        <a:spcAft>
                          <a:spcPts val="0"/>
                        </a:spcAft>
                        <a:buClrTx/>
                        <a:buSzTx/>
                        <a:buFontTx/>
                        <a:buNone/>
                        <a:tabLst>
                          <a:tab pos="612775" algn="l"/>
                        </a:tabLst>
                        <a:defRPr/>
                      </a:pPr>
                      <a:r>
                        <a:rPr lang="cs-CZ" sz="2000" dirty="0" smtClean="0">
                          <a:effectLst/>
                        </a:rPr>
                        <a:t>Vzdělávací oblast</a:t>
                      </a:r>
                      <a:endParaRPr lang="cs-CZ" sz="2000" dirty="0" smtClean="0">
                        <a:effectLst/>
                        <a:latin typeface="+mn-lt"/>
                        <a:ea typeface="Calibri"/>
                        <a:cs typeface="Times New Roman"/>
                      </a:endParaRPr>
                    </a:p>
                  </a:txBody>
                  <a:tcPr marL="68580" marR="68580" marT="0" marB="0" anchor="ctr"/>
                </a:tc>
                <a:tc>
                  <a:txBody>
                    <a:bodyPr/>
                    <a:lstStyle/>
                    <a:p>
                      <a:pPr marL="457200" marR="0" lvl="1" indent="0" algn="l" defTabSz="914400" rtl="0" eaLnBrk="1" fontAlgn="auto" latinLnBrk="0" hangingPunct="1">
                        <a:lnSpc>
                          <a:spcPct val="115000"/>
                        </a:lnSpc>
                        <a:spcBef>
                          <a:spcPts val="0"/>
                        </a:spcBef>
                        <a:spcAft>
                          <a:spcPts val="0"/>
                        </a:spcAft>
                        <a:buClrTx/>
                        <a:buSzTx/>
                        <a:buFontTx/>
                        <a:buNone/>
                        <a:tabLst/>
                        <a:defRPr/>
                      </a:pPr>
                      <a:r>
                        <a:rPr lang="cs-CZ" sz="2000" dirty="0" smtClean="0">
                          <a:effectLst/>
                          <a:latin typeface="+mn-lt"/>
                          <a:ea typeface="+mn-ea"/>
                          <a:cs typeface="+mn-cs"/>
                        </a:rPr>
                        <a:t>Jazykové</a:t>
                      </a:r>
                      <a:r>
                        <a:rPr lang="cs-CZ" sz="2000" baseline="0" dirty="0" smtClean="0">
                          <a:effectLst/>
                          <a:latin typeface="+mn-lt"/>
                          <a:ea typeface="+mn-ea"/>
                          <a:cs typeface="+mn-cs"/>
                        </a:rPr>
                        <a:t> vzdělávání</a:t>
                      </a:r>
                      <a:endParaRPr lang="cs-CZ" sz="2000" dirty="0" smtClean="0">
                        <a:effectLst/>
                        <a:latin typeface="+mn-lt"/>
                        <a:ea typeface="Calibri"/>
                        <a:cs typeface="Times New Roman"/>
                      </a:endParaRPr>
                    </a:p>
                  </a:txBody>
                  <a:tcPr marL="68580" marR="68580" marT="0" marB="0" anchor="ctr"/>
                </a:tc>
              </a:tr>
              <a:tr h="439530">
                <a:tc>
                  <a:txBody>
                    <a:bodyPr/>
                    <a:lstStyle/>
                    <a:p>
                      <a:pPr>
                        <a:lnSpc>
                          <a:spcPct val="115000"/>
                        </a:lnSpc>
                        <a:spcAft>
                          <a:spcPts val="0"/>
                        </a:spcAft>
                        <a:tabLst>
                          <a:tab pos="612775" algn="l"/>
                        </a:tabLst>
                      </a:pPr>
                      <a:r>
                        <a:rPr lang="cs-CZ" sz="2000" dirty="0" smtClean="0">
                          <a:effectLst/>
                          <a:latin typeface="Calibri"/>
                          <a:ea typeface="Calibri"/>
                          <a:cs typeface="Times New Roman"/>
                        </a:rPr>
                        <a:t>Předmět</a:t>
                      </a:r>
                      <a:endParaRPr lang="cs-CZ" sz="2000" dirty="0">
                        <a:effectLst/>
                        <a:latin typeface="Calibri"/>
                        <a:ea typeface="Calibri"/>
                        <a:cs typeface="Times New Roman"/>
                      </a:endParaRPr>
                    </a:p>
                  </a:txBody>
                  <a:tcPr marL="68580" marR="68580" marT="0" marB="0" anchor="ctr"/>
                </a:tc>
                <a:tc>
                  <a:txBody>
                    <a:bodyPr/>
                    <a:lstStyle/>
                    <a:p>
                      <a:pPr lvl="1">
                        <a:lnSpc>
                          <a:spcPct val="115000"/>
                        </a:lnSpc>
                        <a:spcAft>
                          <a:spcPts val="0"/>
                        </a:spcAft>
                      </a:pPr>
                      <a:r>
                        <a:rPr lang="cs-CZ" sz="2000" dirty="0" smtClean="0">
                          <a:effectLst/>
                          <a:latin typeface="Calibri"/>
                          <a:ea typeface="Calibri"/>
                          <a:cs typeface="Times New Roman"/>
                        </a:rPr>
                        <a:t>Český</a:t>
                      </a:r>
                      <a:r>
                        <a:rPr lang="cs-CZ" sz="2000" baseline="0" dirty="0" smtClean="0">
                          <a:effectLst/>
                          <a:latin typeface="Calibri"/>
                          <a:ea typeface="Calibri"/>
                          <a:cs typeface="Times New Roman"/>
                        </a:rPr>
                        <a:t> jazyk a literatura</a:t>
                      </a:r>
                      <a:endParaRPr lang="cs-CZ" sz="2000" dirty="0">
                        <a:effectLst/>
                        <a:latin typeface="Calibri"/>
                        <a:ea typeface="Calibri"/>
                        <a:cs typeface="Times New Roman"/>
                      </a:endParaRPr>
                    </a:p>
                  </a:txBody>
                  <a:tcPr marL="68580" marR="68580" marT="0" marB="0" anchor="ctr"/>
                </a:tc>
              </a:tr>
              <a:tr h="439530">
                <a:tc>
                  <a:txBody>
                    <a:bodyPr/>
                    <a:lstStyle/>
                    <a:p>
                      <a:pPr>
                        <a:lnSpc>
                          <a:spcPct val="115000"/>
                        </a:lnSpc>
                        <a:spcAft>
                          <a:spcPts val="0"/>
                        </a:spcAft>
                      </a:pPr>
                      <a:r>
                        <a:rPr lang="cs-CZ" sz="2000" dirty="0">
                          <a:effectLst/>
                        </a:rPr>
                        <a:t>Tematický okruh</a:t>
                      </a:r>
                      <a:endParaRPr lang="cs-CZ" sz="2000" dirty="0">
                        <a:effectLst/>
                        <a:latin typeface="Calibri"/>
                        <a:ea typeface="Calibri"/>
                        <a:cs typeface="Times New Roman"/>
                      </a:endParaRPr>
                    </a:p>
                  </a:txBody>
                  <a:tcPr marL="68580" marR="68580" marT="0" marB="0" anchor="ctr"/>
                </a:tc>
                <a:tc>
                  <a:txBody>
                    <a:bodyPr/>
                    <a:lstStyle/>
                    <a:p>
                      <a:pPr lvl="1">
                        <a:lnSpc>
                          <a:spcPct val="115000"/>
                        </a:lnSpc>
                        <a:spcAft>
                          <a:spcPts val="0"/>
                        </a:spcAft>
                      </a:pPr>
                      <a:r>
                        <a:rPr lang="cs-CZ" sz="2000" dirty="0" smtClean="0">
                          <a:effectLst/>
                          <a:latin typeface="+mn-lt"/>
                          <a:ea typeface="+mn-ea"/>
                          <a:cs typeface="+mn-cs"/>
                        </a:rPr>
                        <a:t>Čeští</a:t>
                      </a:r>
                      <a:r>
                        <a:rPr lang="cs-CZ" sz="2000" baseline="0" dirty="0" smtClean="0">
                          <a:effectLst/>
                          <a:latin typeface="+mn-lt"/>
                          <a:ea typeface="+mn-ea"/>
                          <a:cs typeface="+mn-cs"/>
                        </a:rPr>
                        <a:t> spisovatelé</a:t>
                      </a:r>
                      <a:endParaRPr lang="cs-CZ" sz="2000" dirty="0">
                        <a:effectLst/>
                        <a:latin typeface="Calibri"/>
                        <a:ea typeface="Calibri"/>
                        <a:cs typeface="Times New Roman"/>
                      </a:endParaRPr>
                    </a:p>
                  </a:txBody>
                  <a:tcPr marL="68580" marR="68580" marT="0" marB="0" anchor="ctr"/>
                </a:tc>
              </a:tr>
              <a:tr h="439530">
                <a:tc>
                  <a:txBody>
                    <a:bodyPr/>
                    <a:lstStyle/>
                    <a:p>
                      <a:pPr marL="0" marR="0" lvl="1" indent="0" algn="l" defTabSz="914400" rtl="0" eaLnBrk="1" fontAlgn="auto" latinLnBrk="0" hangingPunct="1">
                        <a:lnSpc>
                          <a:spcPct val="100000"/>
                        </a:lnSpc>
                        <a:spcBef>
                          <a:spcPts val="0"/>
                        </a:spcBef>
                        <a:spcAft>
                          <a:spcPts val="0"/>
                        </a:spcAft>
                        <a:buClrTx/>
                        <a:buSzTx/>
                        <a:buFontTx/>
                        <a:buNone/>
                        <a:tabLst/>
                        <a:defRPr/>
                      </a:pPr>
                      <a:r>
                        <a:rPr lang="cs-CZ" sz="2000" dirty="0" smtClean="0">
                          <a:effectLst/>
                        </a:rPr>
                        <a:t>Název materiálu</a:t>
                      </a:r>
                      <a:endParaRPr lang="cs-CZ" sz="2000" dirty="0" smtClean="0">
                        <a:effectLst/>
                        <a:latin typeface="+mn-lt"/>
                        <a:ea typeface="Calibri"/>
                        <a:cs typeface="Times New Roman"/>
                      </a:endParaRPr>
                    </a:p>
                  </a:txBody>
                  <a:tcPr marL="68580" marR="68580" marT="0" marB="0" anchor="ctr"/>
                </a:tc>
                <a:tc>
                  <a:txBody>
                    <a:bodyPr/>
                    <a:lstStyle/>
                    <a:p>
                      <a:pPr marL="457200" marR="0" lvl="2" indent="0" algn="l" defTabSz="914400" rtl="0" eaLnBrk="1" fontAlgn="auto" latinLnBrk="0" hangingPunct="1">
                        <a:lnSpc>
                          <a:spcPct val="100000"/>
                        </a:lnSpc>
                        <a:spcBef>
                          <a:spcPts val="0"/>
                        </a:spcBef>
                        <a:spcAft>
                          <a:spcPts val="0"/>
                        </a:spcAft>
                        <a:buClrTx/>
                        <a:buSzTx/>
                        <a:buFontTx/>
                        <a:buNone/>
                        <a:tabLst/>
                        <a:defRPr/>
                      </a:pPr>
                      <a:r>
                        <a:rPr lang="cs-CZ" sz="2000" dirty="0" smtClean="0">
                          <a:effectLst/>
                          <a:latin typeface="+mn-lt"/>
                          <a:ea typeface="+mn-ea"/>
                          <a:cs typeface="+mn-cs"/>
                        </a:rPr>
                        <a:t>Vladimír</a:t>
                      </a:r>
                      <a:r>
                        <a:rPr lang="cs-CZ" sz="2000" baseline="0" dirty="0" smtClean="0">
                          <a:effectLst/>
                          <a:latin typeface="+mn-lt"/>
                          <a:ea typeface="+mn-ea"/>
                          <a:cs typeface="+mn-cs"/>
                        </a:rPr>
                        <a:t> Páral</a:t>
                      </a:r>
                      <a:endParaRPr lang="cs-CZ" sz="2000" dirty="0" smtClean="0">
                        <a:effectLst/>
                        <a:latin typeface="+mn-lt"/>
                        <a:ea typeface="Calibri"/>
                        <a:cs typeface="Times New Roman"/>
                      </a:endParaRPr>
                    </a:p>
                  </a:txBody>
                  <a:tcPr marL="68580" marR="68580" marT="0" marB="0" anchor="ctr"/>
                </a:tc>
              </a:tr>
              <a:tr h="43953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2000" dirty="0" smtClean="0">
                          <a:effectLst/>
                        </a:rPr>
                        <a:t>Číslo materiálu</a:t>
                      </a:r>
                      <a:endParaRPr lang="cs-CZ" sz="2000" dirty="0" smtClean="0">
                        <a:effectLst/>
                        <a:latin typeface="+mn-lt"/>
                        <a:ea typeface="Calibri"/>
                        <a:cs typeface="Times New Roman"/>
                      </a:endParaRPr>
                    </a:p>
                  </a:txBody>
                  <a:tcPr marL="68580" marR="68580" marT="0" marB="0" anchor="ctr"/>
                </a:tc>
                <a:tc>
                  <a:txBody>
                    <a:bodyPr/>
                    <a:lstStyle/>
                    <a:p>
                      <a:pPr marL="457200" marR="0" lvl="2" indent="0" algn="l" defTabSz="914400" rtl="0" eaLnBrk="1" fontAlgn="auto" latinLnBrk="0" hangingPunct="1">
                        <a:lnSpc>
                          <a:spcPct val="100000"/>
                        </a:lnSpc>
                        <a:spcBef>
                          <a:spcPts val="0"/>
                        </a:spcBef>
                        <a:spcAft>
                          <a:spcPts val="0"/>
                        </a:spcAft>
                        <a:buClrTx/>
                        <a:buSzTx/>
                        <a:buFontTx/>
                        <a:buNone/>
                        <a:tabLst/>
                        <a:defRPr/>
                      </a:pPr>
                      <a:r>
                        <a:rPr lang="cs-CZ" sz="2000" dirty="0" smtClean="0">
                          <a:effectLst/>
                        </a:rPr>
                        <a:t>VY_12_INOVACE_2.A_CJ_02(32)</a:t>
                      </a:r>
                    </a:p>
                  </a:txBody>
                  <a:tcPr marL="68580" marR="68580" marT="0" marB="0" anchor="ctr"/>
                </a:tc>
              </a:tr>
              <a:tr h="439530">
                <a:tc>
                  <a:txBody>
                    <a:bodyPr/>
                    <a:lstStyle/>
                    <a:p>
                      <a:pPr marL="0" marR="0" indent="0" algn="l" defTabSz="914400" rtl="0" eaLnBrk="1" fontAlgn="auto" latinLnBrk="0" hangingPunct="1">
                        <a:lnSpc>
                          <a:spcPct val="115000"/>
                        </a:lnSpc>
                        <a:spcBef>
                          <a:spcPts val="0"/>
                        </a:spcBef>
                        <a:spcAft>
                          <a:spcPts val="0"/>
                        </a:spcAft>
                        <a:buClrTx/>
                        <a:buSzTx/>
                        <a:buFontTx/>
                        <a:buNone/>
                        <a:tabLst/>
                        <a:defRPr/>
                      </a:pPr>
                      <a:r>
                        <a:rPr lang="cs-CZ" sz="2000" dirty="0" smtClean="0">
                          <a:effectLst/>
                        </a:rPr>
                        <a:t>Autor	</a:t>
                      </a:r>
                      <a:endParaRPr lang="cs-CZ" sz="2000" dirty="0" smtClean="0">
                        <a:effectLst/>
                        <a:latin typeface="+mn-lt"/>
                        <a:ea typeface="Calibri"/>
                        <a:cs typeface="Times New Roman"/>
                      </a:endParaRPr>
                    </a:p>
                  </a:txBody>
                  <a:tcPr marL="68580" marR="68580" marT="0" marB="0" anchor="ctr"/>
                </a:tc>
                <a:tc>
                  <a:txBody>
                    <a:bodyPr/>
                    <a:lstStyle/>
                    <a:p>
                      <a:pPr marL="457200" marR="0" lvl="1" indent="0" algn="l" defTabSz="914400" rtl="0" eaLnBrk="1" fontAlgn="auto" latinLnBrk="0" hangingPunct="1">
                        <a:lnSpc>
                          <a:spcPct val="115000"/>
                        </a:lnSpc>
                        <a:spcBef>
                          <a:spcPts val="0"/>
                        </a:spcBef>
                        <a:spcAft>
                          <a:spcPts val="0"/>
                        </a:spcAft>
                        <a:buClrTx/>
                        <a:buSzTx/>
                        <a:buFontTx/>
                        <a:buNone/>
                        <a:tabLst/>
                        <a:defRPr/>
                      </a:pPr>
                      <a:r>
                        <a:rPr lang="cs-CZ" sz="2000" dirty="0" smtClean="0">
                          <a:effectLst/>
                          <a:latin typeface="+mn-lt"/>
                          <a:ea typeface="Calibri"/>
                          <a:cs typeface="Times New Roman"/>
                        </a:rPr>
                        <a:t>Mgr.</a:t>
                      </a:r>
                      <a:r>
                        <a:rPr lang="cs-CZ" sz="2000" baseline="0" dirty="0" smtClean="0">
                          <a:effectLst/>
                          <a:latin typeface="+mn-lt"/>
                          <a:ea typeface="Calibri"/>
                          <a:cs typeface="Times New Roman"/>
                        </a:rPr>
                        <a:t> Helena Popelková</a:t>
                      </a:r>
                      <a:endParaRPr lang="cs-CZ" sz="2000" dirty="0" smtClean="0">
                        <a:effectLst/>
                        <a:latin typeface="+mn-lt"/>
                        <a:ea typeface="Calibri"/>
                        <a:cs typeface="Times New Roman"/>
                      </a:endParaRPr>
                    </a:p>
                  </a:txBody>
                  <a:tcPr marL="68580" marR="68580" marT="0" marB="0" anchor="ctr"/>
                </a:tc>
              </a:tr>
              <a:tr h="439530">
                <a:tc>
                  <a:txBody>
                    <a:bodyPr/>
                    <a:lstStyle/>
                    <a:p>
                      <a:pPr>
                        <a:lnSpc>
                          <a:spcPct val="115000"/>
                        </a:lnSpc>
                        <a:spcAft>
                          <a:spcPts val="0"/>
                        </a:spcAft>
                      </a:pPr>
                      <a:r>
                        <a:rPr lang="cs-CZ" sz="2000">
                          <a:effectLst/>
                        </a:rPr>
                        <a:t>Datum tvorby</a:t>
                      </a:r>
                      <a:endParaRPr lang="cs-CZ" sz="2000">
                        <a:effectLst/>
                        <a:latin typeface="Calibri"/>
                        <a:ea typeface="Calibri"/>
                        <a:cs typeface="Times New Roman"/>
                      </a:endParaRPr>
                    </a:p>
                  </a:txBody>
                  <a:tcPr marL="68580" marR="68580" marT="0" marB="0" anchor="ctr"/>
                </a:tc>
                <a:tc>
                  <a:txBody>
                    <a:bodyPr/>
                    <a:lstStyle/>
                    <a:p>
                      <a:pPr lvl="1">
                        <a:lnSpc>
                          <a:spcPct val="115000"/>
                        </a:lnSpc>
                        <a:spcAft>
                          <a:spcPts val="0"/>
                        </a:spcAft>
                      </a:pPr>
                      <a:r>
                        <a:rPr lang="cs-CZ" sz="2000" dirty="0" smtClean="0">
                          <a:effectLst/>
                        </a:rPr>
                        <a:t>6.8.2012</a:t>
                      </a:r>
                      <a:endParaRPr lang="cs-CZ" sz="2000" dirty="0">
                        <a:effectLst/>
                        <a:latin typeface="Calibri"/>
                        <a:ea typeface="Calibri"/>
                        <a:cs typeface="Times New Roman"/>
                      </a:endParaRPr>
                    </a:p>
                  </a:txBody>
                  <a:tcPr marL="68580" marR="68580" marT="0" marB="0" anchor="ctr"/>
                </a:tc>
              </a:tr>
              <a:tr h="652742">
                <a:tc gridSpan="2">
                  <a:txBody>
                    <a:bodyPr/>
                    <a:lstStyle/>
                    <a:p>
                      <a:pPr algn="ctr">
                        <a:lnSpc>
                          <a:spcPct val="115000"/>
                        </a:lnSpc>
                        <a:spcAft>
                          <a:spcPts val="0"/>
                        </a:spcAft>
                      </a:pPr>
                      <a:r>
                        <a:rPr lang="cs-CZ" sz="2000" dirty="0" smtClean="0">
                          <a:effectLst/>
                          <a:latin typeface="+mn-lt"/>
                          <a:ea typeface="+mn-ea"/>
                          <a:cs typeface="+mn-cs"/>
                        </a:rPr>
                        <a:t>Zdroj</a:t>
                      </a:r>
                      <a:r>
                        <a:rPr lang="cs-CZ" sz="2000" baseline="0" dirty="0" smtClean="0">
                          <a:effectLst/>
                          <a:latin typeface="+mn-lt"/>
                          <a:ea typeface="+mn-ea"/>
                          <a:cs typeface="+mn-cs"/>
                        </a:rPr>
                        <a:t> autora</a:t>
                      </a:r>
                      <a:endParaRPr lang="cs-CZ" sz="2000" dirty="0">
                        <a:effectLst/>
                        <a:latin typeface="Calibri"/>
                        <a:ea typeface="Calibri"/>
                        <a:cs typeface="Times New Roman"/>
                      </a:endParaRPr>
                    </a:p>
                  </a:txBody>
                  <a:tcPr marL="68580" marR="68580" marT="0" marB="0" anchor="ctr"/>
                </a:tc>
                <a:tc hMerge="1">
                  <a:txBody>
                    <a:bodyPr/>
                    <a:lstStyle/>
                    <a:p>
                      <a:endParaRPr lang="cs-CZ"/>
                    </a:p>
                  </a:txBody>
                  <a:tcPr/>
                </a:tc>
              </a:tr>
            </a:tbl>
          </a:graphicData>
        </a:graphic>
      </p:graphicFrame>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0" y="-27384"/>
            <a:ext cx="9144000" cy="199813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2596567892"/>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lstStyle/>
          <a:p>
            <a:pPr marL="0" indent="0">
              <a:buNone/>
            </a:pPr>
            <a:r>
              <a:rPr lang="cs-CZ" dirty="0"/>
              <a:t>Anotace</a:t>
            </a:r>
          </a:p>
          <a:p>
            <a:pPr marL="0" indent="0">
              <a:buNone/>
            </a:pPr>
            <a:r>
              <a:rPr lang="cs-CZ" dirty="0"/>
              <a:t>Cílem je představit život a dílo </a:t>
            </a:r>
            <a:r>
              <a:rPr lang="cs-CZ" dirty="0" smtClean="0"/>
              <a:t>Vladimíra Párala</a:t>
            </a:r>
            <a:r>
              <a:rPr lang="cs-CZ" dirty="0" smtClean="0"/>
              <a:t>. Doporučena </a:t>
            </a:r>
            <a:r>
              <a:rPr lang="cs-CZ" dirty="0"/>
              <a:t>učebnice Literární výchova pro OU.</a:t>
            </a:r>
          </a:p>
          <a:p>
            <a:endParaRPr lang="cs-CZ" dirty="0"/>
          </a:p>
          <a:p>
            <a:endParaRPr lang="cs-CZ" dirty="0"/>
          </a:p>
        </p:txBody>
      </p:sp>
    </p:spTree>
    <p:extLst>
      <p:ext uri="{BB962C8B-B14F-4D97-AF65-F5344CB8AC3E}">
        <p14:creationId xmlns:p14="http://schemas.microsoft.com/office/powerpoint/2010/main" xmlns="" val="3565620263"/>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683568" y="548680"/>
            <a:ext cx="7772400" cy="1470025"/>
          </a:xfrm>
        </p:spPr>
        <p:txBody>
          <a:bodyPr>
            <a:normAutofit/>
          </a:bodyPr>
          <a:lstStyle/>
          <a:p>
            <a:r>
              <a:rPr lang="cs-CZ" sz="4800" b="1" dirty="0" smtClean="0"/>
              <a:t>Vladimír Páral</a:t>
            </a:r>
            <a:endParaRPr lang="cs-CZ" sz="4800" b="1" dirty="0"/>
          </a:p>
        </p:txBody>
      </p:sp>
      <p:sp>
        <p:nvSpPr>
          <p:cNvPr id="6" name="TextovéPole 5"/>
          <p:cNvSpPr txBox="1"/>
          <p:nvPr/>
        </p:nvSpPr>
        <p:spPr>
          <a:xfrm>
            <a:off x="2123728" y="6320353"/>
            <a:ext cx="4896544" cy="276999"/>
          </a:xfrm>
          <a:prstGeom prst="rect">
            <a:avLst/>
          </a:prstGeom>
          <a:noFill/>
        </p:spPr>
        <p:txBody>
          <a:bodyPr wrap="square" rtlCol="0">
            <a:spAutoFit/>
          </a:bodyPr>
          <a:lstStyle/>
          <a:p>
            <a:pPr algn="ctr"/>
            <a:r>
              <a:rPr lang="cs-CZ" sz="1200" dirty="0">
                <a:solidFill>
                  <a:schemeClr val="bg1">
                    <a:lumMod val="75000"/>
                  </a:schemeClr>
                </a:solidFill>
              </a:rPr>
              <a:t>http://kutzik.jirpa.cz/storage/200907281020_paral-vladimir.jpg</a:t>
            </a:r>
          </a:p>
        </p:txBody>
      </p:sp>
      <p:pic>
        <p:nvPicPr>
          <p:cNvPr id="3075" name="Picture 3"/>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3292041" y="1976438"/>
            <a:ext cx="2559918" cy="3548977"/>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xmlns="" val="206625253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lstStyle/>
          <a:p>
            <a:pPr>
              <a:buFont typeface="Calibri" pitchFamily="34" charset="0"/>
              <a:buChar char="*"/>
            </a:pPr>
            <a:r>
              <a:rPr lang="cs-CZ" dirty="0" smtClean="0"/>
              <a:t>10.8.1932 v Praze</a:t>
            </a:r>
          </a:p>
          <a:p>
            <a:r>
              <a:rPr lang="cs-CZ" dirty="0" smtClean="0"/>
              <a:t>vystudoval VŠ chemickou </a:t>
            </a:r>
          </a:p>
          <a:p>
            <a:r>
              <a:rPr lang="cs-CZ" dirty="0"/>
              <a:t>z</a:t>
            </a:r>
            <a:r>
              <a:rPr lang="cs-CZ" dirty="0" smtClean="0"/>
              <a:t>aměstnání v chemických závodech </a:t>
            </a:r>
          </a:p>
          <a:p>
            <a:pPr lvl="1"/>
            <a:r>
              <a:rPr lang="cs-CZ" dirty="0" smtClean="0"/>
              <a:t>Ústí nad Labem, Liberec, Plzeň</a:t>
            </a:r>
          </a:p>
          <a:p>
            <a:r>
              <a:rPr lang="cs-CZ" dirty="0"/>
              <a:t>o</a:t>
            </a:r>
            <a:r>
              <a:rPr lang="cs-CZ" dirty="0" smtClean="0"/>
              <a:t>d roku 1967 spisovatelem z povolání</a:t>
            </a:r>
            <a:endParaRPr lang="cs-CZ" dirty="0"/>
          </a:p>
        </p:txBody>
      </p:sp>
    </p:spTree>
    <p:extLst>
      <p:ext uri="{BB962C8B-B14F-4D97-AF65-F5344CB8AC3E}">
        <p14:creationId xmlns:p14="http://schemas.microsoft.com/office/powerpoint/2010/main" xmlns="" val="357467401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Dílo:</a:t>
            </a:r>
            <a:endParaRPr lang="cs-CZ" dirty="0"/>
          </a:p>
        </p:txBody>
      </p:sp>
      <p:sp>
        <p:nvSpPr>
          <p:cNvPr id="3" name="Zástupný symbol pro obsah 2"/>
          <p:cNvSpPr>
            <a:spLocks noGrp="1"/>
          </p:cNvSpPr>
          <p:nvPr>
            <p:ph idx="1"/>
          </p:nvPr>
        </p:nvSpPr>
        <p:spPr/>
        <p:txBody>
          <a:bodyPr/>
          <a:lstStyle/>
          <a:p>
            <a:r>
              <a:rPr lang="cs-CZ" dirty="0" smtClean="0"/>
              <a:t>Katapult</a:t>
            </a:r>
          </a:p>
          <a:p>
            <a:r>
              <a:rPr lang="cs-CZ" dirty="0" smtClean="0"/>
              <a:t>Soukromá vichřice</a:t>
            </a:r>
          </a:p>
          <a:p>
            <a:r>
              <a:rPr lang="cs-CZ" dirty="0" smtClean="0"/>
              <a:t>Milenci a vrazi</a:t>
            </a:r>
          </a:p>
          <a:p>
            <a:r>
              <a:rPr lang="cs-CZ" dirty="0" smtClean="0"/>
              <a:t>Profesionální žena</a:t>
            </a:r>
          </a:p>
          <a:p>
            <a:r>
              <a:rPr lang="cs-CZ" dirty="0" smtClean="0"/>
              <a:t>Mladý muž a bílá velryba</a:t>
            </a:r>
          </a:p>
        </p:txBody>
      </p:sp>
    </p:spTree>
    <p:extLst>
      <p:ext uri="{BB962C8B-B14F-4D97-AF65-F5344CB8AC3E}">
        <p14:creationId xmlns:p14="http://schemas.microsoft.com/office/powerpoint/2010/main" xmlns="" val="313141576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lstStyle/>
          <a:p>
            <a:r>
              <a:rPr lang="cs-CZ" dirty="0"/>
              <a:t>v</a:t>
            </a:r>
            <a:r>
              <a:rPr lang="cs-CZ" dirty="0" smtClean="0"/>
              <a:t>e svých dílech poukazuje na stereotyp života</a:t>
            </a:r>
          </a:p>
          <a:p>
            <a:r>
              <a:rPr lang="cs-CZ" dirty="0"/>
              <a:t>h</a:t>
            </a:r>
            <a:r>
              <a:rPr lang="cs-CZ" dirty="0" smtClean="0"/>
              <a:t>rdinové hledají smysl života</a:t>
            </a:r>
          </a:p>
          <a:p>
            <a:r>
              <a:rPr lang="cs-CZ" dirty="0"/>
              <a:t>v</a:t>
            </a:r>
            <a:r>
              <a:rPr lang="cs-CZ" dirty="0" smtClean="0"/>
              <a:t>ýchodiskem z životní nudy a problémů jsou často milenecké vztahy, únik od reality života</a:t>
            </a:r>
          </a:p>
          <a:p>
            <a:r>
              <a:rPr lang="cs-CZ" dirty="0"/>
              <a:t>n</a:t>
            </a:r>
            <a:r>
              <a:rPr lang="cs-CZ" dirty="0" smtClean="0"/>
              <a:t>ěkterá díla mají prvky sci-fi </a:t>
            </a:r>
          </a:p>
          <a:p>
            <a:r>
              <a:rPr lang="cs-CZ" dirty="0"/>
              <a:t>v</a:t>
            </a:r>
            <a:r>
              <a:rPr lang="cs-CZ" dirty="0" smtClean="0"/>
              <a:t>ětšina děl zfilmována </a:t>
            </a:r>
            <a:endParaRPr lang="cs-CZ" dirty="0"/>
          </a:p>
        </p:txBody>
      </p:sp>
    </p:spTree>
    <p:extLst>
      <p:ext uri="{BB962C8B-B14F-4D97-AF65-F5344CB8AC3E}">
        <p14:creationId xmlns:p14="http://schemas.microsoft.com/office/powerpoint/2010/main" xmlns="" val="185064449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404665"/>
            <a:ext cx="8229600" cy="4176464"/>
          </a:xfrm>
        </p:spPr>
        <p:txBody>
          <a:bodyPr>
            <a:normAutofit/>
          </a:bodyPr>
          <a:lstStyle/>
          <a:p>
            <a:r>
              <a:rPr lang="cs-CZ" sz="2400" b="1" dirty="0" smtClean="0"/>
              <a:t>Letní byt v Mariánských Lázních byl pro Vladimíra Párala volbou srdce</a:t>
            </a:r>
          </a:p>
          <a:p>
            <a:r>
              <a:rPr lang="cs-CZ" sz="2400" dirty="0" smtClean="0"/>
              <a:t>Kde spí spisovatel? Vedle své knihovny. Vladimír Páral si letního bytu v Mariánských Lázních užívá až do hlubokého podzimu. V Praze jej to už tak nebaví. Střídmě, ale pohodlně zařízený byt je ozdobený hlavně výhledem přes koruny stromů na lesopark u Ferdinandova pramene.</a:t>
            </a:r>
          </a:p>
          <a:p>
            <a:r>
              <a:rPr lang="cs-CZ" sz="2400" dirty="0" smtClean="0"/>
              <a:t>„Jako Shakespeare tvrdí: Můj život žlutý list. Tak já chci mít fotku s červeným listem, jako symbolem života. Listí padá, padá – už je konec sezony, ale je to ještě krásný.“ </a:t>
            </a:r>
          </a:p>
          <a:p>
            <a:endParaRPr lang="cs-CZ" dirty="0" smtClean="0"/>
          </a:p>
          <a:p>
            <a:endParaRPr lang="cs-CZ" dirty="0" smtClean="0"/>
          </a:p>
          <a:p>
            <a:endParaRPr lang="cs-CZ" dirty="0" smtClean="0"/>
          </a:p>
          <a:p>
            <a:endParaRPr lang="cs-CZ" dirty="0"/>
          </a:p>
        </p:txBody>
      </p:sp>
      <p:pic>
        <p:nvPicPr>
          <p:cNvPr id="1026" name="Picture 2" descr="C:\Users\user\AppData\Local\Microsoft\Windows\Temporary Internet Files\Content.IE5\AY97A27L\MC900441489[1].png">
            <a:hlinkClick r:id="rId2"/>
          </p:cNvPr>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3657714" y="4343286"/>
            <a:ext cx="1828572" cy="1828572"/>
          </a:xfrm>
          <a:prstGeom prst="rect">
            <a:avLst/>
          </a:prstGeom>
          <a:noFill/>
          <a:extLst>
            <a:ext uri="{909E8E84-426E-40DD-AFC4-6F175D3DCCD1}">
              <a14:hiddenFill xmlns:a14="http://schemas.microsoft.com/office/drawing/2010/main" xmlns="">
                <a:solidFill>
                  <a:srgbClr val="FFFFFF"/>
                </a:solidFill>
              </a14:hiddenFill>
            </a:ext>
          </a:extLst>
        </p:spPr>
      </p:pic>
      <p:sp>
        <p:nvSpPr>
          <p:cNvPr id="4" name="TextovéPole 3"/>
          <p:cNvSpPr txBox="1"/>
          <p:nvPr/>
        </p:nvSpPr>
        <p:spPr>
          <a:xfrm>
            <a:off x="3718813" y="6084004"/>
            <a:ext cx="1706374" cy="369332"/>
          </a:xfrm>
          <a:prstGeom prst="rect">
            <a:avLst/>
          </a:prstGeom>
          <a:noFill/>
        </p:spPr>
        <p:txBody>
          <a:bodyPr wrap="square" rtlCol="0">
            <a:spAutoFit/>
          </a:bodyPr>
          <a:lstStyle/>
          <a:p>
            <a:pPr algn="ctr"/>
            <a:r>
              <a:rPr lang="cs-CZ" dirty="0" smtClean="0"/>
              <a:t>Obrázek on-line</a:t>
            </a:r>
            <a:endParaRPr lang="cs-CZ" dirty="0"/>
          </a:p>
        </p:txBody>
      </p:sp>
    </p:spTree>
    <p:extLst>
      <p:ext uri="{BB962C8B-B14F-4D97-AF65-F5344CB8AC3E}">
        <p14:creationId xmlns:p14="http://schemas.microsoft.com/office/powerpoint/2010/main" xmlns="" val="233920107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620688"/>
            <a:ext cx="8229600" cy="5505475"/>
          </a:xfrm>
        </p:spPr>
        <p:txBody>
          <a:bodyPr>
            <a:normAutofit/>
          </a:bodyPr>
          <a:lstStyle/>
          <a:p>
            <a:r>
              <a:rPr lang="cs-CZ" sz="2400" dirty="0" smtClean="0"/>
              <a:t>středa 18. listopadu 2009, 6:45 </a:t>
            </a:r>
          </a:p>
          <a:p>
            <a:r>
              <a:rPr lang="cs-CZ" sz="2400" dirty="0" smtClean="0"/>
              <a:t>Barvy podzimu prostupují i do zařízení interiéru. Zřejmě náhoda, ale v době naší návštěvy nepřehlédnutelná. </a:t>
            </a:r>
          </a:p>
          <a:p>
            <a:r>
              <a:rPr lang="cs-CZ" sz="2400" dirty="0" smtClean="0"/>
              <a:t>Spisovatelovu „zahrádku“ u domu by mu mohl závidět i Krakonoš. „Vyjdu z domu a jsem v zeleni. Na procházky chodím každý den. I v dešti, to je v lese nejkrásněji. Zvířata vycházejí, přestávají se bát. Venku je málo i pejskařů...“ říká náš hostitel, když nás vede ke svému dalšímu oblíbenému místu: „To je moje terasa,“ dodává s úsměvem ve stínu sloupoví kolonády uprostřed Skalníkových sadů.</a:t>
            </a:r>
          </a:p>
          <a:p>
            <a:r>
              <a:rPr lang="cs-CZ" sz="2400" dirty="0" smtClean="0"/>
              <a:t>Padající listí nemusí přinášet smutek a Skalníkovy sady zvou k pobytu na čerstvém vzduchu.</a:t>
            </a:r>
          </a:p>
          <a:p>
            <a:pPr marL="0" indent="0">
              <a:buNone/>
            </a:pPr>
            <a:endParaRPr lang="cs-CZ" dirty="0"/>
          </a:p>
        </p:txBody>
      </p:sp>
    </p:spTree>
    <p:extLst>
      <p:ext uri="{BB962C8B-B14F-4D97-AF65-F5344CB8AC3E}">
        <p14:creationId xmlns:p14="http://schemas.microsoft.com/office/powerpoint/2010/main" xmlns="" val="337316953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3933056"/>
            <a:ext cx="8229600" cy="2295128"/>
          </a:xfrm>
        </p:spPr>
        <p:txBody>
          <a:bodyPr>
            <a:normAutofit fontScale="90000"/>
          </a:bodyPr>
          <a:lstStyle/>
          <a:p>
            <a:pPr algn="l"/>
            <a:r>
              <a:rPr lang="cs-CZ" sz="2700" dirty="0" smtClean="0"/>
              <a:t>„Vedle malého balkonu mám u domu i tuto terasu,“ provází nás Vladimír Páral svými oblíbenými místy (vlevo). </a:t>
            </a:r>
            <a:r>
              <a:rPr lang="cs-CZ" sz="2700" dirty="0" err="1" smtClean="0"/>
              <a:t>Nordik</a:t>
            </a:r>
            <a:r>
              <a:rPr lang="cs-CZ" sz="2700" dirty="0" smtClean="0"/>
              <a:t> </a:t>
            </a:r>
            <a:r>
              <a:rPr lang="cs-CZ" sz="2700" dirty="0" err="1" smtClean="0"/>
              <a:t>Walking</a:t>
            </a:r>
            <a:r>
              <a:rPr lang="cs-CZ" sz="2700" dirty="0" smtClean="0"/>
              <a:t> spisovatele zaujal a na hůlky nedá dopustit (vpravo).</a:t>
            </a:r>
            <a:r>
              <a:rPr lang="cs-CZ" dirty="0" smtClean="0"/>
              <a:t/>
            </a:r>
            <a:br>
              <a:rPr lang="cs-CZ" dirty="0" smtClean="0"/>
            </a:br>
            <a:endParaRPr lang="cs-CZ" dirty="0"/>
          </a:p>
        </p:txBody>
      </p:sp>
      <p:sp>
        <p:nvSpPr>
          <p:cNvPr id="3" name="Zástupný symbol pro obsah 2"/>
          <p:cNvSpPr>
            <a:spLocks noGrp="1"/>
          </p:cNvSpPr>
          <p:nvPr>
            <p:ph idx="1"/>
          </p:nvPr>
        </p:nvSpPr>
        <p:spPr/>
        <p:txBody>
          <a:bodyPr/>
          <a:lstStyle/>
          <a:p>
            <a:endParaRPr lang="cs-CZ"/>
          </a:p>
        </p:txBody>
      </p:sp>
      <p:pic>
        <p:nvPicPr>
          <p:cNvPr id="2050" name="Picture 2" descr="C:\Users\user\AppData\Local\Microsoft\Windows\Temporary Internet Files\Content.IE5\AY97A27L\MC900441489[1].png">
            <a:hlinkClick r:id="rId2"/>
          </p:cNvPr>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3657714" y="1340768"/>
            <a:ext cx="1828572" cy="1828572"/>
          </a:xfrm>
          <a:prstGeom prst="rect">
            <a:avLst/>
          </a:prstGeom>
          <a:noFill/>
          <a:extLst>
            <a:ext uri="{909E8E84-426E-40DD-AFC4-6F175D3DCCD1}">
              <a14:hiddenFill xmlns:a14="http://schemas.microsoft.com/office/drawing/2010/main" xmlns="">
                <a:solidFill>
                  <a:srgbClr val="FFFFFF"/>
                </a:solidFill>
              </a14:hiddenFill>
            </a:ext>
          </a:extLst>
        </p:spPr>
      </p:pic>
      <p:sp>
        <p:nvSpPr>
          <p:cNvPr id="5" name="TextovéPole 4"/>
          <p:cNvSpPr txBox="1"/>
          <p:nvPr/>
        </p:nvSpPr>
        <p:spPr>
          <a:xfrm>
            <a:off x="3718813" y="3131676"/>
            <a:ext cx="1706374" cy="369332"/>
          </a:xfrm>
          <a:prstGeom prst="rect">
            <a:avLst/>
          </a:prstGeom>
          <a:noFill/>
        </p:spPr>
        <p:txBody>
          <a:bodyPr wrap="square" rtlCol="0">
            <a:spAutoFit/>
          </a:bodyPr>
          <a:lstStyle/>
          <a:p>
            <a:pPr algn="ctr"/>
            <a:r>
              <a:rPr lang="cs-CZ" dirty="0" smtClean="0"/>
              <a:t>Obrázek on-line</a:t>
            </a:r>
            <a:endParaRPr lang="cs-CZ" dirty="0"/>
          </a:p>
        </p:txBody>
      </p:sp>
    </p:spTree>
    <p:extLst>
      <p:ext uri="{BB962C8B-B14F-4D97-AF65-F5344CB8AC3E}">
        <p14:creationId xmlns:p14="http://schemas.microsoft.com/office/powerpoint/2010/main" xmlns="" val="155035117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548680"/>
            <a:ext cx="8229600" cy="5577483"/>
          </a:xfrm>
        </p:spPr>
        <p:txBody>
          <a:bodyPr>
            <a:normAutofit/>
          </a:bodyPr>
          <a:lstStyle/>
          <a:p>
            <a:r>
              <a:rPr lang="cs-CZ" sz="2400" dirty="0" smtClean="0"/>
              <a:t>„V knize </a:t>
            </a:r>
            <a:r>
              <a:rPr lang="cs-CZ" sz="2400" dirty="0" err="1" smtClean="0"/>
              <a:t>Playgirls</a:t>
            </a:r>
            <a:r>
              <a:rPr lang="cs-CZ" sz="2400" dirty="0" smtClean="0"/>
              <a:t> jsem si vytvořil sen, který se mi splnil. Je tam hrdina, který říká, že chce žít v Mariánských Lázních, meditovat ve Ferdinandu a pak přejít k dalšímu pavilonu, tam zase meditovat a pak jít domů... A ono to nastalo,“ vzpomíná autor na knihu vydanou v roce 1995. Volně inspirován ji později vyraboval ne moc podařený film.</a:t>
            </a:r>
          </a:p>
          <a:p>
            <a:r>
              <a:rPr lang="cs-CZ" sz="2400" b="1" dirty="0" smtClean="0"/>
              <a:t>Po velkoměstské dlažbě</a:t>
            </a:r>
          </a:p>
          <a:p>
            <a:r>
              <a:rPr lang="cs-CZ" sz="2400" dirty="0" smtClean="0"/>
              <a:t>Asi nejznámější český inženýr chemie se narodil v Brně, studoval v Pardubicích, za prací šel do Jizerských hor, ale nejdéle působil v Ústí nad Labem. A po letitém dojíždění do Karlových Varů (i z Prahy) si zamiloval Mariánské Lázně. Na dlouhé a pestré cestě (Mladý muž a Bílá velryba, Muka obraznosti....) si našel i vztah k pobytu v zeleni.</a:t>
            </a:r>
          </a:p>
          <a:p>
            <a:pPr marL="0" indent="0">
              <a:buNone/>
            </a:pPr>
            <a:endParaRPr lang="cs-CZ" dirty="0"/>
          </a:p>
        </p:txBody>
      </p:sp>
    </p:spTree>
    <p:extLst>
      <p:ext uri="{BB962C8B-B14F-4D97-AF65-F5344CB8AC3E}">
        <p14:creationId xmlns:p14="http://schemas.microsoft.com/office/powerpoint/2010/main" xmlns="" val="359090520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548680"/>
            <a:ext cx="8229600" cy="5577483"/>
          </a:xfrm>
        </p:spPr>
        <p:txBody>
          <a:bodyPr>
            <a:noAutofit/>
          </a:bodyPr>
          <a:lstStyle/>
          <a:p>
            <a:r>
              <a:rPr lang="cs-CZ" sz="2400" dirty="0" smtClean="0"/>
              <a:t>„Mladý inženýr přichází do Jizerských hor, ale to ještě nebylo o přírodě. Jako dítě velkoměstské dlažby jsem přírodu neměl rád. Otec – důstojník nás vodil každou neděli v Brně na povinné výlety. Pevným krokem. Samozřejmě nás to nebavilo a v dětech rostl vzdor. Vyvrcholilo to v Jablonci nad Jizerou, kde bývalo napadaného sněhu po pás. Pluhy vyrobily úzký tunel a jako osamělý chodec jsem nejednou neměl kam uhnout... Lyžař se ze mě nestal. </a:t>
            </a:r>
          </a:p>
          <a:p>
            <a:r>
              <a:rPr lang="cs-CZ" sz="2400" dirty="0" smtClean="0"/>
              <a:t>V Ústí jsem se zase nedostával do města. A když, tak ulice byly prázdné, protože všichni lidi tenkrát pracovali. Mladý člověk na ulici byl podezřelý. I když tou dobou má nenávist k přírodě vrcholila, tak jsem jednou vyrazil opačným směrem od centra města. Za chemičkou jsem na lesním kopci objevil přírodu! Poprvé – asi ve třiceti letech. Najednou jsem byl okouzlen, viděl jsem to na vlastní oči a kloboukem jsem házel na větve.</a:t>
            </a:r>
          </a:p>
        </p:txBody>
      </p:sp>
    </p:spTree>
    <p:extLst>
      <p:ext uri="{BB962C8B-B14F-4D97-AF65-F5344CB8AC3E}">
        <p14:creationId xmlns:p14="http://schemas.microsoft.com/office/powerpoint/2010/main" xmlns="" val="160696909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548680"/>
            <a:ext cx="8229600" cy="5577483"/>
          </a:xfrm>
        </p:spPr>
        <p:txBody>
          <a:bodyPr>
            <a:normAutofit fontScale="62500" lnSpcReduction="20000"/>
          </a:bodyPr>
          <a:lstStyle/>
          <a:p>
            <a:endParaRPr lang="cs-CZ" dirty="0" smtClean="0"/>
          </a:p>
          <a:p>
            <a:r>
              <a:rPr lang="cs-CZ" sz="3800" dirty="0" smtClean="0"/>
              <a:t>Od té doby jsem si vždy každý týden vyhradil, bez ohledu na počasí a roční dobu, jeden den v přírodě. A postupně až sedm dní. S tím, co tu mám k dispozici, snadno trumfnu nejednoho českého miliardáře. A navíc tu máme malé provozní náklady.“</a:t>
            </a:r>
          </a:p>
          <a:p>
            <a:r>
              <a:rPr lang="cs-CZ" sz="3800" b="1" dirty="0" smtClean="0"/>
              <a:t>Cesta za něčím</a:t>
            </a:r>
          </a:p>
          <a:p>
            <a:r>
              <a:rPr lang="cs-CZ" sz="3800" dirty="0" smtClean="0"/>
              <a:t>„</a:t>
            </a:r>
            <a:r>
              <a:rPr lang="cs-CZ" sz="3800" dirty="0" smtClean="0"/>
              <a:t>Slavkovský </a:t>
            </a:r>
            <a:r>
              <a:rPr lang="cs-CZ" sz="3800" dirty="0" smtClean="0"/>
              <a:t>les – 612 hektarů chráněné krajinné oblasti! To všechno mám k dispozici rovnou z domu. Mariánské Lázně jsou volba srdcem.</a:t>
            </a:r>
          </a:p>
          <a:p>
            <a:r>
              <a:rPr lang="cs-CZ" sz="3800" dirty="0" smtClean="0"/>
              <a:t>Z Prahy neutíkám. To není útěk před ničím, ale cesta za něčím. Nic v negativní motivaci, ale pozitivní. Kouzlo Mariánských Lázní jsem objevil po té, co jsem tu během týdenního pobytu uviděl bílý sníh, modré nebe a hlavně zeleň – smrky (jako jsou ve znaku města). V Praze tou dobou bylo inverzní, šedivé nebe, jak ho znáte. Tehdy jsem si řekl: Tady je to ono.“</a:t>
            </a:r>
          </a:p>
          <a:p>
            <a:pPr marL="0" indent="0">
              <a:buNone/>
            </a:pPr>
            <a:endParaRPr lang="cs-CZ" dirty="0"/>
          </a:p>
        </p:txBody>
      </p:sp>
    </p:spTree>
    <p:extLst>
      <p:ext uri="{BB962C8B-B14F-4D97-AF65-F5344CB8AC3E}">
        <p14:creationId xmlns:p14="http://schemas.microsoft.com/office/powerpoint/2010/main" xmlns="" val="192497537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620688"/>
            <a:ext cx="8229600" cy="5505475"/>
          </a:xfrm>
        </p:spPr>
        <p:txBody>
          <a:bodyPr>
            <a:normAutofit/>
          </a:bodyPr>
          <a:lstStyle/>
          <a:p>
            <a:r>
              <a:rPr lang="cs-CZ" sz="2400" dirty="0" smtClean="0"/>
              <a:t>Kromě vzpomínané přírody na dosah jsou další ozdobou třípokojového bytu dva obrazy od severočeského kamaráda, malíře Romana </a:t>
            </a:r>
            <a:r>
              <a:rPr lang="cs-CZ" sz="2400" dirty="0" err="1" smtClean="0"/>
              <a:t>Křeliny</a:t>
            </a:r>
            <a:r>
              <a:rPr lang="cs-CZ" sz="2400" dirty="0" smtClean="0"/>
              <a:t>. A ještě série papírových obrázků dovezených z Indie. Pro duchovno (a cvičení) tu má zkušený vyznavač jógy vždy místo.</a:t>
            </a:r>
          </a:p>
          <a:p>
            <a:r>
              <a:rPr lang="cs-CZ" sz="2400" dirty="0" smtClean="0"/>
              <a:t>„Brzy to bude padesát let. Jógu cvičím od doby, kdy jsem ji objevil v Mladém světě. Tenkrát ji cvičili všichni, ale móda pominula, jak to bývá. Krátce na to jsem se dostal do Indie a tam jsem v terénu viděl, co to jóga je. Od té doby každé ráno, tak čtyřicet minut cvičím </a:t>
            </a:r>
            <a:r>
              <a:rPr lang="cs-CZ" sz="2400" dirty="0" err="1" smtClean="0"/>
              <a:t>asány</a:t>
            </a:r>
            <a:r>
              <a:rPr lang="cs-CZ" sz="2400" dirty="0" smtClean="0"/>
              <a:t> (celkem jich prý je osmdesát dva tisíc...) a je to nejhezčí chvíle dne.“</a:t>
            </a:r>
          </a:p>
          <a:p>
            <a:endParaRPr lang="cs-CZ" dirty="0"/>
          </a:p>
        </p:txBody>
      </p:sp>
    </p:spTree>
    <p:extLst>
      <p:ext uri="{BB962C8B-B14F-4D97-AF65-F5344CB8AC3E}">
        <p14:creationId xmlns:p14="http://schemas.microsoft.com/office/powerpoint/2010/main" xmlns="" val="42636496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476672"/>
            <a:ext cx="8229600" cy="5976664"/>
          </a:xfrm>
        </p:spPr>
        <p:txBody>
          <a:bodyPr>
            <a:normAutofit fontScale="32500" lnSpcReduction="20000"/>
          </a:bodyPr>
          <a:lstStyle/>
          <a:p>
            <a:r>
              <a:rPr lang="cs-CZ" sz="7400" dirty="0" smtClean="0"/>
              <a:t>Předtím prý Vladimír Páral cvičil tělo kliky. „Dělal jsem jich čtyřicet denně. Jednoho dne jsem zjistil, že toho mám dost po třiceti osmi. A teď ta představa: 38 a dost, 36 a dost, 22 a končím. Odpískal jsem to raději sám. Jóga má tu výhodu, že při ní můžete ležet na zádech do devadesáti let, nic při tom neubývá. Stačí mi deka na koberci před televizí. Žádný fitness nepotřebuji.“</a:t>
            </a:r>
          </a:p>
          <a:p>
            <a:r>
              <a:rPr lang="cs-CZ" sz="7400" b="1" dirty="0" smtClean="0"/>
              <a:t>Pestrá představivost</a:t>
            </a:r>
          </a:p>
          <a:p>
            <a:r>
              <a:rPr lang="cs-CZ" sz="7400" dirty="0" smtClean="0"/>
              <a:t>V předtuše zimy, už zakleknuté ve startovních blocích, nám Vladimír Páral potvrdil, že mu „na jeho pozemku“ dnes nevadí ani sníh.</a:t>
            </a:r>
          </a:p>
          <a:p>
            <a:r>
              <a:rPr lang="cs-CZ" sz="7400" dirty="0" smtClean="0"/>
              <a:t>„Zima je tu také krásná. To tu mohu dělat prvovýstupy ve sněhu. Taky nikdy nechodím druhý den ve svých stopách, ale podél nich. A marně zkouším Čapkovu zkušenost z jeho povídky, kdy jde po stopách až je jen jedna – a konec. Kdo tam vstoupil? Anděl? Tuto otázku já mohu denně zkoumat!“</a:t>
            </a:r>
          </a:p>
          <a:p>
            <a:endParaRPr lang="cs-CZ" dirty="0"/>
          </a:p>
        </p:txBody>
      </p:sp>
    </p:spTree>
    <p:extLst>
      <p:ext uri="{BB962C8B-B14F-4D97-AF65-F5344CB8AC3E}">
        <p14:creationId xmlns:p14="http://schemas.microsoft.com/office/powerpoint/2010/main" xmlns="" val="20198926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476672"/>
            <a:ext cx="8229600" cy="5976664"/>
          </a:xfrm>
        </p:spPr>
        <p:txBody>
          <a:bodyPr>
            <a:normAutofit fontScale="70000" lnSpcReduction="20000"/>
          </a:bodyPr>
          <a:lstStyle/>
          <a:p>
            <a:r>
              <a:rPr lang="cs-CZ" sz="3400" dirty="0" smtClean="0"/>
              <a:t>A kdy přijde na řadu psaní další knihy? Otázku jsem hned po procházce položil vedle stolu se zaklapnutým laptopem. Mistr zkoumáním jeho autorské potence zaskočen nebyl. Odpověď sám pro sebe zná už dlouho.</a:t>
            </a:r>
          </a:p>
          <a:p>
            <a:r>
              <a:rPr lang="cs-CZ" sz="3400" dirty="0" smtClean="0"/>
              <a:t>„Napsal jsem asi přes tucet knih a čtenářského ohlasu jsem dosáhl. Asi by nebyl problém v tom pokračovat a každé dva roky, jako to dělají někteří mí kolegové, nový román napsat. Jsem toho naprosto schopen a možná by to v české próze patřilo do horní části tabulky. Ale i tak jsem u toho momentu vzpomínaných čtyřiceti kliků. Mohl bych napsat knihu patnáctou, sedmnáctou... Ale už by to nemuselo být dobré. </a:t>
            </a:r>
          </a:p>
          <a:p>
            <a:r>
              <a:rPr lang="cs-CZ" sz="3400" dirty="0" smtClean="0"/>
              <a:t>Hroznou představu u mě vyvolávají slova spisovatele Josepha Hellera, který po své poslední a ne příliš valné knize odpovídal na otázku, proč pořád ještě píše, konstatováním: Já neumím nic jiného. A pak umřel. Myslím si, že spisovatel, ani fotograf, ani redaktor nebo traktorista by neměl být jako včela, která sbírá pel, sbírá pel a pak umře. Mně by to bylo líto. Navíc mi vždycky přijde hrozně pitomé, když někdo starý vypráví, jak je stáří krásné. </a:t>
            </a:r>
          </a:p>
          <a:p>
            <a:endParaRPr lang="cs-CZ" dirty="0"/>
          </a:p>
        </p:txBody>
      </p:sp>
    </p:spTree>
    <p:extLst>
      <p:ext uri="{BB962C8B-B14F-4D97-AF65-F5344CB8AC3E}">
        <p14:creationId xmlns:p14="http://schemas.microsoft.com/office/powerpoint/2010/main" xmlns="" val="17400910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548680"/>
            <a:ext cx="8229600" cy="5577483"/>
          </a:xfrm>
        </p:spPr>
        <p:txBody>
          <a:bodyPr>
            <a:normAutofit fontScale="47500" lnSpcReduction="20000"/>
          </a:bodyPr>
          <a:lstStyle/>
          <a:p>
            <a:r>
              <a:rPr lang="cs-CZ" sz="5100" dirty="0" smtClean="0"/>
              <a:t>Samozřejmě, že mládí je lepší: pružné klouby, chutě a šťávy... Cituji ze své knihy: plni chutí, sil a šťávy. Pravda, ve stáří je určité uklidnění, kdy člověk už nemusí tolik věcí. Být mi pětadvacet, tak už teď přemýšlím, proč nejsem v lese, v Praze, na Havaji... To je utrpení. A moje téma (Muka obraznosti). Když si představíte, co vše byste mohl dělat... Představivost vám vždy něco přihraje.“</a:t>
            </a:r>
          </a:p>
          <a:p>
            <a:r>
              <a:rPr lang="cs-CZ" sz="5100" b="1" dirty="0" smtClean="0"/>
              <a:t>Nepomíjivá síla střídmosti</a:t>
            </a:r>
          </a:p>
          <a:p>
            <a:r>
              <a:rPr lang="cs-CZ" sz="5100" dirty="0" smtClean="0"/>
              <a:t>Podle spisovatele je přílišný výběr utrpení. „Celá moudrá východní filozofie, nejen buddhistická, nám připomíná, že bychom měli rozlišovat mezi tím, co je pomíjivé a co nikdy nemůžete věčně udržet (pružnost kloubů...). Takže je třeba být moudrý a nečekat, až vám přestanou fungovat všechny možné funkce a zavčas si chystat ústup do bezpečí. Každý člověk – chudý, bohatý, v jakékoliv době – touží po dvou věcech: štěstí a bezpečí. Kupodivu je to u všech lidí stejné. Jsou to právě ty hodnoty, které jsou nejvíce podrobeny pomíjivosti. </a:t>
            </a:r>
          </a:p>
          <a:p>
            <a:endParaRPr lang="cs-CZ" dirty="0"/>
          </a:p>
        </p:txBody>
      </p:sp>
    </p:spTree>
    <p:extLst>
      <p:ext uri="{BB962C8B-B14F-4D97-AF65-F5344CB8AC3E}">
        <p14:creationId xmlns:p14="http://schemas.microsoft.com/office/powerpoint/2010/main" xmlns="" val="243655286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404664"/>
            <a:ext cx="8229600" cy="5721499"/>
          </a:xfrm>
        </p:spPr>
        <p:txBody>
          <a:bodyPr>
            <a:normAutofit/>
          </a:bodyPr>
          <a:lstStyle/>
          <a:p>
            <a:r>
              <a:rPr lang="cs-CZ" sz="2400" dirty="0" smtClean="0"/>
              <a:t>Můžete mít hezkou ženu, hezky zařízený interiér – jako ve vašem časopisu – a najednou může být všechno v háji. Finanční krize, zlomená noha... Lpět na některých věcech není dobré. A jaké můžete mít bezpečí v dnešní době ve Střední Evropě nebo euroamerické oblasti? Bezpečí také znamená nemít strach z nezaměstnanosti.“</a:t>
            </a:r>
          </a:p>
          <a:p>
            <a:r>
              <a:rPr lang="cs-CZ" sz="2400" dirty="0" smtClean="0"/>
              <a:t>Obývací pokoj Vladimíra Párala a jeho životní partnerky je zařízen skvěle. Dva pohodlné ušáky a televize u okna bez záclon. Televizní polohu našeho hostitele ještě jistí vlastnoručně vylepšená klekačka. Páskem přivázané polštáře zajišťují, že nohy relaxují ve vyšší poloze.</a:t>
            </a:r>
          </a:p>
          <a:p>
            <a:endParaRPr lang="cs-CZ" dirty="0"/>
          </a:p>
        </p:txBody>
      </p:sp>
    </p:spTree>
    <p:extLst>
      <p:ext uri="{BB962C8B-B14F-4D97-AF65-F5344CB8AC3E}">
        <p14:creationId xmlns:p14="http://schemas.microsoft.com/office/powerpoint/2010/main" xmlns="" val="419685258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Práce s textem:</a:t>
            </a:r>
            <a:endParaRPr lang="cs-CZ" dirty="0"/>
          </a:p>
        </p:txBody>
      </p:sp>
      <p:sp>
        <p:nvSpPr>
          <p:cNvPr id="3" name="Zástupný symbol pro obsah 2"/>
          <p:cNvSpPr>
            <a:spLocks noGrp="1"/>
          </p:cNvSpPr>
          <p:nvPr>
            <p:ph idx="1"/>
          </p:nvPr>
        </p:nvSpPr>
        <p:spPr/>
        <p:txBody>
          <a:bodyPr>
            <a:normAutofit fontScale="92500" lnSpcReduction="20000"/>
          </a:bodyPr>
          <a:lstStyle/>
          <a:p>
            <a:r>
              <a:rPr lang="cs-CZ" dirty="0" smtClean="0"/>
              <a:t>Učebnice Literární výchova pro odborná učiliště, str. 44 – Katapult</a:t>
            </a:r>
          </a:p>
          <a:p>
            <a:pPr marL="0" indent="0">
              <a:buNone/>
            </a:pPr>
            <a:r>
              <a:rPr lang="cs-CZ" dirty="0" smtClean="0"/>
              <a:t>Otázky: </a:t>
            </a:r>
          </a:p>
          <a:p>
            <a:pPr marL="971550" lvl="1" indent="-514350">
              <a:buFont typeface="+mj-lt"/>
              <a:buAutoNum type="arabicPeriod"/>
            </a:pPr>
            <a:r>
              <a:rPr lang="cs-CZ" dirty="0" smtClean="0"/>
              <a:t>Jak se jmenuje hlavní hrdina?</a:t>
            </a:r>
          </a:p>
          <a:p>
            <a:pPr marL="971550" lvl="1" indent="-514350">
              <a:buFont typeface="+mj-lt"/>
              <a:buAutoNum type="arabicPeriod"/>
            </a:pPr>
            <a:r>
              <a:rPr lang="cs-CZ" dirty="0" smtClean="0"/>
              <a:t>Kdo je </a:t>
            </a:r>
            <a:r>
              <a:rPr lang="cs-CZ" dirty="0" err="1" smtClean="0"/>
              <a:t>Vítěnka</a:t>
            </a:r>
            <a:r>
              <a:rPr lang="cs-CZ" dirty="0" smtClean="0"/>
              <a:t> Balvín?</a:t>
            </a:r>
          </a:p>
          <a:p>
            <a:pPr marL="971550" lvl="1" indent="-514350">
              <a:buFont typeface="+mj-lt"/>
              <a:buAutoNum type="arabicPeriod"/>
            </a:pPr>
            <a:r>
              <a:rPr lang="cs-CZ" dirty="0" smtClean="0"/>
              <a:t>Kam a proč Jacek často jezdí?</a:t>
            </a:r>
          </a:p>
          <a:p>
            <a:pPr marL="971550" lvl="1" indent="-514350">
              <a:buFont typeface="+mj-lt"/>
              <a:buAutoNum type="arabicPeriod"/>
            </a:pPr>
            <a:r>
              <a:rPr lang="cs-CZ" dirty="0" smtClean="0"/>
              <a:t>Kolik má Jacek milenek?</a:t>
            </a:r>
          </a:p>
          <a:p>
            <a:pPr marL="971550" lvl="1" indent="-514350">
              <a:buFont typeface="+mj-lt"/>
              <a:buAutoNum type="arabicPeriod"/>
            </a:pPr>
            <a:r>
              <a:rPr lang="cs-CZ" dirty="0" smtClean="0"/>
              <a:t>Kolik má Jacek dětí?</a:t>
            </a:r>
          </a:p>
          <a:p>
            <a:pPr marL="971550" lvl="1" indent="-514350">
              <a:buFont typeface="+mj-lt"/>
              <a:buAutoNum type="arabicPeriod"/>
            </a:pPr>
            <a:r>
              <a:rPr lang="cs-CZ" dirty="0" smtClean="0"/>
              <a:t>Jak na situaci reaguje manželka?</a:t>
            </a:r>
          </a:p>
          <a:p>
            <a:pPr marL="971550" lvl="1" indent="-514350">
              <a:buFont typeface="+mj-lt"/>
              <a:buAutoNum type="arabicPeriod"/>
            </a:pPr>
            <a:r>
              <a:rPr lang="cs-CZ" dirty="0" smtClean="0"/>
              <a:t>Co si Jacek uvědomil při letu do Brna?</a:t>
            </a:r>
          </a:p>
          <a:p>
            <a:pPr marL="971550" lvl="1" indent="-514350">
              <a:buFont typeface="+mj-lt"/>
              <a:buAutoNum type="arabicPeriod"/>
            </a:pPr>
            <a:r>
              <a:rPr lang="cs-CZ" dirty="0" smtClean="0"/>
              <a:t>Co se s Jackem stane v závěru ukázky?</a:t>
            </a:r>
          </a:p>
        </p:txBody>
      </p:sp>
    </p:spTree>
    <p:extLst>
      <p:ext uri="{BB962C8B-B14F-4D97-AF65-F5344CB8AC3E}">
        <p14:creationId xmlns:p14="http://schemas.microsoft.com/office/powerpoint/2010/main" xmlns="" val="330786660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Odpovědi:</a:t>
            </a:r>
            <a:endParaRPr lang="cs-CZ" dirty="0"/>
          </a:p>
        </p:txBody>
      </p:sp>
      <p:sp>
        <p:nvSpPr>
          <p:cNvPr id="3" name="Zástupný symbol pro obsah 2"/>
          <p:cNvSpPr>
            <a:spLocks noGrp="1"/>
          </p:cNvSpPr>
          <p:nvPr>
            <p:ph idx="1"/>
          </p:nvPr>
        </p:nvSpPr>
        <p:spPr/>
        <p:txBody>
          <a:bodyPr>
            <a:normAutofit fontScale="92500" lnSpcReduction="10000"/>
          </a:bodyPr>
          <a:lstStyle/>
          <a:p>
            <a:pPr marL="514350" indent="-514350">
              <a:buFont typeface="+mj-lt"/>
              <a:buAutoNum type="arabicPeriod"/>
            </a:pPr>
            <a:r>
              <a:rPr lang="cs-CZ" smtClean="0"/>
              <a:t>Jaromír Jošt.</a:t>
            </a:r>
            <a:endParaRPr lang="cs-CZ" dirty="0" smtClean="0"/>
          </a:p>
          <a:p>
            <a:pPr marL="514350" indent="-514350">
              <a:buFont typeface="+mj-lt"/>
              <a:buAutoNum type="arabicPeriod"/>
            </a:pPr>
            <a:r>
              <a:rPr lang="cs-CZ" dirty="0" smtClean="0"/>
              <a:t>Soused.</a:t>
            </a:r>
          </a:p>
          <a:p>
            <a:pPr marL="514350" indent="-514350">
              <a:buFont typeface="+mj-lt"/>
              <a:buAutoNum type="arabicPeriod"/>
            </a:pPr>
            <a:r>
              <a:rPr lang="cs-CZ" dirty="0" smtClean="0"/>
              <a:t>Do Brna na služební cesty.</a:t>
            </a:r>
          </a:p>
          <a:p>
            <a:pPr marL="514350" indent="-514350">
              <a:buFont typeface="+mj-lt"/>
              <a:buAutoNum type="arabicPeriod"/>
            </a:pPr>
            <a:r>
              <a:rPr lang="cs-CZ" dirty="0" smtClean="0"/>
              <a:t>Naďu + 6 dalších.</a:t>
            </a:r>
          </a:p>
          <a:p>
            <a:pPr marL="514350" indent="-514350">
              <a:buFont typeface="+mj-lt"/>
              <a:buAutoNum type="arabicPeriod"/>
            </a:pPr>
            <a:r>
              <a:rPr lang="cs-CZ" dirty="0" smtClean="0"/>
              <a:t>Leničku + 2 další podél trati do Brna.</a:t>
            </a:r>
          </a:p>
          <a:p>
            <a:pPr marL="514350" indent="-514350">
              <a:buFont typeface="+mj-lt"/>
              <a:buAutoNum type="arabicPeriod"/>
            </a:pPr>
            <a:r>
              <a:rPr lang="cs-CZ" dirty="0" smtClean="0"/>
              <a:t>Navrhne mu odchod. </a:t>
            </a:r>
          </a:p>
          <a:p>
            <a:pPr marL="514350" indent="-514350">
              <a:buFont typeface="+mj-lt"/>
              <a:buAutoNum type="arabicPeriod"/>
            </a:pPr>
            <a:r>
              <a:rPr lang="cs-CZ" dirty="0" smtClean="0"/>
              <a:t>Má Lenku s dcerkou rád.</a:t>
            </a:r>
          </a:p>
          <a:p>
            <a:pPr marL="514350" indent="-514350">
              <a:buFont typeface="+mj-lt"/>
              <a:buAutoNum type="arabicPeriod"/>
            </a:pPr>
            <a:r>
              <a:rPr lang="cs-CZ" dirty="0" smtClean="0"/>
              <a:t>Při přistávání se Jacek dral uličkou a setrvačností spadl na schůdky.</a:t>
            </a:r>
            <a:endParaRPr lang="cs-CZ" dirty="0"/>
          </a:p>
        </p:txBody>
      </p:sp>
    </p:spTree>
    <p:extLst>
      <p:ext uri="{BB962C8B-B14F-4D97-AF65-F5344CB8AC3E}">
        <p14:creationId xmlns:p14="http://schemas.microsoft.com/office/powerpoint/2010/main" xmlns="" val="358097946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Citace:</a:t>
            </a:r>
            <a:endParaRPr lang="cs-CZ" dirty="0"/>
          </a:p>
        </p:txBody>
      </p:sp>
      <p:sp>
        <p:nvSpPr>
          <p:cNvPr id="3" name="Zástupný symbol pro obsah 2"/>
          <p:cNvSpPr>
            <a:spLocks noGrp="1"/>
          </p:cNvSpPr>
          <p:nvPr>
            <p:ph idx="1"/>
          </p:nvPr>
        </p:nvSpPr>
        <p:spPr/>
        <p:txBody>
          <a:bodyPr>
            <a:normAutofit lnSpcReduction="10000"/>
          </a:bodyPr>
          <a:lstStyle/>
          <a:p>
            <a:r>
              <a:rPr lang="cs-CZ" sz="1800" dirty="0" smtClean="0">
                <a:effectLst/>
              </a:rPr>
              <a:t>NĚMEC, Ondřej. </a:t>
            </a:r>
            <a:r>
              <a:rPr lang="cs-CZ" sz="1800" i="1" dirty="0" smtClean="0">
                <a:effectLst/>
              </a:rPr>
              <a:t>lidovky.cz</a:t>
            </a:r>
            <a:r>
              <a:rPr lang="cs-CZ" sz="1800" dirty="0" smtClean="0">
                <a:effectLst/>
              </a:rPr>
              <a:t> [online]. [cit. </a:t>
            </a:r>
            <a:r>
              <a:rPr lang="cs-CZ" sz="1800" dirty="0" smtClean="0"/>
              <a:t>6</a:t>
            </a:r>
            <a:r>
              <a:rPr lang="cs-CZ" sz="1800" dirty="0" smtClean="0">
                <a:effectLst/>
              </a:rPr>
              <a:t>.8.2012]. Dostupný na WWW: http://www.lidovky.cz/vladimir-paral-dostal-cenu-za-celozivotni-prinos-ceske-literature-1dn-/ln_kultura.asp?c=A100312_102752_ln_kultura_pks </a:t>
            </a:r>
          </a:p>
          <a:p>
            <a:pPr marL="0" indent="0">
              <a:buNone/>
            </a:pPr>
            <a:r>
              <a:rPr lang="cs-CZ" sz="1800" dirty="0" smtClean="0">
                <a:effectLst/>
              </a:rPr>
              <a:t>Další použité fotografie:</a:t>
            </a:r>
          </a:p>
          <a:p>
            <a:r>
              <a:rPr lang="cs-CZ" sz="1800" dirty="0" smtClean="0">
                <a:effectLst/>
              </a:rPr>
              <a:t>JIRSA, Václav. </a:t>
            </a:r>
            <a:r>
              <a:rPr lang="cs-CZ" sz="1800" i="1" dirty="0" smtClean="0">
                <a:effectLst/>
              </a:rPr>
              <a:t>novinky.cz</a:t>
            </a:r>
            <a:r>
              <a:rPr lang="cs-CZ" sz="1800" dirty="0" smtClean="0">
                <a:effectLst/>
              </a:rPr>
              <a:t> [online]. [cit. </a:t>
            </a:r>
            <a:r>
              <a:rPr lang="cs-CZ" sz="1800" dirty="0" smtClean="0"/>
              <a:t>6.8.2012]. </a:t>
            </a:r>
            <a:r>
              <a:rPr lang="cs-CZ" sz="1800" dirty="0" smtClean="0">
                <a:effectLst/>
              </a:rPr>
              <a:t>Dostupný na WWW: http://www.novinky.cz/bydleni/jak-bydli-vip/184523-letni-byt-v-marianskych-laznich-byl-pro-vladimira-parala-volbou-srdce.html</a:t>
            </a:r>
          </a:p>
          <a:p>
            <a:pPr marL="0" indent="0">
              <a:buNone/>
            </a:pPr>
            <a:r>
              <a:rPr lang="cs-CZ" sz="1800" dirty="0" smtClean="0"/>
              <a:t>Článek:</a:t>
            </a:r>
          </a:p>
          <a:p>
            <a:r>
              <a:rPr lang="cs-CZ" sz="1800" dirty="0" smtClean="0">
                <a:effectLst/>
              </a:rPr>
              <a:t>SMÍŠEK, Zdeněk. </a:t>
            </a:r>
            <a:r>
              <a:rPr lang="cs-CZ" sz="1800" i="1" dirty="0" smtClean="0">
                <a:effectLst/>
              </a:rPr>
              <a:t>Letní byt v Mariánských lázních byl pro Vladimíra Párala volbou srdce</a:t>
            </a:r>
            <a:r>
              <a:rPr lang="cs-CZ" sz="1800" dirty="0" smtClean="0">
                <a:effectLst/>
              </a:rPr>
              <a:t> [online]. [cit. </a:t>
            </a:r>
            <a:r>
              <a:rPr lang="cs-CZ" sz="1800" dirty="0"/>
              <a:t>6.8.2012]. </a:t>
            </a:r>
            <a:r>
              <a:rPr lang="cs-CZ" sz="1800" dirty="0" smtClean="0">
                <a:effectLst/>
              </a:rPr>
              <a:t>Dostupný na WWW: </a:t>
            </a:r>
            <a:r>
              <a:rPr lang="cs-CZ" sz="1800" dirty="0" smtClean="0">
                <a:effectLst/>
                <a:hlinkClick r:id="rId2"/>
              </a:rPr>
              <a:t>http://www.novinky.cz/bydleni/jak-bydli-vip/184523-letni-byt-v-marianskych-laznich-byl-pro-vladimira-parala-volbou-srdce.html</a:t>
            </a:r>
            <a:endParaRPr lang="cs-CZ" sz="1800" dirty="0" smtClean="0">
              <a:effectLst/>
            </a:endParaRPr>
          </a:p>
          <a:p>
            <a:pPr marL="0" indent="0">
              <a:buNone/>
            </a:pPr>
            <a:r>
              <a:rPr lang="cs-CZ" sz="1800" dirty="0" smtClean="0"/>
              <a:t>Kniha: </a:t>
            </a:r>
          </a:p>
          <a:p>
            <a:r>
              <a:rPr lang="cs-CZ" sz="1800" dirty="0" smtClean="0">
                <a:effectLst/>
              </a:rPr>
              <a:t>PAROLKOVÁ, Eva; SPURNÁ, Marie. </a:t>
            </a:r>
            <a:r>
              <a:rPr lang="cs-CZ" sz="1800" i="1" dirty="0" smtClean="0">
                <a:effectLst/>
              </a:rPr>
              <a:t>Literární výchova pro OU</a:t>
            </a:r>
            <a:r>
              <a:rPr lang="cs-CZ" sz="1800" dirty="0" smtClean="0">
                <a:effectLst/>
              </a:rPr>
              <a:t>. Praha: Parta, 1997, ISBN 80-85989-36-0. </a:t>
            </a:r>
          </a:p>
          <a:p>
            <a:endParaRPr lang="cs-CZ" sz="1800" dirty="0" smtClean="0"/>
          </a:p>
          <a:p>
            <a:pPr marL="0" indent="0">
              <a:buNone/>
            </a:pPr>
            <a:endParaRPr lang="cs-CZ" dirty="0"/>
          </a:p>
        </p:txBody>
      </p:sp>
    </p:spTree>
    <p:extLst>
      <p:ext uri="{BB962C8B-B14F-4D97-AF65-F5344CB8AC3E}">
        <p14:creationId xmlns:p14="http://schemas.microsoft.com/office/powerpoint/2010/main" xmlns="" val="2959182350"/>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ISPRING_RESOURCE_PATHS_HASH_PRESENTER" val="fdee17952cf17cb1af3c8f25d9886219c315a524"/>
</p:tagLst>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91</TotalTime>
  <Words>1894</Words>
  <Application>Microsoft Office PowerPoint</Application>
  <PresentationFormat>Předvádění na obrazovce (4:3)</PresentationFormat>
  <Paragraphs>105</Paragraphs>
  <Slides>20</Slides>
  <Notes>1</Notes>
  <HiddenSlides>2</HiddenSlides>
  <MMClips>0</MMClips>
  <ScaleCrop>false</ScaleCrop>
  <HeadingPairs>
    <vt:vector size="4" baseType="variant">
      <vt:variant>
        <vt:lpstr>Motiv</vt:lpstr>
      </vt:variant>
      <vt:variant>
        <vt:i4>1</vt:i4>
      </vt:variant>
      <vt:variant>
        <vt:lpstr>Nadpisy snímků</vt:lpstr>
      </vt:variant>
      <vt:variant>
        <vt:i4>20</vt:i4>
      </vt:variant>
    </vt:vector>
  </HeadingPairs>
  <TitlesOfParts>
    <vt:vector size="21" baseType="lpstr">
      <vt:lpstr>Motiv systému Office</vt:lpstr>
      <vt:lpstr>Snímek 1</vt:lpstr>
      <vt:lpstr>Snímek 2</vt:lpstr>
      <vt:lpstr>Vladimír Páral</vt:lpstr>
      <vt:lpstr>Snímek 4</vt:lpstr>
      <vt:lpstr>Dílo:</vt:lpstr>
      <vt:lpstr>Snímek 6</vt:lpstr>
      <vt:lpstr>Snímek 7</vt:lpstr>
      <vt:lpstr>Snímek 8</vt:lpstr>
      <vt:lpstr>„Vedle malého balkonu mám u domu i tuto terasu,“ provází nás Vladimír Páral svými oblíbenými místy (vlevo). Nordik Walking spisovatele zaujal a na hůlky nedá dopustit (vpravo). </vt:lpstr>
      <vt:lpstr>Snímek 10</vt:lpstr>
      <vt:lpstr>Snímek 11</vt:lpstr>
      <vt:lpstr>Snímek 12</vt:lpstr>
      <vt:lpstr>Snímek 13</vt:lpstr>
      <vt:lpstr>Snímek 14</vt:lpstr>
      <vt:lpstr>Snímek 15</vt:lpstr>
      <vt:lpstr>Snímek 16</vt:lpstr>
      <vt:lpstr>Snímek 17</vt:lpstr>
      <vt:lpstr>Práce s textem:</vt:lpstr>
      <vt:lpstr>Odpovědi:</vt:lpstr>
      <vt:lpstr>Citace: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Vladimír Páral</dc:title>
  <dc:creator>Helena Popelková</dc:creator>
  <cp:lastModifiedBy>Dum</cp:lastModifiedBy>
  <cp:revision>17</cp:revision>
  <dcterms:created xsi:type="dcterms:W3CDTF">2013-01-27T15:35:07Z</dcterms:created>
  <dcterms:modified xsi:type="dcterms:W3CDTF">2014-03-09T16:24:08Z</dcterms:modified>
</cp:coreProperties>
</file>