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9" r:id="rId4"/>
    <p:sldId id="258" r:id="rId5"/>
    <p:sldId id="260" r:id="rId6"/>
    <p:sldId id="262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4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911692"/>
              </p:ext>
            </p:extLst>
          </p:nvPr>
        </p:nvGraphicFramePr>
        <p:xfrm>
          <a:off x="1364106" y="2049368"/>
          <a:ext cx="6208395" cy="2722672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508760"/>
                <a:gridCol w="4699635"/>
              </a:tblGrid>
              <a:tr h="299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100" kern="50" dirty="0" smtClean="0">
                          <a:effectLst/>
                        </a:rPr>
                        <a:t>Jazyk a</a:t>
                      </a:r>
                      <a:r>
                        <a:rPr lang="cs-CZ" sz="11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Slovesný rod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016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novou mluvnickou kategorií</a:t>
                      </a:r>
                      <a:r>
                        <a:rPr lang="cs-CZ" sz="1400" kern="50" baseline="0" dirty="0" smtClean="0">
                          <a:effectLst/>
                        </a:rPr>
                        <a:t> u sloves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Slovesa II</a:t>
            </a:r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060848"/>
            <a:ext cx="7772400" cy="147002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437112"/>
            <a:ext cx="6400800" cy="112697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Činný a trpný rod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3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činný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u="sng" dirty="0" smtClean="0">
                <a:solidFill>
                  <a:srgbClr val="FF0000"/>
                </a:solidFill>
              </a:rPr>
              <a:t>Míša</a:t>
            </a:r>
            <a:r>
              <a:rPr lang="cs-CZ" u="sng" dirty="0" smtClean="0">
                <a:solidFill>
                  <a:schemeClr val="tx1"/>
                </a:solidFill>
              </a:rPr>
              <a:t> </a:t>
            </a:r>
            <a:r>
              <a:rPr lang="cs-CZ" dirty="0" smtClean="0"/>
              <a:t>uklidila pokoj.   </a:t>
            </a:r>
            <a:r>
              <a:rPr lang="cs-CZ" dirty="0" smtClean="0">
                <a:solidFill>
                  <a:schemeClr val="tx1"/>
                </a:solidFill>
              </a:rPr>
              <a:t>Podmět</a:t>
            </a:r>
            <a:r>
              <a:rPr lang="cs-CZ" dirty="0" smtClean="0"/>
              <a:t> vykonal činnost </a:t>
            </a:r>
          </a:p>
          <a:p>
            <a:pPr marL="0" indent="0">
              <a:buNone/>
            </a:pPr>
            <a:r>
              <a:rPr lang="cs-CZ" b="1" dirty="0" smtClean="0"/>
              <a:t>je původcem děje.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Sloveso v rodě </a:t>
            </a:r>
            <a:r>
              <a:rPr lang="cs-CZ" b="1" dirty="0" smtClean="0">
                <a:solidFill>
                  <a:srgbClr val="0070C0"/>
                </a:solidFill>
              </a:rPr>
              <a:t>činném </a:t>
            </a:r>
            <a:r>
              <a:rPr lang="cs-CZ" b="1" dirty="0" smtClean="0"/>
              <a:t>vyjadřuje, co </a:t>
            </a:r>
            <a:r>
              <a:rPr lang="cs-CZ" b="1" u="sng" dirty="0" smtClean="0"/>
              <a:t>činí</a:t>
            </a:r>
            <a:r>
              <a:rPr lang="cs-CZ" b="1" dirty="0" smtClean="0"/>
              <a:t> podmět.</a:t>
            </a:r>
            <a:endParaRPr lang="cs-CZ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542758" y="1555143"/>
            <a:ext cx="4041775" cy="63976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trpný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Pokoj</a:t>
            </a:r>
            <a:r>
              <a:rPr lang="cs-CZ" dirty="0" smtClean="0"/>
              <a:t> byl uklizen ( Míšou).</a:t>
            </a:r>
          </a:p>
          <a:p>
            <a:pPr marL="0" indent="0">
              <a:buNone/>
            </a:pPr>
            <a:r>
              <a:rPr lang="cs-CZ" dirty="0" smtClean="0"/>
              <a:t>Podmět nevykonal činnost, sám se neuklidil</a:t>
            </a:r>
          </a:p>
          <a:p>
            <a:pPr marL="0" indent="0">
              <a:buNone/>
            </a:pPr>
            <a:r>
              <a:rPr lang="cs-CZ" b="1" dirty="0" smtClean="0"/>
              <a:t>není původcem děje. 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Sloveso v rodě </a:t>
            </a:r>
            <a:r>
              <a:rPr lang="cs-CZ" b="1" dirty="0" smtClean="0">
                <a:solidFill>
                  <a:srgbClr val="0070C0"/>
                </a:solidFill>
              </a:rPr>
              <a:t>trpném </a:t>
            </a:r>
            <a:r>
              <a:rPr lang="cs-CZ" dirty="0" smtClean="0"/>
              <a:t>vyjadřuje, co činí </a:t>
            </a:r>
            <a:r>
              <a:rPr lang="cs-CZ" b="1" dirty="0" smtClean="0"/>
              <a:t>někdo jiný než podmět.</a:t>
            </a:r>
            <a:endParaRPr lang="cs-CZ" b="1" dirty="0"/>
          </a:p>
        </p:txBody>
      </p:sp>
      <p:sp>
        <p:nvSpPr>
          <p:cNvPr id="9" name="Zahnutá šipka dolů 8"/>
          <p:cNvSpPr/>
          <p:nvPr/>
        </p:nvSpPr>
        <p:spPr>
          <a:xfrm>
            <a:off x="1691680" y="2348880"/>
            <a:ext cx="648072" cy="288032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779912" y="3212976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7020272" y="3645024"/>
            <a:ext cx="72008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ahnutá šipka doleva 11"/>
          <p:cNvSpPr/>
          <p:nvPr/>
        </p:nvSpPr>
        <p:spPr>
          <a:xfrm rot="15956428" flipV="1">
            <a:off x="6750420" y="2050140"/>
            <a:ext cx="443117" cy="787269"/>
          </a:xfrm>
          <a:prstGeom prst="curvedLeftArrow">
            <a:avLst>
              <a:gd name="adj1" fmla="val 25000"/>
              <a:gd name="adj2" fmla="val 5709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92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Opisný rod trpný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tvořen :</a:t>
            </a:r>
          </a:p>
          <a:p>
            <a:pPr lvl="1"/>
            <a:r>
              <a:rPr lang="cs-CZ" dirty="0" smtClean="0"/>
              <a:t>tvary slovesa být</a:t>
            </a:r>
            <a:endParaRPr lang="cs-CZ" dirty="0" smtClean="0">
              <a:solidFill>
                <a:srgbClr val="0070C0"/>
              </a:solidFill>
            </a:endParaRPr>
          </a:p>
          <a:p>
            <a:pPr lvl="1"/>
            <a:r>
              <a:rPr lang="cs-CZ" dirty="0" smtClean="0"/>
              <a:t>příčestím trpným</a:t>
            </a:r>
          </a:p>
          <a:p>
            <a:r>
              <a:rPr lang="cs-CZ" dirty="0" smtClean="0"/>
              <a:t>Příčestí trpné: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-en (-n), -na, -no, -ni, -</a:t>
            </a:r>
            <a:r>
              <a:rPr lang="cs-CZ" dirty="0" err="1" smtClean="0"/>
              <a:t>ny</a:t>
            </a:r>
            <a:r>
              <a:rPr lang="cs-CZ" dirty="0" smtClean="0"/>
              <a:t>, -na</a:t>
            </a:r>
          </a:p>
          <a:p>
            <a:pPr marL="857250" lvl="2" indent="0">
              <a:buNone/>
            </a:pPr>
            <a:r>
              <a:rPr lang="cs-CZ" dirty="0" smtClean="0"/>
              <a:t>(napsán, napsána, napsáno, napsány…)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-t, -ta, -to, -ti, -ty, -ta</a:t>
            </a:r>
          </a:p>
          <a:p>
            <a:pPr marL="857250" lvl="2" indent="0">
              <a:buNone/>
            </a:pPr>
            <a:r>
              <a:rPr lang="cs-CZ" dirty="0" smtClean="0"/>
              <a:t>(ukryt, ukryta, ukryto, ukryty, …)</a:t>
            </a:r>
          </a:p>
          <a:p>
            <a:pPr marL="1371600" lvl="3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06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Opisný rod trpný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Opisné tvary trpného rodu vyjadřují také </a:t>
            </a:r>
            <a:r>
              <a:rPr lang="cs-CZ" dirty="0" smtClean="0">
                <a:solidFill>
                  <a:srgbClr val="FF0000"/>
                </a:solidFill>
              </a:rPr>
              <a:t>jmenný </a:t>
            </a:r>
            <a:r>
              <a:rPr lang="cs-CZ" dirty="0" smtClean="0"/>
              <a:t>rod: </a:t>
            </a:r>
            <a:r>
              <a:rPr lang="cs-CZ" dirty="0" smtClean="0">
                <a:solidFill>
                  <a:srgbClr val="00B050"/>
                </a:solidFill>
              </a:rPr>
              <a:t>mužský (životný a neživotný), ženský, střední.</a:t>
            </a:r>
          </a:p>
          <a:p>
            <a:pPr marL="857250" lvl="1" indent="-457200">
              <a:buFont typeface="Wingdings" pitchFamily="2" charset="2"/>
              <a:buChar char="q"/>
            </a:pPr>
            <a:r>
              <a:rPr lang="cs-CZ" dirty="0" smtClean="0"/>
              <a:t>dům byl uklizen, deska byla přibita, pole bylo sklizeno</a:t>
            </a:r>
          </a:p>
          <a:p>
            <a:r>
              <a:rPr lang="cs-CZ" dirty="0" smtClean="0"/>
              <a:t>Platí zde pravidla pro shodu přísudku s podmětem.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chlapci byl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přihlášen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hrady byl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vybudován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dívky byl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pozván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mláďata byl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napaden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marL="514350" indent="-457200"/>
            <a:r>
              <a:rPr lang="cs-CZ" dirty="0" smtClean="0">
                <a:solidFill>
                  <a:srgbClr val="FF0000"/>
                </a:solidFill>
              </a:rPr>
              <a:t>V obou částech přísudku musí být  v čase minulém </a:t>
            </a:r>
            <a:r>
              <a:rPr lang="cs-CZ" u="sng" dirty="0" smtClean="0">
                <a:solidFill>
                  <a:srgbClr val="FF0000"/>
                </a:solidFill>
              </a:rPr>
              <a:t>stejná </a:t>
            </a:r>
            <a:r>
              <a:rPr lang="cs-CZ" dirty="0" smtClean="0">
                <a:solidFill>
                  <a:srgbClr val="FF0000"/>
                </a:solidFill>
              </a:rPr>
              <a:t>koncovka.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45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Infinitiv nahraď příčestím trpným.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1454050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Hrady byly (zakládat) na obchodních stezkách.</a:t>
            </a:r>
          </a:p>
          <a:p>
            <a:pPr marL="0" indent="0">
              <a:buNone/>
            </a:pPr>
            <a:r>
              <a:rPr lang="cs-CZ" dirty="0" smtClean="0"/>
              <a:t>Všechny zásoby byly (spotřebovat).</a:t>
            </a:r>
          </a:p>
          <a:p>
            <a:pPr marL="0" indent="0">
              <a:buNone/>
            </a:pPr>
            <a:r>
              <a:rPr lang="cs-CZ" dirty="0" smtClean="0"/>
              <a:t>V knihkupectví jsou  (prodávat) i mapy.</a:t>
            </a:r>
          </a:p>
          <a:p>
            <a:pPr marL="0" indent="0">
              <a:buNone/>
            </a:pPr>
            <a:r>
              <a:rPr lang="cs-CZ" dirty="0" smtClean="0"/>
              <a:t>Záhony byly pečlivě (udržovat).</a:t>
            </a:r>
          </a:p>
          <a:p>
            <a:pPr marL="0" indent="0">
              <a:buNone/>
            </a:pPr>
            <a:r>
              <a:rPr lang="cs-CZ" dirty="0" smtClean="0"/>
              <a:t>Poklad byl piráty chytře (ukrýt).</a:t>
            </a:r>
          </a:p>
          <a:p>
            <a:pPr marL="0" indent="0">
              <a:buNone/>
            </a:pPr>
            <a:r>
              <a:rPr lang="cs-CZ" dirty="0" smtClean="0"/>
              <a:t>Na kraji města bude (postavit) nová hala.</a:t>
            </a:r>
          </a:p>
          <a:p>
            <a:pPr marL="0" indent="0">
              <a:buNone/>
            </a:pPr>
            <a:r>
              <a:rPr lang="cs-CZ" dirty="0" smtClean="0"/>
              <a:t>Pole bylo po sklizni (zorat).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91425" y="508518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zorána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127854" y="4509120"/>
            <a:ext cx="143177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postavena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4716016" y="3899082"/>
            <a:ext cx="852073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ukryt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923928" y="3226429"/>
            <a:ext cx="158417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udržovány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23928" y="2708920"/>
            <a:ext cx="180020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prodávány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210856" y="2132856"/>
            <a:ext cx="2097719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spotřebovány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2555776" y="1484784"/>
            <a:ext cx="158417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zakládány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757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Převeď slovesa do činného rodu.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Dopis byl napsán úřednicí.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Líčení bylo soudcem přerušeno.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Start letadla byl řídící věží odložen.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Učitelkou vám budou sděleny další informace.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2276872"/>
            <a:ext cx="489654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Úřednice napsala dopis.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602278" y="3429000"/>
            <a:ext cx="5265865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Soudce přerušil líčení.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39552" y="4581128"/>
            <a:ext cx="669674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Řídící věž odložila start letadla.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539552" y="5661248"/>
            <a:ext cx="7632848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Učitelka vám sdělí další informace.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562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  <p:bldP spid="9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Převeď slovesa do </a:t>
            </a:r>
            <a:r>
              <a:rPr lang="cs-CZ" dirty="0" smtClean="0"/>
              <a:t>trpného </a:t>
            </a:r>
            <a:r>
              <a:rPr lang="cs-CZ" dirty="0"/>
              <a:t>rodu.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Pasy nám vystavili do 24 hodin.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prodejny přivezli čerstvé ovoce.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 rybníka vylovili všechny kapry.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Pořádají pravidelně besedy se spisovateli.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348880"/>
            <a:ext cx="590465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Pasy nám byly vystaveny do  24 hodin.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11560" y="3401676"/>
            <a:ext cx="6696744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 prodejny bylo dovezeno čerstvé ovoce.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7544" y="4415009"/>
            <a:ext cx="6552728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rybníka byli vyloveni všichni kapři.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589240"/>
            <a:ext cx="7200800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Besedy se spisovateli jsou pravidelně pořádány.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011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Může být vyjádřen pomocí zvratné podoby slovesa.</a:t>
            </a:r>
          </a:p>
          <a:p>
            <a:pPr marL="0" indent="0">
              <a:buNone/>
            </a:pPr>
            <a:r>
              <a:rPr lang="cs-CZ" dirty="0" smtClean="0"/>
              <a:t>	   V knihkupectví jsou prodávány </a:t>
            </a:r>
            <a:r>
              <a:rPr lang="cs-CZ" u="sng" dirty="0" smtClean="0">
                <a:solidFill>
                  <a:srgbClr val="FF0000"/>
                </a:solidFill>
              </a:rPr>
              <a:t>mapy.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</a:t>
            </a:r>
            <a:r>
              <a:rPr lang="cs-CZ" dirty="0" smtClean="0">
                <a:solidFill>
                  <a:schemeClr val="tx1"/>
                </a:solidFill>
              </a:rPr>
              <a:t>V knihkupectví </a:t>
            </a:r>
            <a:r>
              <a:rPr lang="cs-CZ" dirty="0" smtClean="0">
                <a:solidFill>
                  <a:srgbClr val="FF0000"/>
                </a:solidFill>
              </a:rPr>
              <a:t>se prodávají </a:t>
            </a:r>
            <a:r>
              <a:rPr lang="cs-CZ" u="sng" dirty="0" smtClean="0">
                <a:solidFill>
                  <a:srgbClr val="FF0000"/>
                </a:solidFill>
              </a:rPr>
              <a:t>mapy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(Podmět nevykonává činnost.)</a:t>
            </a:r>
          </a:p>
          <a:p>
            <a:pPr marL="0" indent="0">
              <a:buNone/>
            </a:pPr>
            <a:r>
              <a:rPr lang="cs-CZ" dirty="0" smtClean="0"/>
              <a:t>Slovesa ve zvratné podobě vyjadřují trpný rod tvarem 3. osoby.</a:t>
            </a:r>
          </a:p>
          <a:p>
            <a:pPr marL="0" indent="0">
              <a:buNone/>
            </a:pPr>
            <a:r>
              <a:rPr lang="cs-CZ" dirty="0" smtClean="0"/>
              <a:t>Ne každé  zvratné sloveso je v rodě trpném – </a:t>
            </a:r>
            <a:r>
              <a:rPr lang="cs-CZ" i="1" dirty="0" smtClean="0">
                <a:solidFill>
                  <a:srgbClr val="00B050"/>
                </a:solidFill>
              </a:rPr>
              <a:t>divím se</a:t>
            </a:r>
            <a:r>
              <a:rPr lang="cs-CZ" dirty="0" smtClean="0"/>
              <a:t>           Po vykonává činnost = rod činný.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 flipV="1">
            <a:off x="629288" y="2680935"/>
            <a:ext cx="936104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V="1">
            <a:off x="557633" y="3132288"/>
            <a:ext cx="936104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079612" y="5589240"/>
            <a:ext cx="61206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8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animBg="1"/>
      <p:bldP spid="7" grpId="0" uiExpand="1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Podtrhněte zvratná slovesa a rozhodněte, jaký označují rod (T,Č)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O víkendu se sešla celá rodina. V divadle se hraje od 7 hodin. Vstupenky se prodávají  od 16 hodin.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Usměj se na mě. Zachoval se statečně. Zboží se dopravuje loděmi. Start letadla se odloží. Honza se bránil nařčení. Zde se šijí oděvy na míru.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V naší ulici se stavějí nové domy.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870370" y="3742662"/>
            <a:ext cx="37403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3568" y="4437112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47864" y="3717032"/>
            <a:ext cx="190821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1231" y="3717032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77022" y="3068960"/>
            <a:ext cx="194421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136359" y="2348880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051720" y="2348880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48880" y="5975196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67944" y="5186004"/>
            <a:ext cx="100811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9892" y="5229200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07496" y="4437112"/>
            <a:ext cx="15190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435896" y="5229200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502593" y="4295318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432140" y="3742662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1443771" y="3742662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986300" y="2168860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885912" y="1484784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1242209" y="4295318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514614" y="3068960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1171354" y="2888940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811252" y="1484784"/>
            <a:ext cx="2697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37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 dirty="0" smtClean="0"/>
              <a:t>Havlíčkův Brod</a:t>
            </a:r>
            <a:r>
              <a:rPr lang="cs-CZ" dirty="0"/>
              <a:t> : Alter, 1999. 188 s. ISBN 80-7245-1001-8.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67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482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Slovesa II</vt:lpstr>
      <vt:lpstr>Slovesa II</vt:lpstr>
      <vt:lpstr>Slovesný rod</vt:lpstr>
      <vt:lpstr>Opisný rod trpný</vt:lpstr>
      <vt:lpstr>Opisný rod trpný</vt:lpstr>
      <vt:lpstr>Infinitiv nahraď příčestím trpným.</vt:lpstr>
      <vt:lpstr>Převeď slovesa do činného rodu.</vt:lpstr>
      <vt:lpstr>Převeď slovesa do trpného rodu.</vt:lpstr>
      <vt:lpstr>Trpný rod</vt:lpstr>
      <vt:lpstr>Podtrhněte zvratná slovesa a rozhodněte, jaký označují rod (T,Č)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21</cp:revision>
  <dcterms:created xsi:type="dcterms:W3CDTF">2011-08-03T06:27:36Z</dcterms:created>
  <dcterms:modified xsi:type="dcterms:W3CDTF">2011-11-12T18:54:48Z</dcterms:modified>
</cp:coreProperties>
</file>